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1B21737-6460-4D0B-95BB-A9B1B2203DBF}">
  <a:tblStyle styleId="{C1B21737-6460-4D0B-95BB-A9B1B2203DB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a6f34f8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a6f34f8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37b0f67446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37b0f67446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e66b43cd38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e66b43cd38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e66b43cd38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e66b43cd38_1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3e49f4edf1b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3e49f4edf1b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e49f4edf1b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e49f4edf1b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fa6ea6e1a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fa6ea6e1a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g3fa6ea6e1a7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g3fa6ea6e1a7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g3e49f4edf1b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 name="Google Shape;141;g3e49f4edf1b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e49f4edf1b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e49f4edf1b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3e49f4edf1b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3e49f4edf1b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e49f4edf1b_0_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e49f4edf1b_0_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fa6ea6e1a7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fa6ea6e1a7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e66b43cd38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e66b43cd38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e66b43cd38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e66b43cd38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409caee3699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409caee3699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e66b43cd38_1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e66b43cd38_1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409caee3699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409caee3699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e66b43cd38_1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e66b43cd38_1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409caee3699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409caee3699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e66b43cd38_1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e66b43cd38_1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e66b43cd38_1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e66b43cd38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409caee3699_0_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409caee3699_0_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409caee369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409caee369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409caee3699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409caee3699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e66b43cd38_1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e66b43cd38_1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409caee3699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409caee3699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409caee3699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409caee3699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e66b43cd38_1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e66b43cd38_1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e66b43cd38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e66b43cd38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 Id="rId3" Type="http://schemas.openxmlformats.org/officeDocument/2006/relationships/hyperlink" Target="http://en.wikipedia.org/wiki/Quantity" TargetMode="External"/><Relationship Id="rId4" Type="http://schemas.openxmlformats.org/officeDocument/2006/relationships/hyperlink" Target="http://en.wikipedia.org/wiki/Liquid" TargetMode="External"/><Relationship Id="rId5" Type="http://schemas.openxmlformats.org/officeDocument/2006/relationships/hyperlink" Target="http://en.wikipedia.org/wiki/Gas" TargetMode="External"/><Relationship Id="rId6" Type="http://schemas.openxmlformats.org/officeDocument/2006/relationships/image" Target="../media/image1.png"/><Relationship Id="rId7" Type="http://schemas.openxmlformats.org/officeDocument/2006/relationships/hyperlink" Target="https://www.scienceworld.ca/resource/floaters-and-sinkers/" TargetMode="External"/><Relationship Id="rId8"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4.jpg"/><Relationship Id="rId6" Type="http://schemas.openxmlformats.org/officeDocument/2006/relationships/image" Target="../media/image10.png"/><Relationship Id="rId7"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image" Target="../media/image13.jpg"/><Relationship Id="rId4" Type="http://schemas.openxmlformats.org/officeDocument/2006/relationships/hyperlink" Target="https://www.britannica.com/science/corrosion" TargetMode="External"/><Relationship Id="rId5" Type="http://schemas.openxmlformats.org/officeDocument/2006/relationships/image" Target="../media/image6.png"/><Relationship Id="rId6" Type="http://schemas.openxmlformats.org/officeDocument/2006/relationships/hyperlink" Target="https://lms.eduqode.com/courses/science-iv/lesson/spark-your-neurons-i-soluble-and-insoluble-solids/?page_tab=overview" TargetMode="External"/><Relationship Id="rId7"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13.jpg"/><Relationship Id="rId4" Type="http://schemas.openxmlformats.org/officeDocument/2006/relationships/hyperlink" Target="https://internationalfireandsafetyjournal.com/combustible-materials/" TargetMode="External"/><Relationship Id="rId5" Type="http://schemas.openxmlformats.org/officeDocument/2006/relationships/image" Target="../media/image9.png"/><Relationship Id="rId6" Type="http://schemas.openxmlformats.org/officeDocument/2006/relationships/image" Target="../media/image12.png"/><Relationship Id="rId7" Type="http://schemas.openxmlformats.org/officeDocument/2006/relationships/image" Target="../media/image3.png"/><Relationship Id="rId8"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hyperlink" Target="http://en.wikipedia.org/wiki/Energy" TargetMode="External"/><Relationship Id="rId4" Type="http://schemas.openxmlformats.org/officeDocument/2006/relationships/hyperlink" Target="http://en.wikipedia.org/wiki/Rupture_(engineering)" TargetMode="External"/><Relationship Id="rId9" Type="http://schemas.openxmlformats.org/officeDocument/2006/relationships/image" Target="../media/image21.png"/><Relationship Id="rId5" Type="http://schemas.openxmlformats.org/officeDocument/2006/relationships/hyperlink" Target="http://en.wikipedia.org/wiki/Fracture" TargetMode="External"/><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hyperlink" Target="http://youtube.com/v/9g_JfhjcBAU" TargetMode="External"/><Relationship Id="rId5" Type="http://schemas.openxmlformats.org/officeDocument/2006/relationships/image" Target="../media/image24.jpg"/><Relationship Id="rId6" Type="http://schemas.openxmlformats.org/officeDocument/2006/relationships/image" Target="../media/image31.png"/><Relationship Id="rId7" Type="http://schemas.openxmlformats.org/officeDocument/2006/relationships/hyperlink" Target="https://robinsonpackaging.com/technical-capabilities/blow-moulding/" TargetMode="External"/><Relationship Id="rId8"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25.png"/><Relationship Id="rId4" Type="http://schemas.openxmlformats.org/officeDocument/2006/relationships/hyperlink" Target="https://motocentral.in/products/agv-k1-s-solid-gloss-black-helmet?srsltid=AfmBOoqnQrjVMklPFMKWuEfuvHwyueqsQz3tglK_VFYIj8Cl4_3s7Nw-" TargetMode="External"/><Relationship Id="rId5" Type="http://schemas.openxmlformats.org/officeDocument/2006/relationships/image" Target="../media/image23.png"/><Relationship Id="rId6"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phys.org/news/2017-08-brittle-behaviors-stronger-materials.html" TargetMode="External"/><Relationship Id="rId4" Type="http://schemas.openxmlformats.org/officeDocument/2006/relationships/image" Target="../media/image29.png"/><Relationship Id="rId5" Type="http://schemas.openxmlformats.org/officeDocument/2006/relationships/hyperlink" Target="https://www.workybooks.com/resources/earth-and-space-science/malleability" TargetMode="External"/><Relationship Id="rId6" Type="http://schemas.openxmlformats.org/officeDocument/2006/relationships/image" Target="../media/image3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s://www.eabel.com/ductility-vs-malleability/" TargetMode="Externa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44.png"/><Relationship Id="rId4" Type="http://schemas.openxmlformats.org/officeDocument/2006/relationships/hyperlink" Target="http://www.youtube.com/watch?v=g1BpNasM-os" TargetMode="External"/><Relationship Id="rId5" Type="http://schemas.openxmlformats.org/officeDocument/2006/relationships/image" Target="../media/image26.jpg"/><Relationship Id="rId6" Type="http://schemas.openxmlformats.org/officeDocument/2006/relationships/hyperlink" Target="https://drive.google.com/file/d/16hje1FaRnEU9dTKcDHs8D1xXLBjlGpmE/view"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image" Target="../media/image64.png"/><Relationship Id="rId4" Type="http://schemas.openxmlformats.org/officeDocument/2006/relationships/image" Target="../media/image33.png"/><Relationship Id="rId5" Type="http://schemas.openxmlformats.org/officeDocument/2006/relationships/image" Target="../media/image5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image" Target="../media/image35.png"/><Relationship Id="rId4" Type="http://schemas.openxmlformats.org/officeDocument/2006/relationships/image" Target="../media/image37.png"/><Relationship Id="rId5"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image" Target="../media/image68.png"/><Relationship Id="rId4" Type="http://schemas.openxmlformats.org/officeDocument/2006/relationships/image" Target="../media/image55.png"/><Relationship Id="rId5" Type="http://schemas.openxmlformats.org/officeDocument/2006/relationships/image" Target="../media/image4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image" Target="../media/image52.png"/><Relationship Id="rId4" Type="http://schemas.openxmlformats.org/officeDocument/2006/relationships/image" Target="../media/image38.png"/><Relationship Id="rId5" Type="http://schemas.openxmlformats.org/officeDocument/2006/relationships/image" Target="../media/image63.png"/><Relationship Id="rId6" Type="http://schemas.openxmlformats.org/officeDocument/2006/relationships/image" Target="../media/image48.png"/><Relationship Id="rId7"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hyperlink" Target="http://drive.google.com/file/d/17lveUj39ov3ujfs7W7c4V03OG3kPM4na/view" TargetMode="External"/><Relationship Id="rId4" Type="http://schemas.openxmlformats.org/officeDocument/2006/relationships/image" Target="../media/image34.png"/><Relationship Id="rId11" Type="http://schemas.openxmlformats.org/officeDocument/2006/relationships/hyperlink" Target="http://drive.google.com/file/d/1eIyjLTiYN94x6uBXyApSJRhNOgMT9yTO/view" TargetMode="External"/><Relationship Id="rId10" Type="http://schemas.openxmlformats.org/officeDocument/2006/relationships/image" Target="../media/image41.png"/><Relationship Id="rId9" Type="http://schemas.openxmlformats.org/officeDocument/2006/relationships/image" Target="../media/image42.png"/><Relationship Id="rId5" Type="http://schemas.openxmlformats.org/officeDocument/2006/relationships/image" Target="../media/image40.png"/><Relationship Id="rId6" Type="http://schemas.openxmlformats.org/officeDocument/2006/relationships/image" Target="../media/image53.png"/><Relationship Id="rId7" Type="http://schemas.openxmlformats.org/officeDocument/2006/relationships/hyperlink" Target="http://www.youtube.com/watch?v=pWZEwSQlL88" TargetMode="External"/><Relationship Id="rId8" Type="http://schemas.openxmlformats.org/officeDocument/2006/relationships/image" Target="../media/image3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 Id="rId3" Type="http://schemas.openxmlformats.org/officeDocument/2006/relationships/hyperlink" Target="http://drive.google.com/file/d/1U82mND38vRxSUIpxaqqE15DRCAsWa88D/view" TargetMode="External"/><Relationship Id="rId4" Type="http://schemas.openxmlformats.org/officeDocument/2006/relationships/image" Target="../media/image34.png"/><Relationship Id="rId5" Type="http://schemas.openxmlformats.org/officeDocument/2006/relationships/image" Target="../media/image50.png"/><Relationship Id="rId6" Type="http://schemas.openxmlformats.org/officeDocument/2006/relationships/image" Target="../media/image47.png"/><Relationship Id="rId7" Type="http://schemas.openxmlformats.org/officeDocument/2006/relationships/hyperlink" Target="http://drive.google.com/file/d/1-d3EJRgC3YzQ3HG75DCIymc4yL31q_Nu/view" TargetMode="External"/><Relationship Id="rId8"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56.png"/><Relationship Id="rId4" Type="http://schemas.openxmlformats.org/officeDocument/2006/relationships/image" Target="../media/image57.png"/><Relationship Id="rId5" Type="http://schemas.openxmlformats.org/officeDocument/2006/relationships/hyperlink" Target="http://drive.google.com/file/d/13SKFwAnXz8Nbglg50nbB1Gc1NT36gSbp/view" TargetMode="External"/><Relationship Id="rId6" Type="http://schemas.openxmlformats.org/officeDocument/2006/relationships/image" Target="../media/image34.png"/><Relationship Id="rId7"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hyperlink" Target="http://drive.google.com/file/d/1DC8Gsy0EOYVR6hsjVfh_Sbd7epWh-p9g/view" TargetMode="External"/><Relationship Id="rId4" Type="http://schemas.openxmlformats.org/officeDocument/2006/relationships/image" Target="../media/image34.png"/><Relationship Id="rId9" Type="http://schemas.openxmlformats.org/officeDocument/2006/relationships/image" Target="../media/image65.png"/><Relationship Id="rId5" Type="http://schemas.openxmlformats.org/officeDocument/2006/relationships/hyperlink" Target="http://drive.google.com/file/d/1xuVbXGZh8CiQzFn20SYMkg374Mhq3M79/view" TargetMode="External"/><Relationship Id="rId6" Type="http://schemas.openxmlformats.org/officeDocument/2006/relationships/hyperlink" Target="https://en.wikipedia.org/wiki/Alloy" TargetMode="External"/><Relationship Id="rId7" Type="http://schemas.openxmlformats.org/officeDocument/2006/relationships/image" Target="../media/image59.png"/><Relationship Id="rId8" Type="http://schemas.openxmlformats.org/officeDocument/2006/relationships/image" Target="../media/image6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hyperlink" Target="http://youtube.com/v/JI6qDQpaOsc" TargetMode="External"/><Relationship Id="rId4" Type="http://schemas.openxmlformats.org/officeDocument/2006/relationships/image" Target="../media/image61.jpg"/><Relationship Id="rId5" Type="http://schemas.openxmlformats.org/officeDocument/2006/relationships/hyperlink" Target="http://youtube.com/v/L8TkhHgkBsg" TargetMode="External"/><Relationship Id="rId6" Type="http://schemas.openxmlformats.org/officeDocument/2006/relationships/image" Target="../media/image5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7.xml"/><Relationship Id="rId3" Type="http://schemas.openxmlformats.org/officeDocument/2006/relationships/hyperlink" Target="http://youtube.com/v/SBXQ-6uI8GY" TargetMode="External"/><Relationship Id="rId4" Type="http://schemas.openxmlformats.org/officeDocument/2006/relationships/image" Target="../media/image62.jpg"/><Relationship Id="rId5" Type="http://schemas.openxmlformats.org/officeDocument/2006/relationships/image" Target="../media/image71.png"/><Relationship Id="rId6" Type="http://schemas.openxmlformats.org/officeDocument/2006/relationships/hyperlink" Target="http://youtube.com/v/FGQ_7fMXBf8" TargetMode="External"/><Relationship Id="rId7" Type="http://schemas.openxmlformats.org/officeDocument/2006/relationships/image" Target="../media/image69.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8.xml"/><Relationship Id="rId3" Type="http://schemas.openxmlformats.org/officeDocument/2006/relationships/hyperlink" Target="http://youtube.com/v/bvw7_a2gU24" TargetMode="External"/><Relationship Id="rId4" Type="http://schemas.openxmlformats.org/officeDocument/2006/relationships/image" Target="../media/image70.jpg"/><Relationship Id="rId5" Type="http://schemas.openxmlformats.org/officeDocument/2006/relationships/image" Target="../media/image74.png"/><Relationship Id="rId6" Type="http://schemas.openxmlformats.org/officeDocument/2006/relationships/image" Target="../media/image67.png"/><Relationship Id="rId7" Type="http://schemas.openxmlformats.org/officeDocument/2006/relationships/image" Target="../media/image75.png"/><Relationship Id="rId8" Type="http://schemas.openxmlformats.org/officeDocument/2006/relationships/image" Target="../media/image7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9.xml"/><Relationship Id="rId3" Type="http://schemas.openxmlformats.org/officeDocument/2006/relationships/image" Target="../media/image76.png"/><Relationship Id="rId4" Type="http://schemas.openxmlformats.org/officeDocument/2006/relationships/image" Target="../media/image73.png"/><Relationship Id="rId5" Type="http://schemas.openxmlformats.org/officeDocument/2006/relationships/image" Target="../media/image7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7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a:solidFill>
            <a:schemeClr val="accent6"/>
          </a:solidFill>
        </p:spPr>
        <p:txBody>
          <a:bodyPr anchorCtr="0" anchor="b" bIns="91425" lIns="91425" spcFirstLastPara="1" rIns="91425" wrap="square" tIns="91425">
            <a:normAutofit/>
          </a:bodyPr>
          <a:lstStyle/>
          <a:p>
            <a:pPr indent="0" lvl="0" marL="0" rtl="0" algn="ctr">
              <a:spcBef>
                <a:spcPts val="0"/>
              </a:spcBef>
              <a:spcAft>
                <a:spcPts val="0"/>
              </a:spcAft>
              <a:buNone/>
            </a:pPr>
            <a:r>
              <a:rPr lang="en-GB"/>
              <a:t>A3.1 Material Classification and Properties</a:t>
            </a:r>
            <a:endParaRPr/>
          </a:p>
        </p:txBody>
      </p:sp>
      <p:sp>
        <p:nvSpPr>
          <p:cNvPr id="55" name="Google Shape;55;p13"/>
          <p:cNvSpPr txBox="1"/>
          <p:nvPr/>
        </p:nvSpPr>
        <p:spPr>
          <a:xfrm>
            <a:off x="7229400" y="0"/>
            <a:ext cx="1914600" cy="461700"/>
          </a:xfrm>
          <a:prstGeom prst="rect">
            <a:avLst/>
          </a:prstGeom>
          <a:solidFill>
            <a:srgbClr val="FFFF00"/>
          </a:solid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800">
                <a:solidFill>
                  <a:srgbClr val="595959"/>
                </a:solidFill>
                <a:latin typeface="Georgia"/>
                <a:ea typeface="Georgia"/>
                <a:cs typeface="Georgia"/>
                <a:sym typeface="Georgia"/>
              </a:rPr>
              <a:t>Design in theory</a:t>
            </a:r>
            <a:endParaRPr sz="1800">
              <a:solidFill>
                <a:srgbClr val="595959"/>
              </a:solidFill>
              <a:latin typeface="Georgia"/>
              <a:ea typeface="Georgia"/>
              <a:cs typeface="Georgia"/>
              <a:sym typeface="Georgia"/>
            </a:endParaRPr>
          </a:p>
        </p:txBody>
      </p:sp>
      <p:pic>
        <p:nvPicPr>
          <p:cNvPr id="56" name="Google Shape;56;p13" title="ques.png"/>
          <p:cNvPicPr preferRelativeResize="0"/>
          <p:nvPr/>
        </p:nvPicPr>
        <p:blipFill>
          <a:blip r:embed="rId3">
            <a:alphaModFix/>
          </a:blip>
          <a:stretch>
            <a:fillRect/>
          </a:stretch>
        </p:blipFill>
        <p:spPr>
          <a:xfrm>
            <a:off x="321750" y="3328461"/>
            <a:ext cx="595274" cy="579474"/>
          </a:xfrm>
          <a:prstGeom prst="rect">
            <a:avLst/>
          </a:prstGeom>
          <a:noFill/>
          <a:ln>
            <a:noFill/>
          </a:ln>
        </p:spPr>
      </p:pic>
      <p:pic>
        <p:nvPicPr>
          <p:cNvPr id="57" name="Google Shape;57;p13" title="Screenshot 2026-04-27 at 2.34.14 PM.png"/>
          <p:cNvPicPr preferRelativeResize="0"/>
          <p:nvPr/>
        </p:nvPicPr>
        <p:blipFill>
          <a:blip r:embed="rId4">
            <a:alphaModFix/>
          </a:blip>
          <a:stretch>
            <a:fillRect/>
          </a:stretch>
        </p:blipFill>
        <p:spPr>
          <a:xfrm>
            <a:off x="958350" y="3255775"/>
            <a:ext cx="7350050" cy="72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4"/>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3" name="Google Shape;63;p14"/>
          <p:cNvGraphicFramePr/>
          <p:nvPr/>
        </p:nvGraphicFramePr>
        <p:xfrm>
          <a:off x="311700" y="747568"/>
          <a:ext cx="3000000" cy="3000000"/>
        </p:xfrm>
        <a:graphic>
          <a:graphicData uri="http://schemas.openxmlformats.org/drawingml/2006/table">
            <a:tbl>
              <a:tblPr>
                <a:noFill/>
                <a:tableStyleId>{C1B21737-6460-4D0B-95BB-A9B1B2203DBF}</a:tableStyleId>
              </a:tblPr>
              <a:tblGrid>
                <a:gridCol w="2594050"/>
                <a:gridCol w="59265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Physical, Chemical and Mechanical properties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how and why materials are classified and discuss the advantages of classifying materials in terms of physical, chemical and mechanical properties.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Source or origin</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discuss frame, shell, solid and combination (for example, frame and shell) structures, and how they are used in the design of products. They need to understand that materials are classified into natural and human-made, including for example timbers, polymers, metals, glass, textiles, composites, smart materials and biomaterials.</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Identifying the most suitable material </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evaluate the physical, chemical and mechanical properties to ensure the selection of the most appropriate material for a specific purpose.</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Physical properties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density, thermal expansion, thermal conductivity, melting point, electrical resistivity and electrical conductivity.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Chemical properties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corrosion resistance, reactivity (food safe), hygroscopy and flammability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Mechanical </a:t>
                      </a:r>
                      <a:r>
                        <a:rPr b="1" lang="en-GB" sz="1300">
                          <a:solidFill>
                            <a:srgbClr val="0B5394"/>
                          </a:solidFill>
                          <a:latin typeface="Lexend"/>
                          <a:ea typeface="Lexend"/>
                          <a:cs typeface="Lexend"/>
                          <a:sym typeface="Lexend"/>
                        </a:rPr>
                        <a:t>properties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tensile and compressive strength, stiffness, toughness, hardness, malleability, elasticity, plasticity and ductility.</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109178"/>
            <a:ext cx="8520600" cy="572700"/>
          </a:xfrm>
          <a:prstGeom prst="rect">
            <a:avLst/>
          </a:prstGeom>
          <a:solidFill>
            <a:schemeClr val="accent5"/>
          </a:solidFill>
        </p:spPr>
        <p:txBody>
          <a:bodyPr anchorCtr="0" anchor="t" bIns="91425" lIns="91425" spcFirstLastPara="1" rIns="91425" wrap="square" tIns="91425">
            <a:normAutofit fontScale="90000"/>
          </a:bodyPr>
          <a:lstStyle/>
          <a:p>
            <a:pPr indent="0" lvl="0" marL="0" rtl="0" algn="ctr">
              <a:spcBef>
                <a:spcPts val="0"/>
              </a:spcBef>
              <a:spcAft>
                <a:spcPts val="0"/>
              </a:spcAft>
              <a:buNone/>
            </a:pPr>
            <a:r>
              <a:rPr lang="en-GB">
                <a:solidFill>
                  <a:schemeClr val="lt1"/>
                </a:solidFill>
                <a:latin typeface="Average"/>
                <a:ea typeface="Average"/>
                <a:cs typeface="Average"/>
                <a:sym typeface="Average"/>
              </a:rPr>
              <a:t>Contents</a:t>
            </a:r>
            <a:endParaRPr>
              <a:solidFill>
                <a:schemeClr val="lt1"/>
              </a:solidFill>
              <a:latin typeface="Average"/>
              <a:ea typeface="Average"/>
              <a:cs typeface="Average"/>
              <a:sym typeface="Average"/>
            </a:endParaRPr>
          </a:p>
        </p:txBody>
      </p:sp>
      <p:graphicFrame>
        <p:nvGraphicFramePr>
          <p:cNvPr id="69" name="Google Shape;69;p15"/>
          <p:cNvGraphicFramePr/>
          <p:nvPr/>
        </p:nvGraphicFramePr>
        <p:xfrm>
          <a:off x="311700" y="747568"/>
          <a:ext cx="3000000" cy="3000000"/>
        </p:xfrm>
        <a:graphic>
          <a:graphicData uri="http://schemas.openxmlformats.org/drawingml/2006/table">
            <a:tbl>
              <a:tblPr>
                <a:noFill/>
                <a:tableStyleId>{C1B21737-6460-4D0B-95BB-A9B1B2203DBF}</a:tableStyleId>
              </a:tblPr>
              <a:tblGrid>
                <a:gridCol w="2594050"/>
                <a:gridCol w="5926550"/>
              </a:tblGrid>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Composites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a:t>
                      </a:r>
                      <a:r>
                        <a:rPr lang="en-GB" sz="1200">
                          <a:latin typeface="Lexend Light"/>
                          <a:ea typeface="Lexend Light"/>
                          <a:cs typeface="Lexend Light"/>
                          <a:sym typeface="Lexend Light"/>
                        </a:rPr>
                        <a:t>ble to explain why combining materials can create composite materials more suitable for a specific purpose or context using an example.</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Smart materials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Able to explain how materials can be selected to react to external stimuli, including piezoelectricity, shape memory, photochromicity, magneto-rheostatic, electro-rheostatic and thermoelectricity.</a:t>
                      </a:r>
                      <a:endParaRPr sz="1200">
                        <a:latin typeface="Lexend Light"/>
                        <a:ea typeface="Lexend Light"/>
                        <a:cs typeface="Lexend Light"/>
                        <a:sym typeface="Lexend Light"/>
                      </a:endParaRPr>
                    </a:p>
                  </a:txBody>
                  <a:tcPr marT="91425" marB="91425" marR="91425" marL="91425"/>
                </a:tc>
              </a:tr>
              <a:tr h="381000">
                <a:tc>
                  <a:txBody>
                    <a:bodyPr/>
                    <a:lstStyle/>
                    <a:p>
                      <a:pPr indent="0" lvl="0" marL="0" rtl="0" algn="l">
                        <a:spcBef>
                          <a:spcPts val="0"/>
                        </a:spcBef>
                        <a:spcAft>
                          <a:spcPts val="0"/>
                        </a:spcAft>
                        <a:buNone/>
                      </a:pPr>
                      <a:r>
                        <a:rPr b="1" lang="en-GB" sz="1300">
                          <a:solidFill>
                            <a:srgbClr val="0B5394"/>
                          </a:solidFill>
                          <a:latin typeface="Lexend"/>
                          <a:ea typeface="Lexend"/>
                          <a:cs typeface="Lexend"/>
                          <a:sym typeface="Lexend"/>
                        </a:rPr>
                        <a:t>Biodegradable materials</a:t>
                      </a:r>
                      <a:endParaRPr b="1" sz="1300">
                        <a:solidFill>
                          <a:srgbClr val="0B5394"/>
                        </a:solidFill>
                        <a:latin typeface="Lexend"/>
                        <a:ea typeface="Lexend"/>
                        <a:cs typeface="Lexend"/>
                        <a:sym typeface="Lexend"/>
                      </a:endParaRPr>
                    </a:p>
                  </a:txBody>
                  <a:tcPr marT="91425" marB="91425" marR="91425" marL="91425" anchor="ctr"/>
                </a:tc>
                <a:tc>
                  <a:txBody>
                    <a:bodyPr/>
                    <a:lstStyle/>
                    <a:p>
                      <a:pPr indent="0" lvl="0" marL="0" rtl="0" algn="l">
                        <a:spcBef>
                          <a:spcPts val="0"/>
                        </a:spcBef>
                        <a:spcAft>
                          <a:spcPts val="0"/>
                        </a:spcAft>
                        <a:buNone/>
                      </a:pPr>
                      <a:r>
                        <a:rPr lang="en-GB" sz="1200">
                          <a:latin typeface="Lexend Light"/>
                          <a:ea typeface="Lexend Light"/>
                          <a:cs typeface="Lexend Light"/>
                          <a:sym typeface="Lexend Light"/>
                        </a:rPr>
                        <a:t>A</a:t>
                      </a:r>
                      <a:r>
                        <a:rPr lang="en-GB" sz="1200">
                          <a:latin typeface="Lexend Light"/>
                          <a:ea typeface="Lexend Light"/>
                          <a:cs typeface="Lexend Light"/>
                          <a:sym typeface="Lexend Light"/>
                        </a:rPr>
                        <a:t>ble to explain how biomaterials are a key part of a circular economy and can be used by designers to design out waste.</a:t>
                      </a:r>
                      <a:endParaRPr sz="1200">
                        <a:latin typeface="Lexend Light"/>
                        <a:ea typeface="Lexend Light"/>
                        <a:cs typeface="Lexend Light"/>
                        <a:sym typeface="Lexend Light"/>
                      </a:endParaRPr>
                    </a:p>
                  </a:txBody>
                  <a:tcPr marT="91425" marB="91425" marR="91425" marL="91425"/>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75" name="Google Shape;75;p16"/>
          <p:cNvSpPr txBox="1"/>
          <p:nvPr/>
        </p:nvSpPr>
        <p:spPr>
          <a:xfrm>
            <a:off x="45900" y="519750"/>
            <a:ext cx="89847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434343"/>
                </a:solidFill>
              </a:rPr>
              <a:t>Materials are classified so that designers and manufacturers can predict how they will behave and choose the right material for a specific use. Different materials have different properties such as strength, conductivity, flexibility, durability, and resistance to heat or corrosion. Classification makes it easier to study, compare, and apply them efficiently.</a:t>
            </a:r>
            <a:endParaRPr sz="1800">
              <a:solidFill>
                <a:srgbClr val="434343"/>
              </a:solidFill>
            </a:endParaRPr>
          </a:p>
        </p:txBody>
      </p:sp>
      <p:sp>
        <p:nvSpPr>
          <p:cNvPr id="76" name="Google Shape;76;p16"/>
          <p:cNvSpPr txBox="1"/>
          <p:nvPr/>
        </p:nvSpPr>
        <p:spPr>
          <a:xfrm>
            <a:off x="73375" y="1352975"/>
            <a:ext cx="56112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434343"/>
                </a:solidFill>
              </a:rPr>
              <a:t>Materials are commonly classified according to their </a:t>
            </a:r>
            <a:endParaRPr sz="1200">
              <a:solidFill>
                <a:srgbClr val="434343"/>
              </a:solidFill>
            </a:endParaRPr>
          </a:p>
          <a:p>
            <a:pPr indent="0" lvl="0" marL="0" rtl="0" algn="l">
              <a:spcBef>
                <a:spcPts val="0"/>
              </a:spcBef>
              <a:spcAft>
                <a:spcPts val="0"/>
              </a:spcAft>
              <a:buNone/>
            </a:pPr>
            <a:r>
              <a:rPr b="1" lang="en-GB" sz="1100">
                <a:solidFill>
                  <a:srgbClr val="434343"/>
                </a:solidFill>
              </a:rPr>
              <a:t>Physical, </a:t>
            </a:r>
            <a:endParaRPr b="1" sz="1100">
              <a:solidFill>
                <a:srgbClr val="434343"/>
              </a:solidFill>
            </a:endParaRPr>
          </a:p>
          <a:p>
            <a:pPr indent="0" lvl="0" marL="0" rtl="0" algn="l">
              <a:spcBef>
                <a:spcPts val="0"/>
              </a:spcBef>
              <a:spcAft>
                <a:spcPts val="0"/>
              </a:spcAft>
              <a:buNone/>
            </a:pPr>
            <a:r>
              <a:rPr b="1" lang="en-GB" sz="1100">
                <a:solidFill>
                  <a:srgbClr val="434343"/>
                </a:solidFill>
              </a:rPr>
              <a:t>Chemical, </a:t>
            </a:r>
            <a:r>
              <a:rPr lang="en-GB" sz="1100">
                <a:solidFill>
                  <a:srgbClr val="434343"/>
                </a:solidFill>
              </a:rPr>
              <a:t>and</a:t>
            </a:r>
            <a:r>
              <a:rPr b="1" lang="en-GB" sz="1100">
                <a:solidFill>
                  <a:srgbClr val="434343"/>
                </a:solidFill>
              </a:rPr>
              <a:t> </a:t>
            </a:r>
            <a:endParaRPr b="1" sz="1100">
              <a:solidFill>
                <a:srgbClr val="434343"/>
              </a:solidFill>
            </a:endParaRPr>
          </a:p>
          <a:p>
            <a:pPr indent="0" lvl="0" marL="0" rtl="0" algn="l">
              <a:spcBef>
                <a:spcPts val="0"/>
              </a:spcBef>
              <a:spcAft>
                <a:spcPts val="0"/>
              </a:spcAft>
              <a:buNone/>
            </a:pPr>
            <a:r>
              <a:rPr b="1" lang="en-GB" sz="1100">
                <a:solidFill>
                  <a:srgbClr val="434343"/>
                </a:solidFill>
              </a:rPr>
              <a:t>Mechanical properties</a:t>
            </a:r>
            <a:r>
              <a:rPr lang="en-GB" sz="1200">
                <a:solidFill>
                  <a:srgbClr val="434343"/>
                </a:solidFill>
              </a:rPr>
              <a:t>. This helps in understanding how a material behaves under different conditions and where it can be used.</a:t>
            </a:r>
            <a:endParaRPr sz="1800">
              <a:solidFill>
                <a:srgbClr val="434343"/>
              </a:solidFill>
            </a:endParaRPr>
          </a:p>
        </p:txBody>
      </p:sp>
      <p:sp>
        <p:nvSpPr>
          <p:cNvPr id="77" name="Google Shape;77;p16"/>
          <p:cNvSpPr txBox="1"/>
          <p:nvPr/>
        </p:nvSpPr>
        <p:spPr>
          <a:xfrm>
            <a:off x="3406050" y="3220900"/>
            <a:ext cx="4880700" cy="903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FF"/>
              </a:buClr>
              <a:buSzPts val="1600"/>
              <a:buFont typeface="Georgia"/>
              <a:buNone/>
            </a:pPr>
            <a:r>
              <a:rPr b="0" i="0" lang="en-GB" sz="1600" u="none" cap="none" strike="noStrike">
                <a:solidFill>
                  <a:srgbClr val="0000FF"/>
                </a:solidFill>
                <a:latin typeface="Georgia"/>
                <a:ea typeface="Georgia"/>
                <a:cs typeface="Georgia"/>
                <a:sym typeface="Georgia"/>
              </a:rPr>
              <a:t>Physical properties tend to be the characteristics of materials that can be identified through testing that is considered to be non-destructive...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7"/>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83" name="Google Shape;83;p17"/>
          <p:cNvSpPr txBox="1"/>
          <p:nvPr/>
        </p:nvSpPr>
        <p:spPr>
          <a:xfrm>
            <a:off x="76200" y="1004225"/>
            <a:ext cx="4263300" cy="155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Physical properties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600"/>
              <a:buFont typeface="Arial"/>
              <a:buNone/>
            </a:pPr>
            <a:r>
              <a:t/>
            </a:r>
            <a:endParaRPr b="1" i="0" sz="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These properties tend to be the characteristic of materials that can be identified through testing that is considered to be non-destructive, although some deformation is required to test hardness. This exception is often why hardness is often </a:t>
            </a:r>
            <a:r>
              <a:rPr lang="en-GB" sz="1200"/>
              <a:t>categorised</a:t>
            </a:r>
            <a:r>
              <a:rPr b="0" i="0" lang="en-GB" sz="1200" u="none" cap="none" strike="noStrike">
                <a:solidFill>
                  <a:srgbClr val="000000"/>
                </a:solidFill>
                <a:latin typeface="Arial"/>
                <a:ea typeface="Arial"/>
                <a:cs typeface="Arial"/>
                <a:sym typeface="Arial"/>
              </a:rPr>
              <a:t> as a mechanical property.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4" name="Google Shape;84;p17"/>
          <p:cNvSpPr txBox="1"/>
          <p:nvPr/>
        </p:nvSpPr>
        <p:spPr>
          <a:xfrm>
            <a:off x="5663725" y="443550"/>
            <a:ext cx="3240000" cy="1281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Volume</a:t>
            </a:r>
            <a:r>
              <a:rPr b="0" i="0" lang="en-GB" sz="1200" u="none" cap="none" strike="noStrike">
                <a:solidFill>
                  <a:srgbClr val="000000"/>
                </a:solidFill>
                <a:latin typeface="Arial"/>
                <a:ea typeface="Arial"/>
                <a:cs typeface="Arial"/>
                <a:sym typeface="Arial"/>
              </a:rPr>
              <a:t> - </a:t>
            </a:r>
            <a:r>
              <a:rPr b="0" i="0" lang="en-GB" sz="1200" u="none" cap="none" strike="noStrike">
                <a:solidFill>
                  <a:srgbClr val="252525"/>
                </a:solidFill>
                <a:latin typeface="Arial"/>
                <a:ea typeface="Arial"/>
                <a:cs typeface="Arial"/>
                <a:sym typeface="Arial"/>
              </a:rPr>
              <a:t>is the </a:t>
            </a:r>
            <a:r>
              <a:rPr b="0" i="0" lang="en-GB" sz="1200" u="sng" cap="none" strike="noStrike">
                <a:solidFill>
                  <a:srgbClr val="0B0080"/>
                </a:solidFill>
                <a:latin typeface="Arial"/>
                <a:ea typeface="Arial"/>
                <a:cs typeface="Arial"/>
                <a:sym typeface="Arial"/>
                <a:hlinkClick r:id="rId3">
                  <a:extLst>
                    <a:ext uri="{A12FA001-AC4F-418D-AE19-62706E023703}">
                      <ahyp:hlinkClr val="tx"/>
                    </a:ext>
                  </a:extLst>
                </a:hlinkClick>
              </a:rPr>
              <a:t>quantity</a:t>
            </a:r>
            <a:r>
              <a:rPr b="0" i="0" lang="en-GB" sz="1200" u="none" cap="none" strike="noStrike">
                <a:solidFill>
                  <a:srgbClr val="252525"/>
                </a:solidFill>
                <a:latin typeface="Arial"/>
                <a:ea typeface="Arial"/>
                <a:cs typeface="Arial"/>
                <a:sym typeface="Arial"/>
              </a:rPr>
              <a:t> of three-dimensional space enclosed by some closed boundary, for example, the space that a substance solid, </a:t>
            </a:r>
            <a:r>
              <a:rPr b="0" i="0" lang="en-GB" sz="1200" u="sng" cap="none" strike="noStrike">
                <a:solidFill>
                  <a:srgbClr val="0B0080"/>
                </a:solidFill>
                <a:latin typeface="Arial"/>
                <a:ea typeface="Arial"/>
                <a:cs typeface="Arial"/>
                <a:sym typeface="Arial"/>
                <a:hlinkClick r:id="rId4">
                  <a:extLst>
                    <a:ext uri="{A12FA001-AC4F-418D-AE19-62706E023703}">
                      <ahyp:hlinkClr val="tx"/>
                    </a:ext>
                  </a:extLst>
                </a:hlinkClick>
              </a:rPr>
              <a:t>liquid</a:t>
            </a:r>
            <a:r>
              <a:rPr b="0" i="0" lang="en-GB" sz="1200" u="none" cap="none" strike="noStrike">
                <a:solidFill>
                  <a:srgbClr val="252525"/>
                </a:solidFill>
                <a:latin typeface="Arial"/>
                <a:ea typeface="Arial"/>
                <a:cs typeface="Arial"/>
                <a:sym typeface="Arial"/>
              </a:rPr>
              <a:t>, </a:t>
            </a:r>
            <a:r>
              <a:rPr b="0" i="0" lang="en-GB" sz="1200" u="sng" cap="none" strike="noStrike">
                <a:solidFill>
                  <a:srgbClr val="0B0080"/>
                </a:solidFill>
                <a:latin typeface="Arial"/>
                <a:ea typeface="Arial"/>
                <a:cs typeface="Arial"/>
                <a:sym typeface="Arial"/>
                <a:hlinkClick r:id="rId5">
                  <a:extLst>
                    <a:ext uri="{A12FA001-AC4F-418D-AE19-62706E023703}">
                      <ahyp:hlinkClr val="tx"/>
                    </a:ext>
                  </a:extLst>
                </a:hlinkClick>
              </a:rPr>
              <a:t>gas</a:t>
            </a:r>
            <a:r>
              <a:rPr b="0" i="0" lang="en-GB" sz="1200" u="none" cap="none" strike="noStrike">
                <a:solidFill>
                  <a:srgbClr val="252525"/>
                </a:solidFill>
                <a:latin typeface="Arial"/>
                <a:ea typeface="Arial"/>
                <a:cs typeface="Arial"/>
                <a:sym typeface="Arial"/>
              </a:rPr>
              <a:t>, or shape occupies or contains</a:t>
            </a:r>
            <a:endParaRPr b="0" i="0" sz="1400" u="none" cap="none" strike="noStrike">
              <a:solidFill>
                <a:srgbClr val="000000"/>
              </a:solidFill>
              <a:latin typeface="Arial"/>
              <a:ea typeface="Arial"/>
              <a:cs typeface="Arial"/>
              <a:sym typeface="Arial"/>
            </a:endParaRPr>
          </a:p>
        </p:txBody>
      </p:sp>
      <p:sp>
        <p:nvSpPr>
          <p:cNvPr id="85" name="Google Shape;85;p17"/>
          <p:cNvSpPr txBox="1"/>
          <p:nvPr/>
        </p:nvSpPr>
        <p:spPr>
          <a:xfrm>
            <a:off x="5663750" y="2257062"/>
            <a:ext cx="3114600" cy="1448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Density</a:t>
            </a:r>
            <a:r>
              <a:rPr b="0" i="0" lang="en-GB" sz="1200" u="none" cap="none" strike="noStrike">
                <a:solidFill>
                  <a:srgbClr val="000000"/>
                </a:solidFill>
                <a:latin typeface="Arial"/>
                <a:ea typeface="Arial"/>
                <a:cs typeface="Arial"/>
                <a:sym typeface="Arial"/>
              </a:rPr>
              <a:t> - </a:t>
            </a:r>
            <a:r>
              <a:rPr b="0" i="0" lang="en-GB" sz="1200" u="none" cap="none" strike="noStrike">
                <a:solidFill>
                  <a:srgbClr val="2B2B2B"/>
                </a:solidFill>
                <a:latin typeface="Arial"/>
                <a:ea typeface="Arial"/>
                <a:cs typeface="Arial"/>
                <a:sym typeface="Arial"/>
              </a:rPr>
              <a:t>is the mass per unit volume of a material. It’s importance is in portability in terms of a product’s weight and size. Design contexts include, pre-packaged food (instant noodles) is sold by weight and volume, packaging foams.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8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86" name="Google Shape;86;p17"/>
          <p:cNvSpPr txBox="1"/>
          <p:nvPr/>
        </p:nvSpPr>
        <p:spPr>
          <a:xfrm>
            <a:off x="5692575" y="3987175"/>
            <a:ext cx="3172200" cy="1178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Electrical resistivity</a:t>
            </a:r>
            <a:r>
              <a:rPr b="0" i="0" lang="en-GB" sz="1200" u="none" cap="none" strike="noStrike">
                <a:solidFill>
                  <a:srgbClr val="000000"/>
                </a:solidFill>
                <a:latin typeface="Arial"/>
                <a:ea typeface="Arial"/>
                <a:cs typeface="Arial"/>
                <a:sym typeface="Arial"/>
              </a:rPr>
              <a:t> - This is a measure of a material’s ability to conduct electricity. A material with a low resistivity will conduct electricity well.</a:t>
            </a:r>
            <a:endParaRPr b="0" i="0" sz="1400" u="none" cap="none" strike="noStrike">
              <a:solidFill>
                <a:srgbClr val="000000"/>
              </a:solidFill>
              <a:latin typeface="Arial"/>
              <a:ea typeface="Arial"/>
              <a:cs typeface="Arial"/>
              <a:sym typeface="Arial"/>
            </a:endParaRPr>
          </a:p>
        </p:txBody>
      </p:sp>
      <p:sp>
        <p:nvSpPr>
          <p:cNvPr id="87" name="Google Shape;87;p17"/>
          <p:cNvSpPr txBox="1"/>
          <p:nvPr/>
        </p:nvSpPr>
        <p:spPr>
          <a:xfrm>
            <a:off x="113550" y="2604200"/>
            <a:ext cx="43641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200"/>
              <a:buFont typeface="Arial"/>
              <a:buNone/>
            </a:pPr>
            <a:r>
              <a:rPr b="1" lang="en-GB" sz="1200">
                <a:solidFill>
                  <a:schemeClr val="dk1"/>
                </a:solidFill>
              </a:rPr>
              <a:t>Mass </a:t>
            </a:r>
            <a:r>
              <a:rPr lang="en-GB" sz="1200">
                <a:solidFill>
                  <a:schemeClr val="dk1"/>
                </a:solidFill>
              </a:rPr>
              <a:t>- relates to the amount of matter that is contained with a specific material. It is is often confused with weight understandably as we use Kg to measure it. Mass is a constant whereas weight may vary depending upon where it is being measured.</a:t>
            </a:r>
            <a:endParaRPr sz="1800">
              <a:solidFill>
                <a:schemeClr val="dk2"/>
              </a:solidFill>
            </a:endParaRPr>
          </a:p>
        </p:txBody>
      </p:sp>
      <p:sp>
        <p:nvSpPr>
          <p:cNvPr id="88" name="Google Shape;88;p17"/>
          <p:cNvSpPr txBox="1"/>
          <p:nvPr/>
        </p:nvSpPr>
        <p:spPr>
          <a:xfrm>
            <a:off x="163875" y="3859775"/>
            <a:ext cx="43641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200">
                <a:solidFill>
                  <a:schemeClr val="dk1"/>
                </a:solidFill>
              </a:rPr>
              <a:t>Weight</a:t>
            </a:r>
            <a:r>
              <a:rPr lang="en-GB" sz="1200">
                <a:solidFill>
                  <a:schemeClr val="dk1"/>
                </a:solidFill>
              </a:rPr>
              <a:t> - relies on mass and gravitational forces to provide measurable value. Weight is technically measure as a force, which is the Newton, ie a mass of 1 Kg is equivalent to 9.8 Newtons [on earth]. </a:t>
            </a:r>
            <a:endParaRPr sz="1800">
              <a:solidFill>
                <a:schemeClr val="dk2"/>
              </a:solidFill>
            </a:endParaRPr>
          </a:p>
        </p:txBody>
      </p:sp>
      <p:sp>
        <p:nvSpPr>
          <p:cNvPr id="89" name="Google Shape;89;p17"/>
          <p:cNvSpPr txBox="1"/>
          <p:nvPr/>
        </p:nvSpPr>
        <p:spPr>
          <a:xfrm>
            <a:off x="762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Physical Properties</a:t>
            </a:r>
            <a:endParaRPr b="1" sz="1500">
              <a:solidFill>
                <a:srgbClr val="CC0000"/>
              </a:solidFill>
            </a:endParaRPr>
          </a:p>
        </p:txBody>
      </p:sp>
      <p:pic>
        <p:nvPicPr>
          <p:cNvPr id="90" name="Google Shape;90;p17"/>
          <p:cNvPicPr preferRelativeResize="0"/>
          <p:nvPr/>
        </p:nvPicPr>
        <p:blipFill rotWithShape="1">
          <a:blip r:embed="rId6">
            <a:alphaModFix/>
          </a:blip>
          <a:srcRect b="6057" l="8919" r="9780" t="22011"/>
          <a:stretch/>
        </p:blipFill>
        <p:spPr>
          <a:xfrm>
            <a:off x="7555325" y="3439388"/>
            <a:ext cx="1364950" cy="615325"/>
          </a:xfrm>
          <a:prstGeom prst="rect">
            <a:avLst/>
          </a:prstGeom>
          <a:noFill/>
          <a:ln>
            <a:noFill/>
          </a:ln>
        </p:spPr>
      </p:pic>
      <p:pic>
        <p:nvPicPr>
          <p:cNvPr id="91" name="Google Shape;91;p17">
            <a:hlinkClick r:id="rId7"/>
          </p:cNvPr>
          <p:cNvPicPr preferRelativeResize="0"/>
          <p:nvPr/>
        </p:nvPicPr>
        <p:blipFill rotWithShape="1">
          <a:blip r:embed="rId8">
            <a:alphaModFix/>
          </a:blip>
          <a:srcRect b="5998" l="3488" r="3246" t="7204"/>
          <a:stretch/>
        </p:blipFill>
        <p:spPr>
          <a:xfrm>
            <a:off x="6993550" y="1417550"/>
            <a:ext cx="1838151" cy="839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97" name="Google Shape;97;p18"/>
          <p:cNvSpPr txBox="1"/>
          <p:nvPr/>
        </p:nvSpPr>
        <p:spPr>
          <a:xfrm>
            <a:off x="0" y="896025"/>
            <a:ext cx="4756800" cy="848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Thermal conductivity- </a:t>
            </a:r>
            <a:r>
              <a:rPr b="0" i="0" lang="en-GB" sz="1200" u="none" cap="none" strike="noStrike">
                <a:solidFill>
                  <a:srgbClr val="000000"/>
                </a:solidFill>
                <a:latin typeface="Arial"/>
                <a:ea typeface="Arial"/>
                <a:cs typeface="Arial"/>
                <a:sym typeface="Arial"/>
              </a:rPr>
              <a:t>A measure of how fast heat is conducted through a slab of material with a given temperature difference across the slab.</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98" name="Google Shape;98;p18"/>
          <p:cNvSpPr txBox="1"/>
          <p:nvPr/>
        </p:nvSpPr>
        <p:spPr>
          <a:xfrm>
            <a:off x="2065950" y="1463425"/>
            <a:ext cx="2651400" cy="1676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Thermal conductivity</a:t>
            </a:r>
            <a:r>
              <a:rPr b="0" i="0" lang="en-GB" sz="1200" u="none" cap="none" strike="noStrike">
                <a:solidFill>
                  <a:srgbClr val="000000"/>
                </a:solidFill>
                <a:latin typeface="Arial"/>
                <a:ea typeface="Arial"/>
                <a:cs typeface="Arial"/>
                <a:sym typeface="Arial"/>
              </a:rPr>
              <a:t> is important for objects that will be heated or must conduct or insulate against heat gain or loss. e.g. polystyrene foam in a fridge insulation, vacuum flasks, car radiator, element in an electric kettle.</a:t>
            </a:r>
            <a:endParaRPr b="0" i="0" sz="1400" u="none" cap="none" strike="noStrike">
              <a:solidFill>
                <a:srgbClr val="000000"/>
              </a:solidFill>
              <a:latin typeface="Arial"/>
              <a:ea typeface="Arial"/>
              <a:cs typeface="Arial"/>
              <a:sym typeface="Arial"/>
            </a:endParaRPr>
          </a:p>
        </p:txBody>
      </p:sp>
      <p:pic>
        <p:nvPicPr>
          <p:cNvPr id="99" name="Google Shape;99;p18"/>
          <p:cNvPicPr preferRelativeResize="0"/>
          <p:nvPr/>
        </p:nvPicPr>
        <p:blipFill rotWithShape="1">
          <a:blip r:embed="rId3">
            <a:alphaModFix/>
          </a:blip>
          <a:srcRect b="0" l="0" r="0" t="0"/>
          <a:stretch/>
        </p:blipFill>
        <p:spPr>
          <a:xfrm>
            <a:off x="241525" y="3492497"/>
            <a:ext cx="2269800" cy="1331616"/>
          </a:xfrm>
          <a:prstGeom prst="rect">
            <a:avLst/>
          </a:prstGeom>
          <a:noFill/>
          <a:ln>
            <a:noFill/>
          </a:ln>
        </p:spPr>
      </p:pic>
      <p:sp>
        <p:nvSpPr>
          <p:cNvPr id="100" name="Google Shape;100;p18"/>
          <p:cNvSpPr txBox="1"/>
          <p:nvPr/>
        </p:nvSpPr>
        <p:spPr>
          <a:xfrm>
            <a:off x="2584100" y="3416300"/>
            <a:ext cx="2065200" cy="1618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Thermal conductivity</a:t>
            </a:r>
            <a:r>
              <a:rPr b="0" i="0" lang="en-GB" sz="1200" u="none" cap="none" strike="noStrike">
                <a:solidFill>
                  <a:srgbClr val="000000"/>
                </a:solidFill>
                <a:latin typeface="Arial"/>
                <a:ea typeface="Arial"/>
                <a:cs typeface="Arial"/>
                <a:sym typeface="Arial"/>
              </a:rPr>
              <a:t> is important for objects that will be heated or must conduct or insulate against heat. The particles will travel through conduction from hot to cold.</a:t>
            </a:r>
            <a:endParaRPr b="0" i="0" sz="1400" u="none" cap="none" strike="noStrike">
              <a:solidFill>
                <a:srgbClr val="000000"/>
              </a:solidFill>
              <a:latin typeface="Arial"/>
              <a:ea typeface="Arial"/>
              <a:cs typeface="Arial"/>
              <a:sym typeface="Arial"/>
            </a:endParaRPr>
          </a:p>
        </p:txBody>
      </p:sp>
      <p:sp>
        <p:nvSpPr>
          <p:cNvPr id="101" name="Google Shape;101;p18"/>
          <p:cNvSpPr txBox="1"/>
          <p:nvPr/>
        </p:nvSpPr>
        <p:spPr>
          <a:xfrm>
            <a:off x="4807699" y="2828800"/>
            <a:ext cx="4189200" cy="200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Heat expansion strips. </a:t>
            </a:r>
            <a:r>
              <a:rPr b="0" i="0" lang="en-GB" sz="1000" u="none" cap="none" strike="noStrike">
                <a:solidFill>
                  <a:srgbClr val="000000"/>
                </a:solidFill>
                <a:latin typeface="Arial"/>
                <a:ea typeface="Arial"/>
                <a:cs typeface="Arial"/>
                <a:sym typeface="Arial"/>
              </a:rPr>
              <a:t>Enable elevated roads to contract and expand</a:t>
            </a:r>
            <a:r>
              <a:rPr b="1" i="0" lang="en-GB" sz="1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02" name="Google Shape;102;p18"/>
          <p:cNvSpPr txBox="1"/>
          <p:nvPr/>
        </p:nvSpPr>
        <p:spPr>
          <a:xfrm>
            <a:off x="-12737" y="6084450"/>
            <a:ext cx="2778300" cy="200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Hot particles vibrate more rapidly</a:t>
            </a:r>
            <a:endParaRPr b="0" i="0" sz="1400" u="none" cap="none" strike="noStrike">
              <a:solidFill>
                <a:srgbClr val="000000"/>
              </a:solidFill>
              <a:latin typeface="Arial"/>
              <a:ea typeface="Arial"/>
              <a:cs typeface="Arial"/>
              <a:sym typeface="Arial"/>
            </a:endParaRPr>
          </a:p>
        </p:txBody>
      </p:sp>
      <p:sp>
        <p:nvSpPr>
          <p:cNvPr id="103" name="Google Shape;103;p18"/>
          <p:cNvSpPr txBox="1"/>
          <p:nvPr/>
        </p:nvSpPr>
        <p:spPr>
          <a:xfrm>
            <a:off x="4756700" y="735575"/>
            <a:ext cx="4291200" cy="848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Thermal expansion- </a:t>
            </a:r>
            <a:r>
              <a:rPr b="0" i="0" lang="en-GB" sz="1200" u="none" cap="none" strike="noStrike">
                <a:solidFill>
                  <a:srgbClr val="000000"/>
                </a:solidFill>
                <a:latin typeface="Arial"/>
                <a:ea typeface="Arial"/>
                <a:cs typeface="Arial"/>
                <a:sym typeface="Arial"/>
              </a:rPr>
              <a:t>A measure of the degree of increase in dimensions when an object is heated. This can be measured by an increase in length, area or volume.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id="104" name="Google Shape;104;p18"/>
          <p:cNvPicPr preferRelativeResize="0"/>
          <p:nvPr/>
        </p:nvPicPr>
        <p:blipFill rotWithShape="1">
          <a:blip r:embed="rId4">
            <a:alphaModFix/>
          </a:blip>
          <a:srcRect b="0" l="0" r="0" t="0"/>
          <a:stretch/>
        </p:blipFill>
        <p:spPr>
          <a:xfrm>
            <a:off x="5578257" y="1481477"/>
            <a:ext cx="1965949" cy="1310625"/>
          </a:xfrm>
          <a:prstGeom prst="rect">
            <a:avLst/>
          </a:prstGeom>
          <a:noFill/>
          <a:ln>
            <a:noFill/>
          </a:ln>
        </p:spPr>
      </p:pic>
      <p:sp>
        <p:nvSpPr>
          <p:cNvPr id="105" name="Google Shape;105;p18"/>
          <p:cNvSpPr txBox="1"/>
          <p:nvPr/>
        </p:nvSpPr>
        <p:spPr>
          <a:xfrm>
            <a:off x="12096" y="3139825"/>
            <a:ext cx="3798000" cy="200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Heat transfer</a:t>
            </a:r>
            <a:r>
              <a:rPr b="0" i="0" lang="en-GB" sz="1000" u="none" cap="none" strike="noStrike">
                <a:solidFill>
                  <a:srgbClr val="000000"/>
                </a:solidFill>
                <a:latin typeface="Arial"/>
                <a:ea typeface="Arial"/>
                <a:cs typeface="Arial"/>
                <a:sym typeface="Arial"/>
              </a:rPr>
              <a:t> occurs through conduction- hot to cold</a:t>
            </a:r>
            <a:endParaRPr b="0" i="0" sz="1400" u="none" cap="none" strike="noStrike">
              <a:solidFill>
                <a:srgbClr val="000000"/>
              </a:solidFill>
              <a:latin typeface="Arial"/>
              <a:ea typeface="Arial"/>
              <a:cs typeface="Arial"/>
              <a:sym typeface="Arial"/>
            </a:endParaRPr>
          </a:p>
        </p:txBody>
      </p:sp>
      <p:sp>
        <p:nvSpPr>
          <p:cNvPr id="106" name="Google Shape;106;p18"/>
          <p:cNvSpPr txBox="1"/>
          <p:nvPr/>
        </p:nvSpPr>
        <p:spPr>
          <a:xfrm>
            <a:off x="4801550" y="3133750"/>
            <a:ext cx="4291200" cy="1443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Hardness- </a:t>
            </a:r>
            <a:r>
              <a:rPr b="0" i="0" lang="en-GB" sz="1400" u="none" cap="none" strike="noStrike">
                <a:solidFill>
                  <a:srgbClr val="666666"/>
                </a:solidFill>
                <a:latin typeface="Arial"/>
                <a:ea typeface="Arial"/>
                <a:cs typeface="Arial"/>
                <a:sym typeface="Arial"/>
              </a:rPr>
              <a:t> </a:t>
            </a:r>
            <a:r>
              <a:rPr b="0" i="0" lang="en-GB" sz="1200" u="none" cap="none" strike="noStrike">
                <a:solidFill>
                  <a:srgbClr val="000000"/>
                </a:solidFill>
                <a:latin typeface="Arial"/>
                <a:ea typeface="Arial"/>
                <a:cs typeface="Arial"/>
                <a:sym typeface="Arial"/>
              </a:rPr>
              <a:t>is defined as the resistance a material offers to penetration or scratching. Ceramic floor tiles are extremely hard and resistant to scratching or cutting devices, e.g. drill bit, cutting tools, screwdrivers, files, abrasive papers &amp; cutting knives. Hardness should be considered with the mechanical property of brittleness and toughness.</a:t>
            </a:r>
            <a:endParaRPr b="0" i="0" sz="1400" u="none" cap="none" strike="noStrike">
              <a:solidFill>
                <a:srgbClr val="000000"/>
              </a:solidFill>
              <a:latin typeface="Arial"/>
              <a:ea typeface="Arial"/>
              <a:cs typeface="Arial"/>
              <a:sym typeface="Arial"/>
            </a:endParaRPr>
          </a:p>
        </p:txBody>
      </p:sp>
      <p:pic>
        <p:nvPicPr>
          <p:cNvPr id="107" name="Google Shape;107;p18"/>
          <p:cNvPicPr preferRelativeResize="0"/>
          <p:nvPr/>
        </p:nvPicPr>
        <p:blipFill rotWithShape="1">
          <a:blip r:embed="rId5">
            <a:alphaModFix/>
          </a:blip>
          <a:srcRect b="0" l="0" r="0" t="0"/>
          <a:stretch/>
        </p:blipFill>
        <p:spPr>
          <a:xfrm>
            <a:off x="7644106" y="1481518"/>
            <a:ext cx="937194" cy="1310523"/>
          </a:xfrm>
          <a:prstGeom prst="rect">
            <a:avLst/>
          </a:prstGeom>
          <a:noFill/>
          <a:ln>
            <a:noFill/>
          </a:ln>
        </p:spPr>
      </p:pic>
      <p:pic>
        <p:nvPicPr>
          <p:cNvPr id="108" name="Google Shape;108;p18"/>
          <p:cNvPicPr preferRelativeResize="0"/>
          <p:nvPr/>
        </p:nvPicPr>
        <p:blipFill rotWithShape="1">
          <a:blip r:embed="rId6">
            <a:alphaModFix/>
          </a:blip>
          <a:srcRect b="0" l="0" r="0" t="0"/>
          <a:stretch/>
        </p:blipFill>
        <p:spPr>
          <a:xfrm>
            <a:off x="6724875" y="5044903"/>
            <a:ext cx="1779300" cy="821773"/>
          </a:xfrm>
          <a:prstGeom prst="rect">
            <a:avLst/>
          </a:prstGeom>
          <a:noFill/>
          <a:ln>
            <a:noFill/>
          </a:ln>
        </p:spPr>
      </p:pic>
      <p:sp>
        <p:nvSpPr>
          <p:cNvPr id="109" name="Google Shape;109;p18"/>
          <p:cNvSpPr txBox="1"/>
          <p:nvPr/>
        </p:nvSpPr>
        <p:spPr>
          <a:xfrm>
            <a:off x="6669350" y="5799750"/>
            <a:ext cx="2358900" cy="284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Crunchie bar-</a:t>
            </a:r>
            <a:r>
              <a:rPr b="0" i="0" lang="en-GB" sz="1000" u="none" cap="none" strike="noStrike">
                <a:solidFill>
                  <a:srgbClr val="000000"/>
                </a:solidFill>
                <a:latin typeface="Arial"/>
                <a:ea typeface="Arial"/>
                <a:cs typeface="Arial"/>
                <a:sym typeface="Arial"/>
              </a:rPr>
              <a:t> hard but brittle, lacks toughness. [mechanical]</a:t>
            </a:r>
            <a:endParaRPr b="0" i="0" sz="1400" u="none" cap="none" strike="noStrike">
              <a:solidFill>
                <a:srgbClr val="000000"/>
              </a:solidFill>
              <a:latin typeface="Arial"/>
              <a:ea typeface="Arial"/>
              <a:cs typeface="Arial"/>
              <a:sym typeface="Arial"/>
            </a:endParaRPr>
          </a:p>
        </p:txBody>
      </p:sp>
      <p:sp>
        <p:nvSpPr>
          <p:cNvPr id="110" name="Google Shape;110;p18"/>
          <p:cNvSpPr txBox="1"/>
          <p:nvPr/>
        </p:nvSpPr>
        <p:spPr>
          <a:xfrm>
            <a:off x="762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Physical Properties</a:t>
            </a:r>
            <a:endParaRPr b="1" sz="1500">
              <a:solidFill>
                <a:srgbClr val="CC0000"/>
              </a:solidFill>
            </a:endParaRPr>
          </a:p>
        </p:txBody>
      </p:sp>
      <p:pic>
        <p:nvPicPr>
          <p:cNvPr id="111" name="Google Shape;111;p18"/>
          <p:cNvPicPr preferRelativeResize="0"/>
          <p:nvPr/>
        </p:nvPicPr>
        <p:blipFill rotWithShape="1">
          <a:blip r:embed="rId7">
            <a:alphaModFix/>
          </a:blip>
          <a:srcRect b="27368" l="0" r="6481" t="9325"/>
          <a:stretch/>
        </p:blipFill>
        <p:spPr>
          <a:xfrm>
            <a:off x="102300" y="1579075"/>
            <a:ext cx="1965950" cy="133086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9"/>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17" name="Google Shape;117;p19"/>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Chemical</a:t>
            </a:r>
            <a:r>
              <a:rPr b="1" lang="en-GB" sz="1500">
                <a:solidFill>
                  <a:srgbClr val="CC0000"/>
                </a:solidFill>
              </a:rPr>
              <a:t> Properties</a:t>
            </a:r>
            <a:endParaRPr b="1" sz="1500">
              <a:solidFill>
                <a:srgbClr val="CC0000"/>
              </a:solidFill>
            </a:endParaRPr>
          </a:p>
        </p:txBody>
      </p:sp>
      <p:pic>
        <p:nvPicPr>
          <p:cNvPr descr="Chemical Properties of Matter: Definition and Examples" id="118" name="Google Shape;118;p19"/>
          <p:cNvPicPr preferRelativeResize="0"/>
          <p:nvPr/>
        </p:nvPicPr>
        <p:blipFill rotWithShape="1">
          <a:blip r:embed="rId3">
            <a:alphaModFix/>
          </a:blip>
          <a:srcRect b="47734" l="25742" r="49992" t="10920"/>
          <a:stretch/>
        </p:blipFill>
        <p:spPr>
          <a:xfrm>
            <a:off x="441557" y="1063786"/>
            <a:ext cx="933651" cy="997725"/>
          </a:xfrm>
          <a:prstGeom prst="rect">
            <a:avLst/>
          </a:prstGeom>
          <a:noFill/>
          <a:ln>
            <a:noFill/>
          </a:ln>
        </p:spPr>
      </p:pic>
      <p:sp>
        <p:nvSpPr>
          <p:cNvPr id="119" name="Google Shape;119;p19"/>
          <p:cNvSpPr txBox="1"/>
          <p:nvPr/>
        </p:nvSpPr>
        <p:spPr>
          <a:xfrm>
            <a:off x="1317925" y="838725"/>
            <a:ext cx="3369600" cy="35094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Corrosion Resistance</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Corrosion resistance is a material's ability to withstand chemical or electrochemical degradation caused by environmental exposure to moisture, oxygen, or acids. It typically relies on inherent chemical stability or the spontaneous formation of a passive, protective oxide layer that halts further oxidation. Materials with high corrosion resistance such as stainless steel, titanium, and specialized polymers—are essential for longevity in marine, chemical, and outdoor environments.</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Stainless steel has good corrosion resistance, so it is used for kitchen sinks and outdoor products.</a:t>
            </a:r>
            <a:endParaRPr sz="1200">
              <a:solidFill>
                <a:srgbClr val="2B2B2B"/>
              </a:solidFill>
            </a:endParaRPr>
          </a:p>
        </p:txBody>
      </p:sp>
      <p:sp>
        <p:nvSpPr>
          <p:cNvPr id="120" name="Google Shape;120;p19"/>
          <p:cNvSpPr txBox="1"/>
          <p:nvPr/>
        </p:nvSpPr>
        <p:spPr>
          <a:xfrm>
            <a:off x="5665500" y="807775"/>
            <a:ext cx="3203100" cy="258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Solubility</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Solubility is a physical property describing the maximum amount of a solute that can dissolve in a specific solvent at a given temperature and pressure. It is governed by intermolecular forces, chemical polarity, and temperature, reaching thermodynamic equilibrium when the solution becomes saturated. </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Salt is soluble in water, while sand is not.</a:t>
            </a:r>
            <a:endParaRPr sz="1200">
              <a:solidFill>
                <a:srgbClr val="2B2B2B"/>
              </a:solidFill>
            </a:endParaRPr>
          </a:p>
          <a:p>
            <a:pPr indent="0" lvl="0" marL="0" rtl="0" algn="just">
              <a:spcBef>
                <a:spcPts val="0"/>
              </a:spcBef>
              <a:spcAft>
                <a:spcPts val="0"/>
              </a:spcAft>
              <a:buNone/>
            </a:pPr>
            <a:r>
              <a:t/>
            </a:r>
            <a:endParaRPr sz="1200">
              <a:solidFill>
                <a:srgbClr val="2B2B2B"/>
              </a:solidFill>
            </a:endParaRPr>
          </a:p>
        </p:txBody>
      </p:sp>
      <p:pic>
        <p:nvPicPr>
          <p:cNvPr descr="Chemical Properties of Matter: Definition and Examples" id="121" name="Google Shape;121;p19"/>
          <p:cNvPicPr preferRelativeResize="0"/>
          <p:nvPr/>
        </p:nvPicPr>
        <p:blipFill rotWithShape="1">
          <a:blip r:embed="rId3">
            <a:alphaModFix/>
          </a:blip>
          <a:srcRect b="6669" l="25742" r="49992" t="51985"/>
          <a:stretch/>
        </p:blipFill>
        <p:spPr>
          <a:xfrm>
            <a:off x="4629082" y="911386"/>
            <a:ext cx="933651" cy="997725"/>
          </a:xfrm>
          <a:prstGeom prst="rect">
            <a:avLst/>
          </a:prstGeom>
          <a:noFill/>
          <a:ln>
            <a:noFill/>
          </a:ln>
        </p:spPr>
      </p:pic>
      <p:pic>
        <p:nvPicPr>
          <p:cNvPr id="122" name="Google Shape;122;p19">
            <a:hlinkClick r:id="rId4"/>
          </p:cNvPr>
          <p:cNvPicPr preferRelativeResize="0"/>
          <p:nvPr/>
        </p:nvPicPr>
        <p:blipFill>
          <a:blip r:embed="rId5">
            <a:alphaModFix/>
          </a:blip>
          <a:stretch>
            <a:fillRect/>
          </a:stretch>
        </p:blipFill>
        <p:spPr>
          <a:xfrm>
            <a:off x="193900" y="3362325"/>
            <a:ext cx="1124025" cy="794350"/>
          </a:xfrm>
          <a:prstGeom prst="rect">
            <a:avLst/>
          </a:prstGeom>
          <a:noFill/>
          <a:ln>
            <a:noFill/>
          </a:ln>
        </p:spPr>
      </p:pic>
      <p:pic>
        <p:nvPicPr>
          <p:cNvPr id="123" name="Google Shape;123;p19" title="Screenshot 2026-09-09 at 2.51.58 PM.png">
            <a:hlinkClick r:id="rId6"/>
          </p:cNvPr>
          <p:cNvPicPr preferRelativeResize="0"/>
          <p:nvPr/>
        </p:nvPicPr>
        <p:blipFill>
          <a:blip r:embed="rId7">
            <a:alphaModFix/>
          </a:blip>
          <a:stretch>
            <a:fillRect/>
          </a:stretch>
        </p:blipFill>
        <p:spPr>
          <a:xfrm>
            <a:off x="5892238" y="3206009"/>
            <a:ext cx="2603276" cy="12908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0"/>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29" name="Google Shape;129;p20"/>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Chemical Properties</a:t>
            </a:r>
            <a:endParaRPr b="1" sz="1500">
              <a:solidFill>
                <a:srgbClr val="CC0000"/>
              </a:solidFill>
            </a:endParaRPr>
          </a:p>
        </p:txBody>
      </p:sp>
      <p:pic>
        <p:nvPicPr>
          <p:cNvPr descr="Chemical Properties of Matter: Definition and Examples" id="130" name="Google Shape;130;p20"/>
          <p:cNvPicPr preferRelativeResize="0"/>
          <p:nvPr/>
        </p:nvPicPr>
        <p:blipFill rotWithShape="1">
          <a:blip r:embed="rId3">
            <a:alphaModFix/>
          </a:blip>
          <a:srcRect b="6318" l="910" r="74823" t="52336"/>
          <a:stretch/>
        </p:blipFill>
        <p:spPr>
          <a:xfrm>
            <a:off x="4530000" y="785725"/>
            <a:ext cx="933651" cy="997725"/>
          </a:xfrm>
          <a:prstGeom prst="rect">
            <a:avLst/>
          </a:prstGeom>
          <a:noFill/>
          <a:ln>
            <a:noFill/>
          </a:ln>
        </p:spPr>
      </p:pic>
      <p:pic>
        <p:nvPicPr>
          <p:cNvPr descr="Chemical Properties of Matter: Definition and Examples" id="131" name="Google Shape;131;p20"/>
          <p:cNvPicPr preferRelativeResize="0"/>
          <p:nvPr/>
        </p:nvPicPr>
        <p:blipFill rotWithShape="1">
          <a:blip r:embed="rId3">
            <a:alphaModFix/>
          </a:blip>
          <a:srcRect b="47734" l="0" r="75733" t="10920"/>
          <a:stretch/>
        </p:blipFill>
        <p:spPr>
          <a:xfrm>
            <a:off x="204582" y="991136"/>
            <a:ext cx="933651" cy="997725"/>
          </a:xfrm>
          <a:prstGeom prst="rect">
            <a:avLst/>
          </a:prstGeom>
          <a:noFill/>
          <a:ln>
            <a:noFill/>
          </a:ln>
        </p:spPr>
      </p:pic>
      <p:sp>
        <p:nvSpPr>
          <p:cNvPr id="132" name="Google Shape;132;p20"/>
          <p:cNvSpPr txBox="1"/>
          <p:nvPr/>
        </p:nvSpPr>
        <p:spPr>
          <a:xfrm>
            <a:off x="1138225" y="991125"/>
            <a:ext cx="3139200" cy="25860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Flammability</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Flammability is a material's capacity to easily ignite and sustain combustion when exposed to a heat source, flame, or spark. It is governed by properties such as flash point, vapor pressure, and chemical composition, which dictate how rapidly the substance catches fire and burns.</a:t>
            </a:r>
            <a:r>
              <a:rPr lang="en-GB" sz="1200">
                <a:solidFill>
                  <a:srgbClr val="2B2B2B"/>
                </a:solidFill>
              </a:rPr>
              <a:t>.</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Paper and some plastics are highly flammable, while metals such as steel are much less flammable.</a:t>
            </a:r>
            <a:endParaRPr sz="1200">
              <a:solidFill>
                <a:srgbClr val="2B2B2B"/>
              </a:solidFill>
            </a:endParaRPr>
          </a:p>
        </p:txBody>
      </p:sp>
      <p:sp>
        <p:nvSpPr>
          <p:cNvPr id="133" name="Google Shape;133;p20"/>
          <p:cNvSpPr txBox="1"/>
          <p:nvPr/>
        </p:nvSpPr>
        <p:spPr>
          <a:xfrm>
            <a:off x="5519000" y="686325"/>
            <a:ext cx="3360000" cy="33246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Toxicity</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Toxicity is a chemical property describing the degree to which a substance can cause harm or adverse effects to a living organism or biological system. It depends on key variables such as the dosage, exposure route (inhalation, ingestion, or skin contact), and whether the contact is acute or chronic. Assessing toxicity is critical in materials engineering, chemical safety, and environmental design to ensure safe handling and prevent health hazards.</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Some paints, adhesives, and plastics can release harmful chemicals, so safer alternatives may be selected.</a:t>
            </a:r>
            <a:endParaRPr sz="1200">
              <a:solidFill>
                <a:srgbClr val="2B2B2B"/>
              </a:solidFill>
            </a:endParaRPr>
          </a:p>
        </p:txBody>
      </p:sp>
      <p:pic>
        <p:nvPicPr>
          <p:cNvPr id="134" name="Google Shape;134;p20">
            <a:hlinkClick r:id="rId4"/>
          </p:cNvPr>
          <p:cNvPicPr preferRelativeResize="0"/>
          <p:nvPr/>
        </p:nvPicPr>
        <p:blipFill>
          <a:blip r:embed="rId5">
            <a:alphaModFix/>
          </a:blip>
          <a:stretch>
            <a:fillRect/>
          </a:stretch>
        </p:blipFill>
        <p:spPr>
          <a:xfrm>
            <a:off x="1718525" y="3670325"/>
            <a:ext cx="1496579" cy="997724"/>
          </a:xfrm>
          <a:prstGeom prst="rect">
            <a:avLst/>
          </a:prstGeom>
          <a:noFill/>
          <a:ln>
            <a:noFill/>
          </a:ln>
        </p:spPr>
      </p:pic>
      <p:grpSp>
        <p:nvGrpSpPr>
          <p:cNvPr id="135" name="Google Shape;135;p20"/>
          <p:cNvGrpSpPr/>
          <p:nvPr/>
        </p:nvGrpSpPr>
        <p:grpSpPr>
          <a:xfrm>
            <a:off x="6063025" y="3955050"/>
            <a:ext cx="2055450" cy="900874"/>
            <a:chOff x="6367825" y="3269250"/>
            <a:chExt cx="2055450" cy="900874"/>
          </a:xfrm>
        </p:grpSpPr>
        <p:pic>
          <p:nvPicPr>
            <p:cNvPr id="136" name="Google Shape;136;p20" title="Screenshot 2026-09-09 at 2.56.10 PM.png"/>
            <p:cNvPicPr preferRelativeResize="0"/>
            <p:nvPr/>
          </p:nvPicPr>
          <p:blipFill>
            <a:blip r:embed="rId6">
              <a:alphaModFix/>
            </a:blip>
            <a:stretch>
              <a:fillRect/>
            </a:stretch>
          </p:blipFill>
          <p:spPr>
            <a:xfrm>
              <a:off x="6367825" y="3290565"/>
              <a:ext cx="646614" cy="817150"/>
            </a:xfrm>
            <a:prstGeom prst="rect">
              <a:avLst/>
            </a:prstGeom>
            <a:noFill/>
            <a:ln>
              <a:noFill/>
            </a:ln>
          </p:spPr>
        </p:pic>
        <p:pic>
          <p:nvPicPr>
            <p:cNvPr id="137" name="Google Shape;137;p20" title="Screenshot 2026-09-09 at 2.56.33 PM.png"/>
            <p:cNvPicPr preferRelativeResize="0"/>
            <p:nvPr/>
          </p:nvPicPr>
          <p:blipFill>
            <a:blip r:embed="rId7">
              <a:alphaModFix/>
            </a:blip>
            <a:stretch>
              <a:fillRect/>
            </a:stretch>
          </p:blipFill>
          <p:spPr>
            <a:xfrm>
              <a:off x="6992527" y="3269250"/>
              <a:ext cx="703130" cy="900874"/>
            </a:xfrm>
            <a:prstGeom prst="rect">
              <a:avLst/>
            </a:prstGeom>
            <a:noFill/>
            <a:ln>
              <a:noFill/>
            </a:ln>
          </p:spPr>
        </p:pic>
        <p:pic>
          <p:nvPicPr>
            <p:cNvPr id="138" name="Google Shape;138;p20" title="Screenshot 2026-09-09 at 2.56.55 PM.png"/>
            <p:cNvPicPr preferRelativeResize="0"/>
            <p:nvPr/>
          </p:nvPicPr>
          <p:blipFill>
            <a:blip r:embed="rId8">
              <a:alphaModFix/>
            </a:blip>
            <a:stretch>
              <a:fillRect/>
            </a:stretch>
          </p:blipFill>
          <p:spPr>
            <a:xfrm>
              <a:off x="7798613" y="3338313"/>
              <a:ext cx="624662" cy="762745"/>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44" name="Google Shape;144;p21"/>
          <p:cNvSpPr txBox="1"/>
          <p:nvPr/>
        </p:nvSpPr>
        <p:spPr>
          <a:xfrm>
            <a:off x="101600" y="1157100"/>
            <a:ext cx="3775800" cy="1109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300"/>
              <a:buFont typeface="Arial"/>
              <a:buNone/>
            </a:pPr>
            <a:r>
              <a:rPr b="1" i="0" lang="en-GB" sz="1200" u="none" cap="none" strike="noStrike">
                <a:solidFill>
                  <a:srgbClr val="2B2B2B"/>
                </a:solidFill>
                <a:latin typeface="Arial"/>
                <a:ea typeface="Arial"/>
                <a:cs typeface="Arial"/>
                <a:sym typeface="Arial"/>
              </a:rPr>
              <a:t>Stiffness-</a:t>
            </a:r>
            <a:r>
              <a:rPr b="0" i="0" lang="en-GB" sz="1200" u="none" cap="none" strike="noStrike">
                <a:solidFill>
                  <a:srgbClr val="2B2B2B"/>
                </a:solidFill>
                <a:latin typeface="Arial"/>
                <a:ea typeface="Arial"/>
                <a:cs typeface="Arial"/>
                <a:sym typeface="Arial"/>
              </a:rPr>
              <a:t> is the resistance of an elastic body to deflection by an applied force. This property is an important consideration for an airplane wing or a downhill skateboard, where maintaining shape is crucial to performance. </a:t>
            </a:r>
            <a:endParaRPr b="0" i="0" sz="1200" u="none" cap="none" strike="noStrike">
              <a:solidFill>
                <a:srgbClr val="2B2B2B"/>
              </a:solidFill>
              <a:latin typeface="Arial"/>
              <a:ea typeface="Arial"/>
              <a:cs typeface="Arial"/>
              <a:sym typeface="Arial"/>
            </a:endParaRPr>
          </a:p>
        </p:txBody>
      </p:sp>
      <p:sp>
        <p:nvSpPr>
          <p:cNvPr id="145" name="Google Shape;145;p21"/>
          <p:cNvSpPr txBox="1"/>
          <p:nvPr/>
        </p:nvSpPr>
        <p:spPr>
          <a:xfrm>
            <a:off x="111675" y="838200"/>
            <a:ext cx="8661300" cy="413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300"/>
              <a:buFont typeface="Arial"/>
              <a:buNone/>
            </a:pPr>
            <a:r>
              <a:rPr b="1" i="0" lang="en-GB" sz="1300" u="none" cap="none" strike="noStrike">
                <a:solidFill>
                  <a:srgbClr val="000000"/>
                </a:solidFill>
                <a:latin typeface="Arial"/>
                <a:ea typeface="Arial"/>
                <a:cs typeface="Arial"/>
                <a:sym typeface="Arial"/>
              </a:rPr>
              <a:t>Design contexts where mechanical properties are/or aesthetic characteristics are important.</a:t>
            </a:r>
            <a:endParaRPr b="0" i="0" sz="1400" u="none" cap="none" strike="noStrike">
              <a:solidFill>
                <a:srgbClr val="000000"/>
              </a:solidFill>
              <a:latin typeface="Arial"/>
              <a:ea typeface="Arial"/>
              <a:cs typeface="Arial"/>
              <a:sym typeface="Arial"/>
            </a:endParaRPr>
          </a:p>
        </p:txBody>
      </p:sp>
      <p:sp>
        <p:nvSpPr>
          <p:cNvPr id="146" name="Google Shape;146;p21"/>
          <p:cNvSpPr txBox="1"/>
          <p:nvPr/>
        </p:nvSpPr>
        <p:spPr>
          <a:xfrm>
            <a:off x="111675" y="2854675"/>
            <a:ext cx="6311700" cy="961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cap="none" strike="noStrike">
                <a:solidFill>
                  <a:srgbClr val="2B2B2B"/>
                </a:solidFill>
                <a:latin typeface="Arial"/>
                <a:ea typeface="Arial"/>
                <a:cs typeface="Arial"/>
                <a:sym typeface="Arial"/>
              </a:rPr>
              <a:t>Toughness - </a:t>
            </a:r>
            <a:r>
              <a:rPr b="0" i="0" lang="en-GB" sz="1200" cap="none" strike="noStrike">
                <a:solidFill>
                  <a:srgbClr val="2B2B2B"/>
                </a:solidFill>
                <a:latin typeface="Arial"/>
                <a:ea typeface="Arial"/>
                <a:cs typeface="Arial"/>
                <a:sym typeface="Arial"/>
              </a:rPr>
              <a:t>is the ability of a material to absorb energy and plastically deform without fracturing. One definition of material toughness is the amount of </a:t>
            </a:r>
            <a:r>
              <a:rPr b="0" i="0" lang="en-GB" sz="1200" cap="none" strike="noStrike">
                <a:solidFill>
                  <a:srgbClr val="2B2B2B"/>
                </a:solidFill>
                <a:uFill>
                  <a:noFill/>
                </a:uFill>
                <a:latin typeface="Arial"/>
                <a:ea typeface="Arial"/>
                <a:cs typeface="Arial"/>
                <a:sym typeface="Arial"/>
                <a:hlinkClick r:id="rId3">
                  <a:extLst>
                    <a:ext uri="{A12FA001-AC4F-418D-AE19-62706E023703}">
                      <ahyp:hlinkClr val="tx"/>
                    </a:ext>
                  </a:extLst>
                </a:hlinkClick>
              </a:rPr>
              <a:t>energy</a:t>
            </a:r>
            <a:r>
              <a:rPr b="0" i="0" lang="en-GB" sz="1200" cap="none" strike="noStrike">
                <a:solidFill>
                  <a:srgbClr val="2B2B2B"/>
                </a:solidFill>
                <a:latin typeface="Arial"/>
                <a:ea typeface="Arial"/>
                <a:cs typeface="Arial"/>
                <a:sym typeface="Arial"/>
              </a:rPr>
              <a:t> per unit volume that a material can absorb before </a:t>
            </a:r>
            <a:r>
              <a:rPr b="0" i="0" lang="en-GB" sz="1200" cap="none" strike="noStrike">
                <a:solidFill>
                  <a:srgbClr val="2B2B2B"/>
                </a:solidFill>
                <a:uFill>
                  <a:noFill/>
                </a:uFill>
                <a:latin typeface="Arial"/>
                <a:ea typeface="Arial"/>
                <a:cs typeface="Arial"/>
                <a:sym typeface="Arial"/>
                <a:hlinkClick r:id="rId4">
                  <a:extLst>
                    <a:ext uri="{A12FA001-AC4F-418D-AE19-62706E023703}">
                      <ahyp:hlinkClr val="tx"/>
                    </a:ext>
                  </a:extLst>
                </a:hlinkClick>
              </a:rPr>
              <a:t>rupturing</a:t>
            </a:r>
            <a:r>
              <a:rPr b="0" i="0" lang="en-GB" sz="1200" cap="none" strike="noStrike">
                <a:solidFill>
                  <a:srgbClr val="2B2B2B"/>
                </a:solidFill>
                <a:latin typeface="Arial"/>
                <a:ea typeface="Arial"/>
                <a:cs typeface="Arial"/>
                <a:sym typeface="Arial"/>
              </a:rPr>
              <a:t>. It is also defined as a material's resistance to </a:t>
            </a:r>
            <a:r>
              <a:rPr b="0" i="0" lang="en-GB" sz="1200" cap="none" strike="noStrike">
                <a:solidFill>
                  <a:srgbClr val="2B2B2B"/>
                </a:solidFill>
                <a:uFill>
                  <a:noFill/>
                </a:uFill>
                <a:latin typeface="Arial"/>
                <a:ea typeface="Arial"/>
                <a:cs typeface="Arial"/>
                <a:sym typeface="Arial"/>
                <a:hlinkClick r:id="rId5">
                  <a:extLst>
                    <a:ext uri="{A12FA001-AC4F-418D-AE19-62706E023703}">
                      <ahyp:hlinkClr val="tx"/>
                    </a:ext>
                  </a:extLst>
                </a:hlinkClick>
              </a:rPr>
              <a:t>fracture</a:t>
            </a:r>
            <a:r>
              <a:rPr b="0" i="0" lang="en-GB" sz="1200" cap="none" strike="noStrike">
                <a:solidFill>
                  <a:srgbClr val="2B2B2B"/>
                </a:solidFill>
                <a:latin typeface="Arial"/>
                <a:ea typeface="Arial"/>
                <a:cs typeface="Arial"/>
                <a:sym typeface="Arial"/>
              </a:rPr>
              <a:t> when stressed.</a:t>
            </a:r>
            <a:endParaRPr b="0" i="0" sz="1200" cap="none" strike="noStrike">
              <a:solidFill>
                <a:srgbClr val="2B2B2B"/>
              </a:solidFill>
              <a:latin typeface="Arial"/>
              <a:ea typeface="Arial"/>
              <a:cs typeface="Arial"/>
              <a:sym typeface="Arial"/>
            </a:endParaRPr>
          </a:p>
        </p:txBody>
      </p:sp>
      <p:pic>
        <p:nvPicPr>
          <p:cNvPr id="147" name="Google Shape;147;p21"/>
          <p:cNvPicPr preferRelativeResize="0"/>
          <p:nvPr/>
        </p:nvPicPr>
        <p:blipFill rotWithShape="1">
          <a:blip r:embed="rId6">
            <a:alphaModFix/>
          </a:blip>
          <a:srcRect b="0" l="0" r="0" t="0"/>
          <a:stretch/>
        </p:blipFill>
        <p:spPr>
          <a:xfrm>
            <a:off x="3877347" y="1256750"/>
            <a:ext cx="2165470" cy="1296749"/>
          </a:xfrm>
          <a:prstGeom prst="rect">
            <a:avLst/>
          </a:prstGeom>
          <a:noFill/>
          <a:ln>
            <a:noFill/>
          </a:ln>
        </p:spPr>
      </p:pic>
      <p:pic>
        <p:nvPicPr>
          <p:cNvPr id="148" name="Google Shape;148;p21"/>
          <p:cNvPicPr preferRelativeResize="0"/>
          <p:nvPr/>
        </p:nvPicPr>
        <p:blipFill rotWithShape="1">
          <a:blip r:embed="rId7">
            <a:alphaModFix/>
          </a:blip>
          <a:srcRect b="0" l="0" r="0" t="0"/>
          <a:stretch/>
        </p:blipFill>
        <p:spPr>
          <a:xfrm>
            <a:off x="6144641" y="1249950"/>
            <a:ext cx="2987534" cy="874200"/>
          </a:xfrm>
          <a:prstGeom prst="rect">
            <a:avLst/>
          </a:prstGeom>
          <a:noFill/>
          <a:ln>
            <a:noFill/>
          </a:ln>
        </p:spPr>
      </p:pic>
      <p:sp>
        <p:nvSpPr>
          <p:cNvPr id="149" name="Google Shape;149;p21"/>
          <p:cNvSpPr txBox="1"/>
          <p:nvPr/>
        </p:nvSpPr>
        <p:spPr>
          <a:xfrm>
            <a:off x="113550" y="2266275"/>
            <a:ext cx="3657000" cy="7020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FF"/>
              </a:buClr>
              <a:buSzPts val="1600"/>
              <a:buFont typeface="Georgia"/>
              <a:buNone/>
            </a:pPr>
            <a:r>
              <a:rPr b="1" i="0" lang="en-GB" sz="1300" u="none" cap="none" strike="noStrike">
                <a:solidFill>
                  <a:srgbClr val="0000FF"/>
                </a:solidFill>
              </a:rPr>
              <a:t>Stiffness-</a:t>
            </a:r>
            <a:r>
              <a:rPr i="0" lang="en-GB" sz="1300" u="none" cap="none" strike="noStrike">
                <a:solidFill>
                  <a:srgbClr val="0000FF"/>
                </a:solidFill>
              </a:rPr>
              <a:t> is the resistance of an elastic body to deflection by an applied force. </a:t>
            </a:r>
            <a:endParaRPr i="0" sz="1300" u="none" cap="none" strike="noStrike">
              <a:solidFill>
                <a:srgbClr val="000000"/>
              </a:solidFill>
            </a:endParaRPr>
          </a:p>
        </p:txBody>
      </p:sp>
      <p:sp>
        <p:nvSpPr>
          <p:cNvPr id="150" name="Google Shape;150;p21"/>
          <p:cNvSpPr txBox="1"/>
          <p:nvPr/>
        </p:nvSpPr>
        <p:spPr>
          <a:xfrm>
            <a:off x="3770575" y="2494050"/>
            <a:ext cx="26529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Aircraft wings</a:t>
            </a:r>
            <a:r>
              <a:rPr b="0" i="0" lang="en-GB" sz="1000" u="none" cap="none" strike="noStrike">
                <a:solidFill>
                  <a:srgbClr val="000000"/>
                </a:solidFill>
                <a:latin typeface="Arial"/>
                <a:ea typeface="Arial"/>
                <a:cs typeface="Arial"/>
                <a:sym typeface="Arial"/>
              </a:rPr>
              <a:t>- stiffness a key property</a:t>
            </a:r>
            <a:endParaRPr b="0" i="0" sz="1400" u="none" cap="none" strike="noStrike">
              <a:solidFill>
                <a:srgbClr val="000000"/>
              </a:solidFill>
              <a:latin typeface="Arial"/>
              <a:ea typeface="Arial"/>
              <a:cs typeface="Arial"/>
              <a:sym typeface="Arial"/>
            </a:endParaRPr>
          </a:p>
        </p:txBody>
      </p:sp>
      <p:sp>
        <p:nvSpPr>
          <p:cNvPr id="151" name="Google Shape;151;p21"/>
          <p:cNvSpPr txBox="1"/>
          <p:nvPr/>
        </p:nvSpPr>
        <p:spPr>
          <a:xfrm>
            <a:off x="6144641" y="2240125"/>
            <a:ext cx="2918400" cy="325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Stiffness- </a:t>
            </a:r>
            <a:r>
              <a:rPr b="0" i="0" lang="en-GB" sz="1000" u="none" cap="none" strike="noStrike">
                <a:solidFill>
                  <a:srgbClr val="000000"/>
                </a:solidFill>
                <a:latin typeface="Arial"/>
                <a:ea typeface="Arial"/>
                <a:cs typeface="Arial"/>
                <a:sym typeface="Arial"/>
              </a:rPr>
              <a:t>resistance to deflection</a:t>
            </a:r>
            <a:endParaRPr b="0" i="0" sz="1400" u="none" cap="none" strike="noStrike">
              <a:solidFill>
                <a:srgbClr val="000000"/>
              </a:solidFill>
              <a:latin typeface="Arial"/>
              <a:ea typeface="Arial"/>
              <a:cs typeface="Arial"/>
              <a:sym typeface="Arial"/>
            </a:endParaRPr>
          </a:p>
        </p:txBody>
      </p:sp>
      <p:pic>
        <p:nvPicPr>
          <p:cNvPr id="152" name="Google Shape;152;p21"/>
          <p:cNvPicPr preferRelativeResize="0"/>
          <p:nvPr/>
        </p:nvPicPr>
        <p:blipFill rotWithShape="1">
          <a:blip r:embed="rId8">
            <a:alphaModFix/>
          </a:blip>
          <a:srcRect b="0" l="0" r="0" t="0"/>
          <a:stretch/>
        </p:blipFill>
        <p:spPr>
          <a:xfrm>
            <a:off x="6690323" y="2643750"/>
            <a:ext cx="2050501" cy="1311038"/>
          </a:xfrm>
          <a:prstGeom prst="rect">
            <a:avLst/>
          </a:prstGeom>
          <a:noFill/>
          <a:ln>
            <a:noFill/>
          </a:ln>
        </p:spPr>
      </p:pic>
      <p:sp>
        <p:nvSpPr>
          <p:cNvPr id="153" name="Google Shape;153;p21"/>
          <p:cNvSpPr txBox="1"/>
          <p:nvPr/>
        </p:nvSpPr>
        <p:spPr>
          <a:xfrm>
            <a:off x="2126700" y="3642300"/>
            <a:ext cx="3916200" cy="601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FF"/>
              </a:buClr>
              <a:buSzPts val="1600"/>
              <a:buFont typeface="Georgia"/>
              <a:buNone/>
            </a:pPr>
            <a:r>
              <a:rPr b="1" i="0" lang="en-GB" sz="1300" u="none" cap="none" strike="noStrike">
                <a:solidFill>
                  <a:srgbClr val="0000FF"/>
                </a:solidFill>
              </a:rPr>
              <a:t>Toughness - </a:t>
            </a:r>
            <a:r>
              <a:rPr i="0" lang="en-GB" sz="1300" u="none" cap="none" strike="noStrike">
                <a:solidFill>
                  <a:srgbClr val="0000FF"/>
                </a:solidFill>
              </a:rPr>
              <a:t>is the ability of a material to absorb energy and plastically deform without fracturing.</a:t>
            </a:r>
            <a:endParaRPr i="0" sz="1300" u="none" cap="none" strike="noStrike">
              <a:solidFill>
                <a:srgbClr val="000000"/>
              </a:solidFill>
            </a:endParaRPr>
          </a:p>
        </p:txBody>
      </p:sp>
      <p:pic>
        <p:nvPicPr>
          <p:cNvPr id="154" name="Google Shape;154;p21"/>
          <p:cNvPicPr preferRelativeResize="0"/>
          <p:nvPr/>
        </p:nvPicPr>
        <p:blipFill rotWithShape="1">
          <a:blip r:embed="rId9">
            <a:alphaModFix/>
          </a:blip>
          <a:srcRect b="0" l="0" r="0" t="0"/>
          <a:stretch/>
        </p:blipFill>
        <p:spPr>
          <a:xfrm>
            <a:off x="303900" y="3807060"/>
            <a:ext cx="1024849" cy="773300"/>
          </a:xfrm>
          <a:prstGeom prst="rect">
            <a:avLst/>
          </a:prstGeom>
          <a:noFill/>
          <a:ln>
            <a:noFill/>
          </a:ln>
        </p:spPr>
      </p:pic>
      <p:sp>
        <p:nvSpPr>
          <p:cNvPr id="155" name="Google Shape;155;p21"/>
          <p:cNvSpPr txBox="1"/>
          <p:nvPr/>
        </p:nvSpPr>
        <p:spPr>
          <a:xfrm>
            <a:off x="76200" y="4531550"/>
            <a:ext cx="2050500" cy="7020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2B2B2B"/>
                </a:solidFill>
                <a:latin typeface="Arial"/>
                <a:ea typeface="Arial"/>
                <a:cs typeface="Arial"/>
                <a:sym typeface="Arial"/>
              </a:rPr>
              <a:t>Anvils &amp; hammers - </a:t>
            </a:r>
            <a:r>
              <a:rPr b="0" i="0" lang="en-GB" sz="1000" u="none" cap="none" strike="noStrike">
                <a:solidFill>
                  <a:srgbClr val="2B2B2B"/>
                </a:solidFill>
                <a:latin typeface="Arial"/>
                <a:ea typeface="Arial"/>
                <a:cs typeface="Arial"/>
                <a:sym typeface="Arial"/>
              </a:rPr>
              <a:t>are tough tools </a:t>
            </a:r>
            <a:r>
              <a:rPr lang="en-GB" sz="1000">
                <a:solidFill>
                  <a:srgbClr val="2B2B2B"/>
                </a:solidFill>
              </a:rPr>
              <a:t>r</a:t>
            </a:r>
            <a:r>
              <a:rPr b="0" i="0" lang="en-GB" sz="1000" u="none" cap="none" strike="noStrike">
                <a:solidFill>
                  <a:srgbClr val="2B2B2B"/>
                </a:solidFill>
                <a:latin typeface="Arial"/>
                <a:ea typeface="Arial"/>
                <a:cs typeface="Arial"/>
                <a:sym typeface="Arial"/>
              </a:rPr>
              <a:t>educes brittleness &amp; increases toughness.</a:t>
            </a:r>
            <a:endParaRPr b="0" i="0" sz="1400" u="none" cap="none" strike="noStrike">
              <a:solidFill>
                <a:srgbClr val="2B2B2B"/>
              </a:solidFill>
              <a:latin typeface="Arial"/>
              <a:ea typeface="Arial"/>
              <a:cs typeface="Arial"/>
              <a:sym typeface="Arial"/>
            </a:endParaRPr>
          </a:p>
        </p:txBody>
      </p:sp>
      <p:sp>
        <p:nvSpPr>
          <p:cNvPr id="156" name="Google Shape;156;p21"/>
          <p:cNvSpPr txBox="1"/>
          <p:nvPr/>
        </p:nvSpPr>
        <p:spPr>
          <a:xfrm>
            <a:off x="6347850" y="3941625"/>
            <a:ext cx="2859600" cy="413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Toughness - </a:t>
            </a:r>
            <a:r>
              <a:rPr b="0" i="0" lang="en-GB" sz="1000" u="none" cap="none" strike="noStrike">
                <a:solidFill>
                  <a:srgbClr val="000000"/>
                </a:solidFill>
                <a:latin typeface="Arial"/>
                <a:ea typeface="Arial"/>
                <a:cs typeface="Arial"/>
                <a:sym typeface="Arial"/>
              </a:rPr>
              <a:t>is the ability of a material to absorb energy and not fracture under impact</a:t>
            </a:r>
            <a:endParaRPr b="0" i="0" sz="1400" u="none" cap="none" strike="noStrike">
              <a:solidFill>
                <a:srgbClr val="000000"/>
              </a:solidFill>
              <a:latin typeface="Arial"/>
              <a:ea typeface="Arial"/>
              <a:cs typeface="Arial"/>
              <a:sym typeface="Arial"/>
            </a:endParaRPr>
          </a:p>
        </p:txBody>
      </p:sp>
      <p:sp>
        <p:nvSpPr>
          <p:cNvPr id="157" name="Google Shape;157;p21"/>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Mechanical</a:t>
            </a:r>
            <a:r>
              <a:rPr b="1" lang="en-GB" sz="1500">
                <a:solidFill>
                  <a:srgbClr val="CC0000"/>
                </a:solidFill>
              </a:rPr>
              <a:t> Properties</a:t>
            </a:r>
            <a:endParaRPr b="1" sz="1500">
              <a:solidFill>
                <a:srgbClr val="CC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2"/>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63" name="Google Shape;163;p22"/>
          <p:cNvSpPr txBox="1"/>
          <p:nvPr/>
        </p:nvSpPr>
        <p:spPr>
          <a:xfrm>
            <a:off x="213275" y="1022125"/>
            <a:ext cx="4476300" cy="10563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2B2B2B"/>
                </a:solidFill>
                <a:latin typeface="Arial"/>
                <a:ea typeface="Arial"/>
                <a:cs typeface="Arial"/>
                <a:sym typeface="Arial"/>
              </a:rPr>
              <a:t>Plasticity - </a:t>
            </a:r>
            <a:r>
              <a:rPr b="0" i="0" lang="en-GB" sz="1200" u="none" cap="none" strike="noStrike">
                <a:solidFill>
                  <a:srgbClr val="2B2B2B"/>
                </a:solidFill>
                <a:latin typeface="Arial"/>
                <a:ea typeface="Arial"/>
                <a:cs typeface="Arial"/>
                <a:sym typeface="Arial"/>
              </a:rPr>
              <a:t>The ability of a material to be changed in shape permanently by external blows or pressure, without cracking or breaking (e.g. plasticine). Some materials are more ‘plastic’ when heated, e.g plastic. This is important in plastic moulded products and casting of metals.</a:t>
            </a:r>
            <a:endParaRPr b="0" i="0" sz="1400" u="none" cap="none" strike="noStrike">
              <a:solidFill>
                <a:srgbClr val="2B2B2B"/>
              </a:solidFill>
              <a:latin typeface="Arial"/>
              <a:ea typeface="Arial"/>
              <a:cs typeface="Arial"/>
              <a:sym typeface="Arial"/>
            </a:endParaRPr>
          </a:p>
        </p:txBody>
      </p:sp>
      <p:pic>
        <p:nvPicPr>
          <p:cNvPr id="164" name="Google Shape;164;p22"/>
          <p:cNvPicPr preferRelativeResize="0"/>
          <p:nvPr/>
        </p:nvPicPr>
        <p:blipFill rotWithShape="1">
          <a:blip r:embed="rId3">
            <a:alphaModFix/>
          </a:blip>
          <a:srcRect b="0" l="0" r="65406" t="0"/>
          <a:stretch/>
        </p:blipFill>
        <p:spPr>
          <a:xfrm>
            <a:off x="266700" y="2209200"/>
            <a:ext cx="518900" cy="1277750"/>
          </a:xfrm>
          <a:prstGeom prst="rect">
            <a:avLst/>
          </a:prstGeom>
          <a:noFill/>
          <a:ln>
            <a:noFill/>
          </a:ln>
        </p:spPr>
      </p:pic>
      <p:sp>
        <p:nvSpPr>
          <p:cNvPr id="165" name="Google Shape;165;p22"/>
          <p:cNvSpPr txBox="1"/>
          <p:nvPr/>
        </p:nvSpPr>
        <p:spPr>
          <a:xfrm>
            <a:off x="469675" y="3558498"/>
            <a:ext cx="3556500" cy="332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100" u="none" cap="none" strike="noStrike">
                <a:solidFill>
                  <a:srgbClr val="000000"/>
                </a:solidFill>
                <a:latin typeface="Arial"/>
                <a:ea typeface="Arial"/>
                <a:cs typeface="Arial"/>
                <a:sym typeface="Arial"/>
              </a:rPr>
              <a:t>Blow moulding</a:t>
            </a:r>
            <a:r>
              <a:rPr b="0" i="0" lang="en-GB" sz="1100" u="none" cap="none" strike="noStrike">
                <a:solidFill>
                  <a:srgbClr val="000000"/>
                </a:solidFill>
                <a:latin typeface="Arial"/>
                <a:ea typeface="Arial"/>
                <a:cs typeface="Arial"/>
                <a:sym typeface="Arial"/>
              </a:rPr>
              <a:t>- requires plasticity to shape and form</a:t>
            </a:r>
            <a:endParaRPr b="0" i="0" sz="1500" u="none" cap="none" strike="noStrike">
              <a:solidFill>
                <a:srgbClr val="000000"/>
              </a:solidFill>
              <a:latin typeface="Arial"/>
              <a:ea typeface="Arial"/>
              <a:cs typeface="Arial"/>
              <a:sym typeface="Arial"/>
            </a:endParaRPr>
          </a:p>
        </p:txBody>
      </p:sp>
      <p:sp>
        <p:nvSpPr>
          <p:cNvPr id="166" name="Google Shape;166;p22"/>
          <p:cNvSpPr txBox="1"/>
          <p:nvPr/>
        </p:nvSpPr>
        <p:spPr>
          <a:xfrm>
            <a:off x="198750" y="4026225"/>
            <a:ext cx="4111500" cy="874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2B2B2B"/>
                </a:solidFill>
                <a:latin typeface="Arial"/>
                <a:ea typeface="Arial"/>
                <a:cs typeface="Arial"/>
                <a:sym typeface="Arial"/>
              </a:rPr>
              <a:t>Stress-</a:t>
            </a:r>
            <a:r>
              <a:rPr b="0" i="0" lang="en-GB" sz="1200" u="none" cap="none" strike="noStrike">
                <a:solidFill>
                  <a:srgbClr val="2B2B2B"/>
                </a:solidFill>
                <a:latin typeface="Arial"/>
                <a:ea typeface="Arial"/>
                <a:cs typeface="Arial"/>
                <a:sym typeface="Arial"/>
              </a:rPr>
              <a:t> is defined as the force per unit area of a material and is normally determined by applying a tensile force to a sample of material.</a:t>
            </a:r>
            <a:endParaRPr b="0" i="0" sz="1400" u="none" cap="none" strike="noStrike">
              <a:solidFill>
                <a:srgbClr val="2B2B2B"/>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2B2B2B"/>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t/>
            </a:r>
            <a:endParaRPr b="0" i="0" sz="1200" u="none" cap="none" strike="noStrike">
              <a:solidFill>
                <a:srgbClr val="2B2B2B"/>
              </a:solidFill>
              <a:latin typeface="Arial"/>
              <a:ea typeface="Arial"/>
              <a:cs typeface="Arial"/>
              <a:sym typeface="Arial"/>
            </a:endParaRPr>
          </a:p>
        </p:txBody>
      </p:sp>
      <p:sp>
        <p:nvSpPr>
          <p:cNvPr id="167" name="Google Shape;167;p22"/>
          <p:cNvSpPr txBox="1"/>
          <p:nvPr/>
        </p:nvSpPr>
        <p:spPr>
          <a:xfrm>
            <a:off x="4386450" y="4029200"/>
            <a:ext cx="4350000" cy="819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2B2B2B"/>
                </a:solidFill>
                <a:latin typeface="Arial"/>
                <a:ea typeface="Arial"/>
                <a:cs typeface="Arial"/>
                <a:sym typeface="Arial"/>
              </a:rPr>
              <a:t>Strain-</a:t>
            </a:r>
            <a:r>
              <a:rPr b="0" i="0" lang="en-GB" sz="1200" u="none" cap="none" strike="noStrike">
                <a:solidFill>
                  <a:srgbClr val="2B2B2B"/>
                </a:solidFill>
                <a:latin typeface="Arial"/>
                <a:ea typeface="Arial"/>
                <a:cs typeface="Arial"/>
                <a:sym typeface="Arial"/>
              </a:rPr>
              <a:t> is defined as extension per unit length. After a tensile force is applied to a sample material, it is expected that there will be some extension of elongation in the sample. </a:t>
            </a:r>
            <a:endParaRPr b="0" i="0" sz="1400" u="none" cap="none" strike="noStrike">
              <a:solidFill>
                <a:srgbClr val="2B2B2B"/>
              </a:solidFill>
              <a:latin typeface="Arial"/>
              <a:ea typeface="Arial"/>
              <a:cs typeface="Arial"/>
              <a:sym typeface="Arial"/>
            </a:endParaRPr>
          </a:p>
        </p:txBody>
      </p:sp>
      <p:sp>
        <p:nvSpPr>
          <p:cNvPr id="168" name="Google Shape;168;p22"/>
          <p:cNvSpPr txBox="1"/>
          <p:nvPr/>
        </p:nvSpPr>
        <p:spPr>
          <a:xfrm>
            <a:off x="114300" y="463341"/>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Mechanical Properties</a:t>
            </a:r>
            <a:endParaRPr b="1" sz="1500">
              <a:solidFill>
                <a:srgbClr val="CC0000"/>
              </a:solidFill>
            </a:endParaRPr>
          </a:p>
        </p:txBody>
      </p:sp>
      <p:grpSp>
        <p:nvGrpSpPr>
          <p:cNvPr id="169" name="Google Shape;169;p22"/>
          <p:cNvGrpSpPr/>
          <p:nvPr/>
        </p:nvGrpSpPr>
        <p:grpSpPr>
          <a:xfrm>
            <a:off x="5065204" y="1132775"/>
            <a:ext cx="3597300" cy="2075402"/>
            <a:chOff x="5141404" y="1208975"/>
            <a:chExt cx="3597300" cy="2075402"/>
          </a:xfrm>
        </p:grpSpPr>
        <p:sp>
          <p:nvSpPr>
            <p:cNvPr id="170" name="Google Shape;170;p22">
              <a:hlinkClick r:id="rId4"/>
            </p:cNvPr>
            <p:cNvSpPr/>
            <p:nvPr/>
          </p:nvSpPr>
          <p:spPr>
            <a:xfrm>
              <a:off x="5217600" y="1208975"/>
              <a:ext cx="1839300" cy="1692600"/>
            </a:xfrm>
            <a:prstGeom prst="rect">
              <a:avLst/>
            </a:prstGeom>
            <a:blipFill rotWithShape="1">
              <a:blip r:embed="rId5">
                <a:alphaModFix/>
              </a:blip>
              <a:stretch>
                <a:fillRect b="0" l="0" r="0" t="0"/>
              </a:stretch>
            </a:blipFill>
            <a:ln>
              <a:noFill/>
            </a:ln>
          </p:spPr>
          <p:txBody>
            <a:bodyPr anchorCtr="0" anchor="ctr" bIns="115625" lIns="115625" spcFirstLastPara="1" rIns="115625" wrap="square" tIns="115625">
              <a:noAutofit/>
            </a:bodyPr>
            <a:lstStyle/>
            <a:p>
              <a:pPr indent="0" lvl="0" marL="0" marR="0" rtl="0" algn="l">
                <a:lnSpc>
                  <a:spcPct val="100000"/>
                </a:lnSpc>
                <a:spcBef>
                  <a:spcPts val="0"/>
                </a:spcBef>
                <a:spcAft>
                  <a:spcPts val="0"/>
                </a:spcAft>
                <a:buClr>
                  <a:srgbClr val="000000"/>
                </a:buClr>
                <a:buSzPts val="1771"/>
                <a:buFont typeface="Arial"/>
                <a:buNone/>
              </a:pPr>
              <a:r>
                <a:t/>
              </a:r>
              <a:endParaRPr b="0" i="0" sz="1771" u="none" cap="none" strike="noStrike">
                <a:solidFill>
                  <a:srgbClr val="000000"/>
                </a:solidFill>
                <a:latin typeface="Arial"/>
                <a:ea typeface="Arial"/>
                <a:cs typeface="Arial"/>
                <a:sym typeface="Arial"/>
              </a:endParaRPr>
            </a:p>
          </p:txBody>
        </p:sp>
        <p:sp>
          <p:nvSpPr>
            <p:cNvPr id="171" name="Google Shape;171;p22"/>
            <p:cNvSpPr txBox="1"/>
            <p:nvPr/>
          </p:nvSpPr>
          <p:spPr>
            <a:xfrm>
              <a:off x="5141404" y="2864377"/>
              <a:ext cx="3597300" cy="420000"/>
            </a:xfrm>
            <a:prstGeom prst="rect">
              <a:avLst/>
            </a:prstGeom>
            <a:noFill/>
            <a:ln>
              <a:noFill/>
            </a:ln>
          </p:spPr>
          <p:txBody>
            <a:bodyPr anchorCtr="0" anchor="t" bIns="115625" lIns="115625" spcFirstLastPara="1" rIns="115625" wrap="square" tIns="115625">
              <a:noAutofit/>
            </a:bodyPr>
            <a:lstStyle/>
            <a:p>
              <a:pPr indent="0" lvl="0" marL="0" marR="0" rtl="0" algn="l">
                <a:lnSpc>
                  <a:spcPct val="100000"/>
                </a:lnSpc>
                <a:spcBef>
                  <a:spcPts val="0"/>
                </a:spcBef>
                <a:spcAft>
                  <a:spcPts val="0"/>
                </a:spcAft>
                <a:buClr>
                  <a:srgbClr val="000000"/>
                </a:buClr>
                <a:buSzPts val="1265"/>
                <a:buFont typeface="Arial"/>
                <a:buNone/>
              </a:pPr>
              <a:r>
                <a:rPr b="1" i="0" lang="en-GB" sz="1265" u="none" cap="none" strike="noStrike">
                  <a:solidFill>
                    <a:srgbClr val="000000"/>
                  </a:solidFill>
                  <a:latin typeface="Arial"/>
                  <a:ea typeface="Arial"/>
                  <a:cs typeface="Arial"/>
                  <a:sym typeface="Arial"/>
                </a:rPr>
                <a:t>Aluminium casting</a:t>
              </a:r>
              <a:r>
                <a:rPr b="0" i="0" lang="en-GB" sz="1265" u="none" cap="none" strike="noStrike">
                  <a:solidFill>
                    <a:srgbClr val="000000"/>
                  </a:solidFill>
                  <a:latin typeface="Arial"/>
                  <a:ea typeface="Arial"/>
                  <a:cs typeface="Arial"/>
                  <a:sym typeface="Arial"/>
                </a:rPr>
                <a:t>- requires plasticity to flow</a:t>
              </a:r>
              <a:endParaRPr b="0" i="0" sz="1771" u="none" cap="none" strike="noStrike">
                <a:solidFill>
                  <a:srgbClr val="000000"/>
                </a:solidFill>
                <a:latin typeface="Arial"/>
                <a:ea typeface="Arial"/>
                <a:cs typeface="Arial"/>
                <a:sym typeface="Arial"/>
              </a:endParaRPr>
            </a:p>
          </p:txBody>
        </p:sp>
        <p:pic>
          <p:nvPicPr>
            <p:cNvPr id="172" name="Google Shape;172;p22"/>
            <p:cNvPicPr preferRelativeResize="0"/>
            <p:nvPr/>
          </p:nvPicPr>
          <p:blipFill rotWithShape="1">
            <a:blip r:embed="rId6">
              <a:alphaModFix/>
            </a:blip>
            <a:srcRect b="0" l="0" r="18673" t="0"/>
            <a:stretch/>
          </p:blipFill>
          <p:spPr>
            <a:xfrm>
              <a:off x="6875500" y="1208975"/>
              <a:ext cx="1692424" cy="1692600"/>
            </a:xfrm>
            <a:prstGeom prst="rect">
              <a:avLst/>
            </a:prstGeom>
            <a:noFill/>
            <a:ln>
              <a:noFill/>
            </a:ln>
          </p:spPr>
        </p:pic>
      </p:grpSp>
      <p:pic>
        <p:nvPicPr>
          <p:cNvPr id="173" name="Google Shape;173;p22">
            <a:hlinkClick r:id="rId7"/>
          </p:cNvPr>
          <p:cNvPicPr preferRelativeResize="0"/>
          <p:nvPr/>
        </p:nvPicPr>
        <p:blipFill>
          <a:blip r:embed="rId8">
            <a:alphaModFix/>
          </a:blip>
          <a:stretch>
            <a:fillRect/>
          </a:stretch>
        </p:blipFill>
        <p:spPr>
          <a:xfrm>
            <a:off x="877850" y="2166800"/>
            <a:ext cx="3294475" cy="1405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3"/>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79" name="Google Shape;179;p23"/>
          <p:cNvSpPr txBox="1"/>
          <p:nvPr/>
        </p:nvSpPr>
        <p:spPr>
          <a:xfrm>
            <a:off x="413600" y="991128"/>
            <a:ext cx="3707100" cy="18471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Hardness</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Hardness is a material's ability to resist localized surface deformation, such as scratching, abrasion, or penetration under applied loads. It indicates how well a substance withstands surface wear and tear,</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A tempered glass screen protectors has good scratch hardness properties</a:t>
            </a:r>
            <a:endParaRPr sz="1200">
              <a:solidFill>
                <a:srgbClr val="2B2B2B"/>
              </a:solidFill>
            </a:endParaRPr>
          </a:p>
        </p:txBody>
      </p:sp>
      <p:sp>
        <p:nvSpPr>
          <p:cNvPr id="180" name="Google Shape;180;p23"/>
          <p:cNvSpPr txBox="1"/>
          <p:nvPr/>
        </p:nvSpPr>
        <p:spPr>
          <a:xfrm>
            <a:off x="5015275" y="986725"/>
            <a:ext cx="3639300" cy="2031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Toughness</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Toughness is a material's ability to absorb energy and plastically deform before fracturing, measuring its overall resistance to sudden impacts and crack propagation. It requires a balance of high strength and good ductility,</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lang="en-GB" sz="1200">
                <a:solidFill>
                  <a:srgbClr val="2B2B2B"/>
                </a:solidFill>
              </a:rPr>
              <a:t>A helmet needs to be tough so it can absorb impact during a fall.</a:t>
            </a:r>
            <a:endParaRPr sz="1200">
              <a:solidFill>
                <a:srgbClr val="2B2B2B"/>
              </a:solidFill>
            </a:endParaRPr>
          </a:p>
        </p:txBody>
      </p:sp>
      <p:pic>
        <p:nvPicPr>
          <p:cNvPr id="181" name="Google Shape;181;p23"/>
          <p:cNvPicPr preferRelativeResize="0"/>
          <p:nvPr/>
        </p:nvPicPr>
        <p:blipFill>
          <a:blip r:embed="rId3">
            <a:alphaModFix/>
          </a:blip>
          <a:stretch>
            <a:fillRect/>
          </a:stretch>
        </p:blipFill>
        <p:spPr>
          <a:xfrm>
            <a:off x="433675" y="2927175"/>
            <a:ext cx="1431677" cy="1431700"/>
          </a:xfrm>
          <a:prstGeom prst="rect">
            <a:avLst/>
          </a:prstGeom>
          <a:noFill/>
          <a:ln>
            <a:noFill/>
          </a:ln>
        </p:spPr>
      </p:pic>
      <p:pic>
        <p:nvPicPr>
          <p:cNvPr id="182" name="Google Shape;182;p23">
            <a:hlinkClick r:id="rId4"/>
          </p:cNvPr>
          <p:cNvPicPr preferRelativeResize="0"/>
          <p:nvPr/>
        </p:nvPicPr>
        <p:blipFill>
          <a:blip r:embed="rId5">
            <a:alphaModFix/>
          </a:blip>
          <a:stretch>
            <a:fillRect/>
          </a:stretch>
        </p:blipFill>
        <p:spPr>
          <a:xfrm>
            <a:off x="5935479" y="3203125"/>
            <a:ext cx="1797000" cy="1592700"/>
          </a:xfrm>
          <a:prstGeom prst="rect">
            <a:avLst/>
          </a:prstGeom>
          <a:noFill/>
          <a:ln>
            <a:noFill/>
          </a:ln>
        </p:spPr>
      </p:pic>
      <p:pic>
        <p:nvPicPr>
          <p:cNvPr id="183" name="Google Shape;183;p23"/>
          <p:cNvPicPr preferRelativeResize="0"/>
          <p:nvPr/>
        </p:nvPicPr>
        <p:blipFill rotWithShape="1">
          <a:blip r:embed="rId6">
            <a:alphaModFix/>
          </a:blip>
          <a:srcRect b="0" l="0" r="0" t="0"/>
          <a:stretch/>
        </p:blipFill>
        <p:spPr>
          <a:xfrm>
            <a:off x="2168650" y="2937352"/>
            <a:ext cx="1836650" cy="1322373"/>
          </a:xfrm>
          <a:prstGeom prst="rect">
            <a:avLst/>
          </a:prstGeom>
          <a:noFill/>
          <a:ln>
            <a:noFill/>
          </a:ln>
        </p:spPr>
      </p:pic>
      <p:sp>
        <p:nvSpPr>
          <p:cNvPr id="184" name="Google Shape;184;p23"/>
          <p:cNvSpPr txBox="1"/>
          <p:nvPr/>
        </p:nvSpPr>
        <p:spPr>
          <a:xfrm>
            <a:off x="1913800" y="4299161"/>
            <a:ext cx="2421600" cy="2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Ceramic tiles- </a:t>
            </a:r>
            <a:r>
              <a:rPr b="0" i="0" lang="en-GB" sz="1000" u="none" cap="none" strike="noStrike">
                <a:solidFill>
                  <a:srgbClr val="000000"/>
                </a:solidFill>
                <a:latin typeface="Arial"/>
                <a:ea typeface="Arial"/>
                <a:cs typeface="Arial"/>
                <a:sym typeface="Arial"/>
              </a:rPr>
              <a:t>resistance to scratching</a:t>
            </a:r>
            <a:endParaRPr sz="1000"/>
          </a:p>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185" name="Google Shape;185;p23"/>
          <p:cNvSpPr txBox="1"/>
          <p:nvPr/>
        </p:nvSpPr>
        <p:spPr>
          <a:xfrm>
            <a:off x="342150" y="4295425"/>
            <a:ext cx="1579800" cy="2727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lang="en-GB" sz="1000"/>
              <a:t>Mobile - </a:t>
            </a:r>
            <a:r>
              <a:rPr lang="en-GB" sz="1000"/>
              <a:t>tempered glass</a:t>
            </a:r>
            <a:endParaRPr b="0" i="0" sz="1400" u="none" cap="none" strike="noStrike">
              <a:solidFill>
                <a:srgbClr val="000000"/>
              </a:solidFill>
              <a:latin typeface="Arial"/>
              <a:ea typeface="Arial"/>
              <a:cs typeface="Arial"/>
              <a:sym typeface="Arial"/>
            </a:endParaRPr>
          </a:p>
        </p:txBody>
      </p:sp>
      <p:sp>
        <p:nvSpPr>
          <p:cNvPr id="186" name="Google Shape;186;p23"/>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Mechanical Properties</a:t>
            </a:r>
            <a:endParaRPr b="1" sz="1500">
              <a:solidFill>
                <a:srgbClr val="CC000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24"/>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192" name="Google Shape;192;p24"/>
          <p:cNvSpPr txBox="1"/>
          <p:nvPr/>
        </p:nvSpPr>
        <p:spPr>
          <a:xfrm>
            <a:off x="564175" y="1070975"/>
            <a:ext cx="39516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2B2B2B"/>
                </a:solidFill>
              </a:rPr>
              <a:t>Brittleness</a:t>
            </a:r>
            <a:endParaRPr b="1" sz="1200">
              <a:solidFill>
                <a:srgbClr val="2B2B2B"/>
              </a:solidFill>
            </a:endParaRPr>
          </a:p>
          <a:p>
            <a:pPr indent="0" lvl="0" marL="0" rtl="0" algn="ctr">
              <a:spcBef>
                <a:spcPts val="0"/>
              </a:spcBef>
              <a:spcAft>
                <a:spcPts val="0"/>
              </a:spcAft>
              <a:buNone/>
            </a:pPr>
            <a:r>
              <a:t/>
            </a:r>
            <a:endParaRPr b="1" sz="1200">
              <a:solidFill>
                <a:srgbClr val="2B2B2B"/>
              </a:solidFill>
            </a:endParaRPr>
          </a:p>
          <a:p>
            <a:pPr indent="0" lvl="0" marL="0" rtl="0" algn="l">
              <a:spcBef>
                <a:spcPts val="0"/>
              </a:spcBef>
              <a:spcAft>
                <a:spcPts val="0"/>
              </a:spcAft>
              <a:buNone/>
            </a:pPr>
            <a:r>
              <a:rPr lang="en-GB" sz="1200">
                <a:solidFill>
                  <a:srgbClr val="2B2B2B"/>
                </a:solidFill>
              </a:rPr>
              <a:t>A material fractures under applied stress with </a:t>
            </a:r>
            <a:r>
              <a:rPr lang="en-GB" sz="1200">
                <a:solidFill>
                  <a:srgbClr val="2B2B2B"/>
                </a:solidFill>
              </a:rPr>
              <a:t>negligible</a:t>
            </a:r>
            <a:r>
              <a:rPr lang="en-GB" sz="1200">
                <a:solidFill>
                  <a:srgbClr val="2B2B2B"/>
                </a:solidFill>
              </a:rPr>
              <a:t> permanent deformation.Unlike ductile materials, brittle substances absorb very little energy before failing, making them susceptible to sudden breakage under tensile or impact loads despite often having high hardness or compressive strength.</a:t>
            </a:r>
            <a:endParaRPr sz="1200">
              <a:solidFill>
                <a:srgbClr val="2B2B2B"/>
              </a:solidFill>
            </a:endParaRPr>
          </a:p>
          <a:p>
            <a:pPr indent="0" lvl="0" marL="0" rtl="0" algn="l">
              <a:spcBef>
                <a:spcPts val="0"/>
              </a:spcBef>
              <a:spcAft>
                <a:spcPts val="0"/>
              </a:spcAft>
              <a:buNone/>
            </a:pPr>
            <a:r>
              <a:t/>
            </a:r>
            <a:endParaRPr sz="1200">
              <a:solidFill>
                <a:srgbClr val="2B2B2B"/>
              </a:solidFill>
            </a:endParaRPr>
          </a:p>
          <a:p>
            <a:pPr indent="0" lvl="0" marL="0" rtl="0" algn="l">
              <a:spcBef>
                <a:spcPts val="0"/>
              </a:spcBef>
              <a:spcAft>
                <a:spcPts val="0"/>
              </a:spcAft>
              <a:buNone/>
            </a:pPr>
            <a:r>
              <a:rPr lang="en-GB" sz="1200">
                <a:solidFill>
                  <a:srgbClr val="2B2B2B"/>
                </a:solidFill>
              </a:rPr>
              <a:t>Glass is brittle and can shatter when dropped.</a:t>
            </a:r>
            <a:endParaRPr sz="1200">
              <a:solidFill>
                <a:srgbClr val="2B2B2B"/>
              </a:solidFill>
            </a:endParaRPr>
          </a:p>
        </p:txBody>
      </p:sp>
      <p:pic>
        <p:nvPicPr>
          <p:cNvPr id="193" name="Google Shape;193;p24">
            <a:hlinkClick r:id="rId3"/>
          </p:cNvPr>
          <p:cNvPicPr preferRelativeResize="0"/>
          <p:nvPr/>
        </p:nvPicPr>
        <p:blipFill>
          <a:blip r:embed="rId4">
            <a:alphaModFix/>
          </a:blip>
          <a:stretch>
            <a:fillRect/>
          </a:stretch>
        </p:blipFill>
        <p:spPr>
          <a:xfrm>
            <a:off x="1198875" y="3287371"/>
            <a:ext cx="2006300" cy="1337550"/>
          </a:xfrm>
          <a:prstGeom prst="rect">
            <a:avLst/>
          </a:prstGeom>
          <a:noFill/>
          <a:ln>
            <a:noFill/>
          </a:ln>
        </p:spPr>
      </p:pic>
      <p:sp>
        <p:nvSpPr>
          <p:cNvPr id="194" name="Google Shape;194;p24"/>
          <p:cNvSpPr txBox="1"/>
          <p:nvPr/>
        </p:nvSpPr>
        <p:spPr>
          <a:xfrm>
            <a:off x="4732075" y="1070978"/>
            <a:ext cx="3707100" cy="221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GB" sz="1200">
                <a:solidFill>
                  <a:srgbClr val="2B2B2B"/>
                </a:solidFill>
              </a:rPr>
              <a:t>Malleability</a:t>
            </a:r>
            <a:endParaRPr b="1" sz="1200">
              <a:solidFill>
                <a:srgbClr val="2B2B2B"/>
              </a:solidFill>
            </a:endParaRPr>
          </a:p>
          <a:p>
            <a:pPr indent="0" lvl="0" marL="0" rtl="0" algn="ctr">
              <a:spcBef>
                <a:spcPts val="0"/>
              </a:spcBef>
              <a:spcAft>
                <a:spcPts val="0"/>
              </a:spcAft>
              <a:buNone/>
            </a:pPr>
            <a:r>
              <a:t/>
            </a:r>
            <a:endParaRPr b="1" sz="1200">
              <a:solidFill>
                <a:srgbClr val="2B2B2B"/>
              </a:solidFill>
            </a:endParaRPr>
          </a:p>
          <a:p>
            <a:pPr indent="0" lvl="0" marL="0" rtl="0" algn="l">
              <a:spcBef>
                <a:spcPts val="0"/>
              </a:spcBef>
              <a:spcAft>
                <a:spcPts val="0"/>
              </a:spcAft>
              <a:buNone/>
            </a:pPr>
            <a:r>
              <a:rPr lang="en-GB" sz="1200">
                <a:solidFill>
                  <a:srgbClr val="2B2B2B"/>
                </a:solidFill>
              </a:rPr>
              <a:t>Malleability is a mechanical property describing a material's ability to undergo permanent plastic deformation under compressive stress without cracking or shattering. It allows substances—most notably metals like gold, aluminum, and copper—to be easily hammered, pressed, or rolled into thin sheets.</a:t>
            </a:r>
            <a:endParaRPr sz="1200">
              <a:solidFill>
                <a:srgbClr val="2B2B2B"/>
              </a:solidFill>
            </a:endParaRPr>
          </a:p>
          <a:p>
            <a:pPr indent="0" lvl="0" marL="0" rtl="0" algn="l">
              <a:spcBef>
                <a:spcPts val="0"/>
              </a:spcBef>
              <a:spcAft>
                <a:spcPts val="0"/>
              </a:spcAft>
              <a:buNone/>
            </a:pPr>
            <a:r>
              <a:t/>
            </a:r>
            <a:endParaRPr sz="1200">
              <a:solidFill>
                <a:srgbClr val="2B2B2B"/>
              </a:solidFill>
            </a:endParaRPr>
          </a:p>
          <a:p>
            <a:pPr indent="0" lvl="0" marL="0" rtl="0" algn="l">
              <a:spcBef>
                <a:spcPts val="0"/>
              </a:spcBef>
              <a:spcAft>
                <a:spcPts val="0"/>
              </a:spcAft>
              <a:buNone/>
            </a:pPr>
            <a:r>
              <a:t/>
            </a:r>
            <a:endParaRPr sz="1200">
              <a:solidFill>
                <a:srgbClr val="2B2B2B"/>
              </a:solidFill>
            </a:endParaRPr>
          </a:p>
        </p:txBody>
      </p:sp>
      <p:pic>
        <p:nvPicPr>
          <p:cNvPr id="195" name="Google Shape;195;p24">
            <a:hlinkClick r:id="rId5"/>
          </p:cNvPr>
          <p:cNvPicPr preferRelativeResize="0"/>
          <p:nvPr/>
        </p:nvPicPr>
        <p:blipFill rotWithShape="1">
          <a:blip r:embed="rId6">
            <a:alphaModFix/>
          </a:blip>
          <a:srcRect b="15811" l="0" r="0" t="0"/>
          <a:stretch/>
        </p:blipFill>
        <p:spPr>
          <a:xfrm>
            <a:off x="5253425" y="3287376"/>
            <a:ext cx="2781650" cy="1562675"/>
          </a:xfrm>
          <a:prstGeom prst="rect">
            <a:avLst/>
          </a:prstGeom>
          <a:noFill/>
          <a:ln>
            <a:noFill/>
          </a:ln>
        </p:spPr>
      </p:pic>
      <p:sp>
        <p:nvSpPr>
          <p:cNvPr id="196" name="Google Shape;196;p24"/>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Mechanical Properties</a:t>
            </a:r>
            <a:endParaRPr b="1" sz="1500">
              <a:solidFill>
                <a:srgbClr val="CC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5"/>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3.1.1 Materials are classified based on their physical, chemical and mechanical properties. </a:t>
            </a:r>
            <a:endParaRPr b="1" sz="1100">
              <a:solidFill>
                <a:srgbClr val="351C75"/>
              </a:solidFill>
            </a:endParaRPr>
          </a:p>
        </p:txBody>
      </p:sp>
      <p:sp>
        <p:nvSpPr>
          <p:cNvPr id="202" name="Google Shape;202;p25"/>
          <p:cNvSpPr txBox="1"/>
          <p:nvPr/>
        </p:nvSpPr>
        <p:spPr>
          <a:xfrm>
            <a:off x="564175" y="994775"/>
            <a:ext cx="3951600" cy="16623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b="1" lang="en-GB" sz="1200">
                <a:solidFill>
                  <a:srgbClr val="2B2B2B"/>
                </a:solidFill>
              </a:rPr>
              <a:t>Ductility</a:t>
            </a:r>
            <a:endParaRPr b="1" sz="1200">
              <a:solidFill>
                <a:srgbClr val="2B2B2B"/>
              </a:solidFill>
            </a:endParaRPr>
          </a:p>
          <a:p>
            <a:pPr indent="0" lvl="0" marL="0" rtl="0" algn="just">
              <a:spcBef>
                <a:spcPts val="0"/>
              </a:spcBef>
              <a:spcAft>
                <a:spcPts val="0"/>
              </a:spcAft>
              <a:buNone/>
            </a:pPr>
            <a:r>
              <a:t/>
            </a:r>
            <a:endParaRPr b="1" sz="1200">
              <a:solidFill>
                <a:srgbClr val="2B2B2B"/>
              </a:solidFill>
            </a:endParaRPr>
          </a:p>
          <a:p>
            <a:pPr indent="0" lvl="0" marL="0" rtl="0" algn="just">
              <a:spcBef>
                <a:spcPts val="0"/>
              </a:spcBef>
              <a:spcAft>
                <a:spcPts val="0"/>
              </a:spcAft>
              <a:buNone/>
            </a:pPr>
            <a:r>
              <a:rPr lang="en-GB" sz="1200">
                <a:solidFill>
                  <a:srgbClr val="2B2B2B"/>
                </a:solidFill>
              </a:rPr>
              <a:t>Ductility is a mechanical property describing a material's ability to undergo significant plastic deformation under tensile stress before fracturing. It allows substances—such as copper, aluminum, and mild steel—to be pulled, drawn, or extruded into long, thin wires without snapping.</a:t>
            </a:r>
            <a:endParaRPr sz="1200">
              <a:solidFill>
                <a:srgbClr val="2B2B2B"/>
              </a:solidFill>
            </a:endParaRPr>
          </a:p>
        </p:txBody>
      </p:sp>
      <p:pic>
        <p:nvPicPr>
          <p:cNvPr id="203" name="Google Shape;203;p25">
            <a:hlinkClick r:id="rId3"/>
          </p:cNvPr>
          <p:cNvPicPr preferRelativeResize="0"/>
          <p:nvPr/>
        </p:nvPicPr>
        <p:blipFill>
          <a:blip r:embed="rId4">
            <a:alphaModFix/>
          </a:blip>
          <a:stretch>
            <a:fillRect/>
          </a:stretch>
        </p:blipFill>
        <p:spPr>
          <a:xfrm>
            <a:off x="1396700" y="2763675"/>
            <a:ext cx="2176100" cy="1450725"/>
          </a:xfrm>
          <a:prstGeom prst="rect">
            <a:avLst/>
          </a:prstGeom>
          <a:noFill/>
          <a:ln>
            <a:noFill/>
          </a:ln>
        </p:spPr>
      </p:pic>
      <p:sp>
        <p:nvSpPr>
          <p:cNvPr id="204" name="Google Shape;204;p25"/>
          <p:cNvSpPr txBox="1"/>
          <p:nvPr/>
        </p:nvSpPr>
        <p:spPr>
          <a:xfrm>
            <a:off x="114300" y="455125"/>
            <a:ext cx="2269800" cy="442800"/>
          </a:xfrm>
          <a:prstGeom prst="rect">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GB" sz="1500">
                <a:solidFill>
                  <a:srgbClr val="CC0000"/>
                </a:solidFill>
              </a:rPr>
              <a:t>Mechanical Properties</a:t>
            </a:r>
            <a:endParaRPr b="1" sz="1500">
              <a:solidFill>
                <a:srgbClr val="CC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6"/>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3.1.2 Materials are classified according to their source or origin. </a:t>
            </a:r>
            <a:endParaRPr b="1" sz="1100">
              <a:solidFill>
                <a:srgbClr val="351C75"/>
              </a:solidFill>
            </a:endParaRPr>
          </a:p>
        </p:txBody>
      </p:sp>
      <p:sp>
        <p:nvSpPr>
          <p:cNvPr id="210" name="Google Shape;210;p26"/>
          <p:cNvSpPr txBox="1"/>
          <p:nvPr/>
        </p:nvSpPr>
        <p:spPr>
          <a:xfrm>
            <a:off x="218075" y="513150"/>
            <a:ext cx="8603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Classifying materials by their source or origin categorizes substances based on where and how they are obtained, primarily dividing them into natural and synthetic groups. </a:t>
            </a:r>
            <a:endParaRPr sz="1300">
              <a:solidFill>
                <a:schemeClr val="dk2"/>
              </a:solidFill>
            </a:endParaRPr>
          </a:p>
        </p:txBody>
      </p:sp>
      <p:sp>
        <p:nvSpPr>
          <p:cNvPr id="211" name="Google Shape;211;p26"/>
          <p:cNvSpPr txBox="1"/>
          <p:nvPr/>
        </p:nvSpPr>
        <p:spPr>
          <a:xfrm>
            <a:off x="374600" y="1351075"/>
            <a:ext cx="4140000" cy="198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Natural</a:t>
            </a:r>
            <a:endParaRPr b="1" sz="1300">
              <a:solidFill>
                <a:schemeClr val="dk2"/>
              </a:solidFill>
            </a:endParaRPr>
          </a:p>
          <a:p>
            <a:pPr indent="0" lvl="0" marL="0" rtl="0" algn="l">
              <a:spcBef>
                <a:spcPts val="0"/>
              </a:spcBef>
              <a:spcAft>
                <a:spcPts val="0"/>
              </a:spcAft>
              <a:buClr>
                <a:schemeClr val="dk1"/>
              </a:buClr>
              <a:buSzPts val="1100"/>
              <a:buFont typeface="Arial"/>
              <a:buNone/>
            </a:pPr>
            <a:r>
              <a:t/>
            </a:r>
            <a:endParaRPr b="1" sz="1300">
              <a:solidFill>
                <a:schemeClr val="dk2"/>
              </a:solidFill>
            </a:endParaRPr>
          </a:p>
          <a:p>
            <a:pPr indent="0" lvl="0" marL="0" rtl="0" algn="l">
              <a:spcBef>
                <a:spcPts val="0"/>
              </a:spcBef>
              <a:spcAft>
                <a:spcPts val="0"/>
              </a:spcAft>
              <a:buNone/>
            </a:pPr>
            <a:r>
              <a:rPr lang="en-GB" sz="1300">
                <a:solidFill>
                  <a:schemeClr val="dk2"/>
                </a:solidFill>
              </a:rPr>
              <a:t>Natural materials are harvested directly from nature, originating either from geological reserves (such as stone, clay, and metallic ores) or biological organisms (such as wood, wool, and cotton). </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en-GB" sz="1300">
                <a:solidFill>
                  <a:schemeClr val="dk2"/>
                </a:solidFill>
              </a:rPr>
              <a:t>Eg.: Timbers, Wood, Cotton, Metal, Minerals, Glass, Biomaterials</a:t>
            </a:r>
            <a:endParaRPr sz="1300">
              <a:solidFill>
                <a:schemeClr val="dk2"/>
              </a:solidFill>
            </a:endParaRPr>
          </a:p>
        </p:txBody>
      </p:sp>
      <p:sp>
        <p:nvSpPr>
          <p:cNvPr id="212" name="Google Shape;212;p26"/>
          <p:cNvSpPr txBox="1"/>
          <p:nvPr/>
        </p:nvSpPr>
        <p:spPr>
          <a:xfrm>
            <a:off x="5110150" y="1305650"/>
            <a:ext cx="36309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300">
                <a:solidFill>
                  <a:schemeClr val="dk2"/>
                </a:solidFill>
              </a:rPr>
              <a:t>Synthetic</a:t>
            </a:r>
            <a:endParaRPr b="1" sz="1300">
              <a:solidFill>
                <a:schemeClr val="dk2"/>
              </a:solidFill>
            </a:endParaRPr>
          </a:p>
          <a:p>
            <a:pPr indent="0" lvl="0" marL="0" rtl="0" algn="l">
              <a:spcBef>
                <a:spcPts val="0"/>
              </a:spcBef>
              <a:spcAft>
                <a:spcPts val="0"/>
              </a:spcAft>
              <a:buClr>
                <a:schemeClr val="dk1"/>
              </a:buClr>
              <a:buSzPts val="1100"/>
              <a:buFont typeface="Arial"/>
              <a:buNone/>
            </a:pPr>
            <a:r>
              <a:t/>
            </a:r>
            <a:endParaRPr b="1" sz="1300">
              <a:solidFill>
                <a:schemeClr val="dk2"/>
              </a:solidFill>
            </a:endParaRPr>
          </a:p>
          <a:p>
            <a:pPr indent="0" lvl="0" marL="0" rtl="0" algn="l">
              <a:spcBef>
                <a:spcPts val="0"/>
              </a:spcBef>
              <a:spcAft>
                <a:spcPts val="0"/>
              </a:spcAft>
              <a:buNone/>
            </a:pPr>
            <a:r>
              <a:rPr lang="en-GB" sz="1300">
                <a:solidFill>
                  <a:schemeClr val="dk2"/>
                </a:solidFill>
              </a:rPr>
              <a:t>Synthetic materials, in contrast, are artificially manufactured through chemical synthesis often utilizing petroleum or industrial precursors to produce substances with tailored properties like plastics, nylon, and synthetic rubber. </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lang="en-GB" sz="1300">
                <a:solidFill>
                  <a:schemeClr val="dk2"/>
                </a:solidFill>
              </a:rPr>
              <a:t>Eg.: Polymers, Composites, Smart materials, Engineered textiles</a:t>
            </a:r>
            <a:endParaRPr sz="1300">
              <a:solidFill>
                <a:schemeClr val="dk2"/>
              </a:solidFill>
            </a:endParaRPr>
          </a:p>
        </p:txBody>
      </p:sp>
      <p:sp>
        <p:nvSpPr>
          <p:cNvPr id="213" name="Google Shape;213;p26"/>
          <p:cNvSpPr txBox="1"/>
          <p:nvPr/>
        </p:nvSpPr>
        <p:spPr>
          <a:xfrm>
            <a:off x="362350" y="3903600"/>
            <a:ext cx="85518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GB" sz="1300">
                <a:solidFill>
                  <a:schemeClr val="dk2"/>
                </a:solidFill>
              </a:rPr>
              <a:t>This classification framework helps engineers, designers, and manufacturers evaluate material availability, environmental impact, sustainability, and production costs when selecting substances for specific applications.</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27"/>
          <p:cNvSpPr txBox="1"/>
          <p:nvPr/>
        </p:nvSpPr>
        <p:spPr>
          <a:xfrm>
            <a:off x="113550" y="78650"/>
            <a:ext cx="8916900" cy="49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3.1.3 Identifying the most suitable material for a product is a complex and challenging task, involving the consideration of physical, chemical and mechanical properties and aesthetic characteristics. </a:t>
            </a:r>
            <a:endParaRPr b="1" sz="1100">
              <a:solidFill>
                <a:srgbClr val="351C75"/>
              </a:solidFill>
            </a:endParaRPr>
          </a:p>
        </p:txBody>
      </p:sp>
      <p:sp>
        <p:nvSpPr>
          <p:cNvPr id="219" name="Google Shape;219;p27"/>
          <p:cNvSpPr txBox="1"/>
          <p:nvPr/>
        </p:nvSpPr>
        <p:spPr>
          <a:xfrm>
            <a:off x="141500" y="583550"/>
            <a:ext cx="3641700" cy="45162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200">
                <a:solidFill>
                  <a:srgbClr val="2B2B2B"/>
                </a:solidFill>
              </a:rPr>
              <a:t>Choosing the right material for a product is rarely simple because no single material possesses every ideal trait. Designers must constantly manage trade-offs, where boosting one desirable property often compromises another.</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b="1" lang="en-GB" sz="1200">
                <a:solidFill>
                  <a:srgbClr val="2B2B2B"/>
                </a:solidFill>
              </a:rPr>
              <a:t>Performance vs. Weight:</a:t>
            </a:r>
            <a:r>
              <a:rPr lang="en-GB" sz="1200">
                <a:solidFill>
                  <a:srgbClr val="2B2B2B"/>
                </a:solidFill>
              </a:rPr>
              <a:t> Car frame out of thick steel increases structural safety, but adds heavy weight that drastically reduces fuel efficiency.</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b="1" lang="en-GB" sz="1200">
                <a:solidFill>
                  <a:srgbClr val="2B2B2B"/>
                </a:solidFill>
              </a:rPr>
              <a:t>Strength vs. Cost:</a:t>
            </a:r>
            <a:r>
              <a:rPr lang="en-GB" sz="1200">
                <a:solidFill>
                  <a:srgbClr val="2B2B2B"/>
                </a:solidFill>
              </a:rPr>
              <a:t> Titanium is strong and lightweight, but it is far too expensive for mass-market consumer products </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rPr b="1" lang="en-GB" sz="1200">
                <a:solidFill>
                  <a:srgbClr val="2B2B2B"/>
                </a:solidFill>
              </a:rPr>
              <a:t>Durability vs. Ease of Manufacturing:</a:t>
            </a:r>
            <a:r>
              <a:rPr lang="en-GB" sz="1200">
                <a:solidFill>
                  <a:srgbClr val="2B2B2B"/>
                </a:solidFill>
              </a:rPr>
              <a:t> Ceramics resist extreme heat and scratching, but they are brittle and difficult to shape into complex parts</a:t>
            </a:r>
            <a:endParaRPr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lnSpc>
                <a:spcPct val="115000"/>
              </a:lnSpc>
              <a:spcBef>
                <a:spcPts val="0"/>
              </a:spcBef>
              <a:spcAft>
                <a:spcPts val="0"/>
              </a:spcAft>
              <a:buNone/>
            </a:pPr>
            <a:r>
              <a:rPr b="1" lang="en-GB" sz="1200">
                <a:solidFill>
                  <a:srgbClr val="2B2B2B"/>
                </a:solidFill>
              </a:rPr>
              <a:t>Aesthetics considerations</a:t>
            </a:r>
            <a:endParaRPr b="1" sz="1200">
              <a:solidFill>
                <a:srgbClr val="2B2B2B"/>
              </a:solidFill>
            </a:endParaRPr>
          </a:p>
          <a:p>
            <a:pPr indent="0" lvl="0" marL="0" rtl="0" algn="just">
              <a:lnSpc>
                <a:spcPct val="115000"/>
              </a:lnSpc>
              <a:spcBef>
                <a:spcPts val="0"/>
              </a:spcBef>
              <a:spcAft>
                <a:spcPts val="0"/>
              </a:spcAft>
              <a:buNone/>
            </a:pPr>
            <a:r>
              <a:rPr b="1" lang="en-GB" sz="1200">
                <a:solidFill>
                  <a:srgbClr val="2B2B2B"/>
                </a:solidFill>
              </a:rPr>
              <a:t>Environmental &amp; ethical </a:t>
            </a:r>
            <a:r>
              <a:rPr b="1" lang="en-GB" sz="1200">
                <a:solidFill>
                  <a:srgbClr val="2B2B2B"/>
                </a:solidFill>
              </a:rPr>
              <a:t>considerations</a:t>
            </a:r>
            <a:r>
              <a:rPr b="1" lang="en-GB" sz="1200">
                <a:solidFill>
                  <a:srgbClr val="2B2B2B"/>
                </a:solidFill>
              </a:rPr>
              <a:t> </a:t>
            </a:r>
            <a:endParaRPr b="1" sz="1200">
              <a:solidFill>
                <a:srgbClr val="2B2B2B"/>
              </a:solidFill>
            </a:endParaRPr>
          </a:p>
          <a:p>
            <a:pPr indent="0" lvl="0" marL="0" rtl="0" algn="just">
              <a:lnSpc>
                <a:spcPct val="115000"/>
              </a:lnSpc>
              <a:spcBef>
                <a:spcPts val="0"/>
              </a:spcBef>
              <a:spcAft>
                <a:spcPts val="0"/>
              </a:spcAft>
              <a:buClr>
                <a:schemeClr val="dk1"/>
              </a:buClr>
              <a:buSzPts val="1100"/>
              <a:buFont typeface="Arial"/>
              <a:buNone/>
            </a:pPr>
            <a:r>
              <a:rPr b="1" lang="en-GB" sz="1200">
                <a:solidFill>
                  <a:srgbClr val="2B2B2B"/>
                </a:solidFill>
              </a:rPr>
              <a:t>Cost considerations</a:t>
            </a:r>
            <a:endParaRPr b="1" sz="1200">
              <a:solidFill>
                <a:srgbClr val="2B2B2B"/>
              </a:solidFill>
            </a:endParaRPr>
          </a:p>
          <a:p>
            <a:pPr indent="0" lvl="0" marL="0" rtl="0" algn="just">
              <a:spcBef>
                <a:spcPts val="0"/>
              </a:spcBef>
              <a:spcAft>
                <a:spcPts val="0"/>
              </a:spcAft>
              <a:buNone/>
            </a:pPr>
            <a:r>
              <a:t/>
            </a:r>
            <a:endParaRPr sz="1200">
              <a:solidFill>
                <a:srgbClr val="2B2B2B"/>
              </a:solidFill>
            </a:endParaRPr>
          </a:p>
          <a:p>
            <a:pPr indent="0" lvl="0" marL="0" rtl="0" algn="just">
              <a:spcBef>
                <a:spcPts val="0"/>
              </a:spcBef>
              <a:spcAft>
                <a:spcPts val="0"/>
              </a:spcAft>
              <a:buNone/>
            </a:pPr>
            <a:r>
              <a:t/>
            </a:r>
            <a:endParaRPr sz="1200">
              <a:solidFill>
                <a:srgbClr val="2B2B2B"/>
              </a:solidFill>
            </a:endParaRPr>
          </a:p>
        </p:txBody>
      </p:sp>
      <p:sp>
        <p:nvSpPr>
          <p:cNvPr id="220" name="Google Shape;220;p27"/>
          <p:cNvSpPr txBox="1"/>
          <p:nvPr/>
        </p:nvSpPr>
        <p:spPr>
          <a:xfrm>
            <a:off x="3746550" y="576350"/>
            <a:ext cx="5283900" cy="738900"/>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n-GB" sz="1200">
                <a:solidFill>
                  <a:srgbClr val="2B2B2B"/>
                </a:solidFill>
              </a:rPr>
              <a:t>Before picking a material, designers study data sheets, test real samples, and compare competing choices to make sure the product works properly, looks appealing, stays within budget, and limits environmental impact.</a:t>
            </a:r>
            <a:endParaRPr sz="1200">
              <a:solidFill>
                <a:srgbClr val="2B2B2B"/>
              </a:solidFill>
            </a:endParaRPr>
          </a:p>
        </p:txBody>
      </p:sp>
      <p:sp>
        <p:nvSpPr>
          <p:cNvPr id="221" name="Google Shape;221;p27"/>
          <p:cNvSpPr txBox="1"/>
          <p:nvPr/>
        </p:nvSpPr>
        <p:spPr>
          <a:xfrm>
            <a:off x="3774375" y="1467650"/>
            <a:ext cx="1717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2B2B2B"/>
                </a:solidFill>
              </a:rPr>
              <a:t>Physical testing</a:t>
            </a:r>
            <a:endParaRPr sz="1200">
              <a:solidFill>
                <a:srgbClr val="2B2B2B"/>
              </a:solidFill>
            </a:endParaRPr>
          </a:p>
          <a:p>
            <a:pPr indent="-166200" lvl="0" marL="269999" rtl="0" algn="l">
              <a:spcBef>
                <a:spcPts val="0"/>
              </a:spcBef>
              <a:spcAft>
                <a:spcPts val="0"/>
              </a:spcAft>
              <a:buClr>
                <a:srgbClr val="2B2B2B"/>
              </a:buClr>
              <a:buSzPts val="1200"/>
              <a:buChar char="●"/>
            </a:pPr>
            <a:r>
              <a:rPr lang="en-GB" sz="1200">
                <a:solidFill>
                  <a:srgbClr val="2B2B2B"/>
                </a:solidFill>
              </a:rPr>
              <a:t>Tensile testing</a:t>
            </a:r>
            <a:endParaRPr sz="1200">
              <a:solidFill>
                <a:srgbClr val="2B2B2B"/>
              </a:solidFill>
            </a:endParaRPr>
          </a:p>
          <a:p>
            <a:pPr indent="-166200" lvl="0" marL="269999" rtl="0" algn="l">
              <a:spcBef>
                <a:spcPts val="0"/>
              </a:spcBef>
              <a:spcAft>
                <a:spcPts val="0"/>
              </a:spcAft>
              <a:buClr>
                <a:srgbClr val="2B2B2B"/>
              </a:buClr>
              <a:buSzPts val="1200"/>
              <a:buChar char="●"/>
            </a:pPr>
            <a:r>
              <a:rPr lang="en-GB" sz="1200">
                <a:solidFill>
                  <a:srgbClr val="2B2B2B"/>
                </a:solidFill>
              </a:rPr>
              <a:t>Hardness Testing </a:t>
            </a:r>
            <a:endParaRPr sz="1200">
              <a:solidFill>
                <a:srgbClr val="2B2B2B"/>
              </a:solidFill>
            </a:endParaRPr>
          </a:p>
          <a:p>
            <a:pPr indent="-166200" lvl="0" marL="269999" rtl="0" algn="l">
              <a:spcBef>
                <a:spcPts val="0"/>
              </a:spcBef>
              <a:spcAft>
                <a:spcPts val="0"/>
              </a:spcAft>
              <a:buClr>
                <a:srgbClr val="2B2B2B"/>
              </a:buClr>
              <a:buSzPts val="1200"/>
              <a:buChar char="●"/>
            </a:pPr>
            <a:r>
              <a:rPr lang="en-GB" sz="1200">
                <a:solidFill>
                  <a:srgbClr val="2B2B2B"/>
                </a:solidFill>
              </a:rPr>
              <a:t>Impact Testing</a:t>
            </a:r>
            <a:endParaRPr sz="1200">
              <a:solidFill>
                <a:srgbClr val="2B2B2B"/>
              </a:solidFill>
            </a:endParaRPr>
          </a:p>
          <a:p>
            <a:pPr indent="-166200" lvl="0" marL="269999" rtl="0" algn="l">
              <a:spcBef>
                <a:spcPts val="0"/>
              </a:spcBef>
              <a:spcAft>
                <a:spcPts val="0"/>
              </a:spcAft>
              <a:buClr>
                <a:srgbClr val="2B2B2B"/>
              </a:buClr>
              <a:buSzPts val="1200"/>
              <a:buChar char="●"/>
            </a:pPr>
            <a:r>
              <a:rPr lang="en-GB" sz="1200">
                <a:solidFill>
                  <a:srgbClr val="2B2B2B"/>
                </a:solidFill>
              </a:rPr>
              <a:t>Thermal Testing</a:t>
            </a:r>
            <a:endParaRPr sz="1200">
              <a:solidFill>
                <a:srgbClr val="2B2B2B"/>
              </a:solidFill>
            </a:endParaRPr>
          </a:p>
          <a:p>
            <a:pPr indent="-166200" lvl="0" marL="269999" rtl="0" algn="l">
              <a:spcBef>
                <a:spcPts val="0"/>
              </a:spcBef>
              <a:spcAft>
                <a:spcPts val="0"/>
              </a:spcAft>
              <a:buClr>
                <a:srgbClr val="2B2B2B"/>
              </a:buClr>
              <a:buSzPts val="1200"/>
              <a:buChar char="●"/>
            </a:pPr>
            <a:r>
              <a:rPr lang="en-GB" sz="1200">
                <a:solidFill>
                  <a:srgbClr val="2B2B2B"/>
                </a:solidFill>
              </a:rPr>
              <a:t>Wear &amp; Fatigue Testing: </a:t>
            </a:r>
            <a:endParaRPr sz="1200">
              <a:solidFill>
                <a:srgbClr val="2B2B2B"/>
              </a:solidFill>
            </a:endParaRPr>
          </a:p>
        </p:txBody>
      </p:sp>
      <p:sp>
        <p:nvSpPr>
          <p:cNvPr id="222" name="Google Shape;222;p27"/>
          <p:cNvSpPr txBox="1"/>
          <p:nvPr/>
        </p:nvSpPr>
        <p:spPr>
          <a:xfrm>
            <a:off x="5340950" y="1456225"/>
            <a:ext cx="17175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2B2B2B"/>
                </a:solidFill>
              </a:rPr>
              <a:t>Comparison charts</a:t>
            </a:r>
            <a:endParaRPr sz="1200">
              <a:solidFill>
                <a:srgbClr val="2B2B2B"/>
              </a:solidFill>
            </a:endParaRPr>
          </a:p>
          <a:p>
            <a:pPr indent="0" lvl="0" marL="0" rtl="0" algn="l">
              <a:spcBef>
                <a:spcPts val="0"/>
              </a:spcBef>
              <a:spcAft>
                <a:spcPts val="0"/>
              </a:spcAft>
              <a:buNone/>
            </a:pPr>
            <a:r>
              <a:t/>
            </a:r>
            <a:endParaRPr sz="1200">
              <a:solidFill>
                <a:srgbClr val="2B2B2B"/>
              </a:solidFill>
            </a:endParaRPr>
          </a:p>
          <a:p>
            <a:pPr indent="0" lvl="0" marL="0" rtl="0" algn="l">
              <a:spcBef>
                <a:spcPts val="0"/>
              </a:spcBef>
              <a:spcAft>
                <a:spcPts val="0"/>
              </a:spcAft>
              <a:buNone/>
            </a:pPr>
            <a:r>
              <a:rPr lang="en-GB" sz="1200">
                <a:solidFill>
                  <a:srgbClr val="2B2B2B"/>
                </a:solidFill>
              </a:rPr>
              <a:t>Designers compare materials side-by-side in structured tables and charts to evaluate performance.</a:t>
            </a:r>
            <a:endParaRPr sz="1200">
              <a:solidFill>
                <a:srgbClr val="2B2B2B"/>
              </a:solidFill>
            </a:endParaRPr>
          </a:p>
        </p:txBody>
      </p:sp>
      <p:sp>
        <p:nvSpPr>
          <p:cNvPr id="223" name="Google Shape;223;p27"/>
          <p:cNvSpPr txBox="1"/>
          <p:nvPr/>
        </p:nvSpPr>
        <p:spPr>
          <a:xfrm>
            <a:off x="5095300" y="3001276"/>
            <a:ext cx="2146800" cy="369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200">
                <a:solidFill>
                  <a:schemeClr val="dk2"/>
                </a:solidFill>
              </a:rPr>
              <a:t>Comparison</a:t>
            </a:r>
            <a:r>
              <a:rPr lang="en-GB" sz="1200">
                <a:solidFill>
                  <a:schemeClr val="dk2"/>
                </a:solidFill>
              </a:rPr>
              <a:t> chart</a:t>
            </a:r>
            <a:endParaRPr sz="1200">
              <a:solidFill>
                <a:schemeClr val="dk2"/>
              </a:solidFill>
            </a:endParaRPr>
          </a:p>
        </p:txBody>
      </p:sp>
      <p:pic>
        <p:nvPicPr>
          <p:cNvPr id="224" name="Google Shape;224;p27" title="Screenshot 2026-09-10 at 3.51.11 PM.png"/>
          <p:cNvPicPr preferRelativeResize="0"/>
          <p:nvPr/>
        </p:nvPicPr>
        <p:blipFill>
          <a:blip r:embed="rId3">
            <a:alphaModFix/>
          </a:blip>
          <a:stretch>
            <a:fillRect/>
          </a:stretch>
        </p:blipFill>
        <p:spPr>
          <a:xfrm>
            <a:off x="3852725" y="3274398"/>
            <a:ext cx="5177724" cy="1656301"/>
          </a:xfrm>
          <a:prstGeom prst="rect">
            <a:avLst/>
          </a:prstGeom>
          <a:noFill/>
          <a:ln>
            <a:noFill/>
          </a:ln>
        </p:spPr>
      </p:pic>
      <p:sp>
        <p:nvSpPr>
          <p:cNvPr id="225" name="Google Shape;225;p27"/>
          <p:cNvSpPr txBox="1"/>
          <p:nvPr/>
        </p:nvSpPr>
        <p:spPr>
          <a:xfrm>
            <a:off x="7044100" y="1456225"/>
            <a:ext cx="21078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rgbClr val="2B2B2B"/>
                </a:solidFill>
              </a:rPr>
              <a:t>Research and Technical Data Sheets</a:t>
            </a:r>
            <a:endParaRPr sz="1200">
              <a:solidFill>
                <a:srgbClr val="2B2B2B"/>
              </a:solidFill>
            </a:endParaRPr>
          </a:p>
          <a:p>
            <a:pPr indent="0" lvl="0" marL="0" rtl="0" algn="l">
              <a:spcBef>
                <a:spcPts val="0"/>
              </a:spcBef>
              <a:spcAft>
                <a:spcPts val="0"/>
              </a:spcAft>
              <a:buNone/>
            </a:pPr>
            <a:r>
              <a:t/>
            </a:r>
            <a:endParaRPr sz="1200">
              <a:solidFill>
                <a:srgbClr val="2B2B2B"/>
              </a:solidFill>
            </a:endParaRPr>
          </a:p>
          <a:p>
            <a:pPr indent="0" lvl="0" marL="0" rtl="0" algn="l">
              <a:spcBef>
                <a:spcPts val="0"/>
              </a:spcBef>
              <a:spcAft>
                <a:spcPts val="0"/>
              </a:spcAft>
              <a:buNone/>
            </a:pPr>
            <a:r>
              <a:rPr lang="en-GB" sz="1200">
                <a:solidFill>
                  <a:srgbClr val="2B2B2B"/>
                </a:solidFill>
              </a:rPr>
              <a:t>Designers review material data sheets and manufacturer specifications to gather performance data</a:t>
            </a:r>
            <a:endParaRPr sz="1200">
              <a:solidFill>
                <a:srgbClr val="2B2B2B"/>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8"/>
          <p:cNvSpPr txBox="1"/>
          <p:nvPr/>
        </p:nvSpPr>
        <p:spPr>
          <a:xfrm>
            <a:off x="113550" y="78650"/>
            <a:ext cx="8916900" cy="49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3.1.3 Identifying the most suitable material for a product is a complex and challenging task, involving the consideration of physical, chemical and mechanical properties and aesthetic characteristics. </a:t>
            </a:r>
            <a:endParaRPr b="1" sz="1100">
              <a:solidFill>
                <a:srgbClr val="351C75"/>
              </a:solidFill>
            </a:endParaRPr>
          </a:p>
        </p:txBody>
      </p:sp>
      <p:sp>
        <p:nvSpPr>
          <p:cNvPr id="231" name="Google Shape;231;p28"/>
          <p:cNvSpPr txBox="1"/>
          <p:nvPr/>
        </p:nvSpPr>
        <p:spPr>
          <a:xfrm>
            <a:off x="3685800" y="3534825"/>
            <a:ext cx="17724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solidFill>
                  <a:schemeClr val="dk2"/>
                </a:solidFill>
              </a:rPr>
              <a:t>Material Selection</a:t>
            </a:r>
            <a:endParaRPr sz="1500">
              <a:solidFill>
                <a:schemeClr val="dk2"/>
              </a:solidFill>
            </a:endParaRPr>
          </a:p>
        </p:txBody>
      </p:sp>
      <p:pic>
        <p:nvPicPr>
          <p:cNvPr id="232" name="Google Shape;232;p28"/>
          <p:cNvPicPr preferRelativeResize="0"/>
          <p:nvPr/>
        </p:nvPicPr>
        <p:blipFill>
          <a:blip r:embed="rId3">
            <a:alphaModFix/>
          </a:blip>
          <a:stretch>
            <a:fillRect/>
          </a:stretch>
        </p:blipFill>
        <p:spPr>
          <a:xfrm>
            <a:off x="2277775" y="681875"/>
            <a:ext cx="4435524" cy="2852951"/>
          </a:xfrm>
          <a:prstGeom prst="rect">
            <a:avLst/>
          </a:prstGeom>
          <a:noFill/>
          <a:ln>
            <a:noFill/>
          </a:ln>
        </p:spPr>
      </p:pic>
      <p:pic>
        <p:nvPicPr>
          <p:cNvPr descr="Materials selection is a fundamental part of Materials Science. &#10;&#10;Created by the Advanced Metallic Systems Centre for Doctoral Training - www.metallicscdt.co.uk&#10;All artwork/animations/design credit to Abi Pegg &#10;Script &amp; Audio by Jake Andrews, Michael Howson and Lyndsey Benson&#10;&#10;Funded by the Engineering and Physical Sciences Research Council." id="233" name="Google Shape;233;p28" title="Materials Selection">
            <a:hlinkClick r:id="rId4"/>
          </p:cNvPr>
          <p:cNvPicPr preferRelativeResize="0"/>
          <p:nvPr/>
        </p:nvPicPr>
        <p:blipFill>
          <a:blip r:embed="rId5">
            <a:alphaModFix/>
          </a:blip>
          <a:stretch>
            <a:fillRect/>
          </a:stretch>
        </p:blipFill>
        <p:spPr>
          <a:xfrm>
            <a:off x="3021732" y="1152446"/>
            <a:ext cx="2893250" cy="1627475"/>
          </a:xfrm>
          <a:prstGeom prst="rect">
            <a:avLst/>
          </a:prstGeom>
          <a:noFill/>
          <a:ln>
            <a:noFill/>
          </a:ln>
        </p:spPr>
      </p:pic>
      <p:sp>
        <p:nvSpPr>
          <p:cNvPr id="234" name="Google Shape;234;p28"/>
          <p:cNvSpPr txBox="1"/>
          <p:nvPr/>
        </p:nvSpPr>
        <p:spPr>
          <a:xfrm>
            <a:off x="342150" y="4071500"/>
            <a:ext cx="5801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u="sng">
                <a:solidFill>
                  <a:schemeClr val="hlink"/>
                </a:solidFill>
                <a:hlinkClick r:id="rId6"/>
              </a:rPr>
              <a:t>Ashby Diagram Booklet</a:t>
            </a:r>
            <a:r>
              <a:rPr lang="en-GB" sz="1200">
                <a:solidFill>
                  <a:schemeClr val="dk2"/>
                </a:solidFill>
              </a:rPr>
              <a:t> guides designers to eliminate materials</a:t>
            </a:r>
            <a:endParaRPr sz="1200">
              <a:solidFill>
                <a:schemeClr val="dk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33"/>
                                        </p:tgtEl>
                                        <p:attrNameLst>
                                          <p:attrName>style.visibility</p:attrName>
                                        </p:attrNameLst>
                                      </p:cBhvr>
                                      <p:to>
                                        <p:strVal val="visible"/>
                                      </p:to>
                                    </p:set>
                                    <p:animEffect filter="fade" transition="in">
                                      <p:cBhvr>
                                        <p:cTn dur="1000"/>
                                        <p:tgtEl>
                                          <p:spTgt spid="23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29"/>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3.1.4 Physical properties include aspects of a material that can be measured and observed without it changing in any way. </a:t>
            </a:r>
            <a:endParaRPr b="1" sz="1100">
              <a:solidFill>
                <a:srgbClr val="351C75"/>
              </a:solidFill>
            </a:endParaRPr>
          </a:p>
        </p:txBody>
      </p:sp>
      <p:sp>
        <p:nvSpPr>
          <p:cNvPr id="240" name="Google Shape;240;p29"/>
          <p:cNvSpPr txBox="1"/>
          <p:nvPr/>
        </p:nvSpPr>
        <p:spPr>
          <a:xfrm>
            <a:off x="237475" y="640150"/>
            <a:ext cx="8574300" cy="785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Physical properties are characteristics of a material that can be observed or measured without changing the </a:t>
            </a:r>
            <a:r>
              <a:rPr lang="en-GB" sz="1300">
                <a:solidFill>
                  <a:schemeClr val="dk2"/>
                </a:solidFill>
              </a:rPr>
              <a:t>material’s</a:t>
            </a:r>
            <a:r>
              <a:rPr lang="en-GB" sz="1300">
                <a:solidFill>
                  <a:schemeClr val="dk2"/>
                </a:solidFill>
              </a:rPr>
              <a:t> chemical composition or identity. Examples include colour, density, texture, melting point, electrical conductivity, electrical resistivity and thermal conductivity.</a:t>
            </a:r>
            <a:endParaRPr sz="1300">
              <a:solidFill>
                <a:schemeClr val="dk2"/>
              </a:solidFill>
            </a:endParaRPr>
          </a:p>
        </p:txBody>
      </p:sp>
      <p:sp>
        <p:nvSpPr>
          <p:cNvPr id="241" name="Google Shape;241;p29"/>
          <p:cNvSpPr txBox="1"/>
          <p:nvPr/>
        </p:nvSpPr>
        <p:spPr>
          <a:xfrm>
            <a:off x="304800" y="1807650"/>
            <a:ext cx="6600600" cy="300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Melting point:</a:t>
            </a:r>
            <a:endParaRPr sz="1300">
              <a:solidFill>
                <a:schemeClr val="dk2"/>
              </a:solidFill>
            </a:endParaRPr>
          </a:p>
          <a:p>
            <a:pPr indent="0" lvl="0" marL="0" rtl="0" algn="l">
              <a:spcBef>
                <a:spcPts val="0"/>
              </a:spcBef>
              <a:spcAft>
                <a:spcPts val="0"/>
              </a:spcAft>
              <a:buNone/>
            </a:pPr>
            <a:r>
              <a:t/>
            </a:r>
            <a:endParaRPr sz="1000">
              <a:solidFill>
                <a:schemeClr val="dk2"/>
              </a:solidFill>
            </a:endParaRPr>
          </a:p>
          <a:p>
            <a:pPr indent="0" lvl="0" marL="0" rtl="0" algn="l">
              <a:spcBef>
                <a:spcPts val="0"/>
              </a:spcBef>
              <a:spcAft>
                <a:spcPts val="0"/>
              </a:spcAft>
              <a:buNone/>
            </a:pPr>
            <a:r>
              <a:rPr lang="en-GB" sz="1300">
                <a:solidFill>
                  <a:schemeClr val="dk2"/>
                </a:solidFill>
              </a:rPr>
              <a:t>Designers consider a material’s melting point for three important reasons: </a:t>
            </a:r>
            <a:endParaRPr sz="1300">
              <a:solidFill>
                <a:schemeClr val="dk2"/>
              </a:solidFill>
            </a:endParaRPr>
          </a:p>
          <a:p>
            <a:pPr indent="0" lvl="0" marL="0" rtl="0" algn="l">
              <a:spcBef>
                <a:spcPts val="0"/>
              </a:spcBef>
              <a:spcAft>
                <a:spcPts val="0"/>
              </a:spcAft>
              <a:buNone/>
            </a:pPr>
            <a:r>
              <a:t/>
            </a:r>
            <a:endParaRPr sz="300">
              <a:solidFill>
                <a:schemeClr val="dk2"/>
              </a:solidFill>
            </a:endParaRPr>
          </a:p>
          <a:p>
            <a:pPr indent="0" lvl="0" marL="0" rtl="0" algn="l">
              <a:spcBef>
                <a:spcPts val="0"/>
              </a:spcBef>
              <a:spcAft>
                <a:spcPts val="0"/>
              </a:spcAft>
              <a:buNone/>
            </a:pPr>
            <a:r>
              <a:rPr i="1" lang="en-GB" sz="1300">
                <a:solidFill>
                  <a:schemeClr val="dk2"/>
                </a:solidFill>
              </a:rPr>
              <a:t>Function:</a:t>
            </a:r>
            <a:r>
              <a:rPr lang="en-GB" sz="1300">
                <a:solidFill>
                  <a:schemeClr val="dk2"/>
                </a:solidFill>
              </a:rPr>
              <a:t> The material must not melt or deform during normal use. Aluminium is suitable for cookware because its melting point is much higher than typical cooking temperatures.</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i="1" lang="en-GB" sz="1300">
                <a:solidFill>
                  <a:schemeClr val="dk2"/>
                </a:solidFill>
              </a:rPr>
              <a:t>Safety:</a:t>
            </a:r>
            <a:r>
              <a:rPr lang="en-GB" sz="1300">
                <a:solidFill>
                  <a:schemeClr val="dk2"/>
                </a:solidFill>
              </a:rPr>
              <a:t> A high enough melting point reduces the risk of a product failing or becoming hazardous when exposed to heat. Electrical components use materials that can withstand the heat generated during operation.</a:t>
            </a:r>
            <a:endParaRPr sz="1300">
              <a:solidFill>
                <a:schemeClr val="dk2"/>
              </a:solidFill>
            </a:endParaRPr>
          </a:p>
          <a:p>
            <a:pPr indent="0" lvl="0" marL="0" rtl="0" algn="l">
              <a:spcBef>
                <a:spcPts val="0"/>
              </a:spcBef>
              <a:spcAft>
                <a:spcPts val="0"/>
              </a:spcAft>
              <a:buNone/>
            </a:pPr>
            <a:r>
              <a:t/>
            </a:r>
            <a:endParaRPr sz="1300">
              <a:solidFill>
                <a:schemeClr val="dk2"/>
              </a:solidFill>
            </a:endParaRPr>
          </a:p>
          <a:p>
            <a:pPr indent="0" lvl="0" marL="0" rtl="0" algn="l">
              <a:spcBef>
                <a:spcPts val="0"/>
              </a:spcBef>
              <a:spcAft>
                <a:spcPts val="0"/>
              </a:spcAft>
              <a:buNone/>
            </a:pPr>
            <a:r>
              <a:rPr i="1" lang="en-GB" sz="1300">
                <a:solidFill>
                  <a:schemeClr val="dk2"/>
                </a:solidFill>
              </a:rPr>
              <a:t>Manufacturing:</a:t>
            </a:r>
            <a:r>
              <a:rPr lang="en-GB" sz="1300">
                <a:solidFill>
                  <a:schemeClr val="dk2"/>
                </a:solidFill>
              </a:rPr>
              <a:t> Melting point helps determine the manufacturing process and temperature required to shape the material. Plastics with relatively low melting points can be heated and moulded into different shapes.</a:t>
            </a:r>
            <a:endParaRPr sz="1300">
              <a:solidFill>
                <a:schemeClr val="dk2"/>
              </a:solidFill>
            </a:endParaRPr>
          </a:p>
        </p:txBody>
      </p:sp>
      <p:sp>
        <p:nvSpPr>
          <p:cNvPr id="242" name="Google Shape;242;p29"/>
          <p:cNvSpPr txBox="1"/>
          <p:nvPr/>
        </p:nvSpPr>
        <p:spPr>
          <a:xfrm>
            <a:off x="204600" y="1379400"/>
            <a:ext cx="84057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300">
                <a:solidFill>
                  <a:schemeClr val="dk2"/>
                </a:solidFill>
              </a:rPr>
              <a:t>Designers consider these properties when they choose material for a specific user or environment. They </a:t>
            </a:r>
            <a:r>
              <a:rPr lang="en-GB" sz="1300">
                <a:solidFill>
                  <a:schemeClr val="dk2"/>
                </a:solidFill>
              </a:rPr>
              <a:t>specifically</a:t>
            </a:r>
            <a:r>
              <a:rPr lang="en-GB" sz="1300">
                <a:solidFill>
                  <a:schemeClr val="dk2"/>
                </a:solidFill>
              </a:rPr>
              <a:t> focus on Function, Safety and Manufacturing. </a:t>
            </a:r>
            <a:endParaRPr sz="1300">
              <a:solidFill>
                <a:schemeClr val="dk2"/>
              </a:solidFill>
            </a:endParaRPr>
          </a:p>
        </p:txBody>
      </p:sp>
      <p:pic>
        <p:nvPicPr>
          <p:cNvPr id="243" name="Google Shape;243;p29" title="Screenshot 2026-09-14 at 12.05.47 PM.png"/>
          <p:cNvPicPr preferRelativeResize="0"/>
          <p:nvPr/>
        </p:nvPicPr>
        <p:blipFill>
          <a:blip r:embed="rId3">
            <a:alphaModFix/>
          </a:blip>
          <a:stretch>
            <a:fillRect/>
          </a:stretch>
        </p:blipFill>
        <p:spPr>
          <a:xfrm>
            <a:off x="7374375" y="1874025"/>
            <a:ext cx="885101" cy="1102389"/>
          </a:xfrm>
          <a:prstGeom prst="rect">
            <a:avLst/>
          </a:prstGeom>
          <a:noFill/>
          <a:ln>
            <a:noFill/>
          </a:ln>
        </p:spPr>
      </p:pic>
      <p:pic>
        <p:nvPicPr>
          <p:cNvPr id="244" name="Google Shape;244;p29" title="Screenshot 2026-09-14 at 12.07.26 PM.png"/>
          <p:cNvPicPr preferRelativeResize="0"/>
          <p:nvPr/>
        </p:nvPicPr>
        <p:blipFill>
          <a:blip r:embed="rId4">
            <a:alphaModFix/>
          </a:blip>
          <a:stretch>
            <a:fillRect/>
          </a:stretch>
        </p:blipFill>
        <p:spPr>
          <a:xfrm>
            <a:off x="7374375" y="3047175"/>
            <a:ext cx="974024" cy="812190"/>
          </a:xfrm>
          <a:prstGeom prst="rect">
            <a:avLst/>
          </a:prstGeom>
          <a:noFill/>
          <a:ln>
            <a:noFill/>
          </a:ln>
        </p:spPr>
      </p:pic>
      <p:pic>
        <p:nvPicPr>
          <p:cNvPr id="245" name="Google Shape;245;p29" title="Screenshot 2026-09-14 at 12.08.43 PM.png"/>
          <p:cNvPicPr preferRelativeResize="0"/>
          <p:nvPr/>
        </p:nvPicPr>
        <p:blipFill>
          <a:blip r:embed="rId5">
            <a:alphaModFix/>
          </a:blip>
          <a:stretch>
            <a:fillRect/>
          </a:stretch>
        </p:blipFill>
        <p:spPr>
          <a:xfrm>
            <a:off x="7418838" y="3930125"/>
            <a:ext cx="885100" cy="10714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30"/>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3.1.4 Physical properties include aspects of a material that can be measured and observed without it changing in any way. </a:t>
            </a:r>
            <a:endParaRPr b="1" sz="1100">
              <a:solidFill>
                <a:srgbClr val="351C75"/>
              </a:solidFill>
            </a:endParaRPr>
          </a:p>
        </p:txBody>
      </p:sp>
      <p:sp>
        <p:nvSpPr>
          <p:cNvPr id="251" name="Google Shape;251;p30"/>
          <p:cNvSpPr txBox="1"/>
          <p:nvPr/>
        </p:nvSpPr>
        <p:spPr>
          <a:xfrm>
            <a:off x="56725" y="632475"/>
            <a:ext cx="31350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Electrical resistivity</a:t>
            </a:r>
            <a:r>
              <a:rPr b="1" lang="en-GB">
                <a:solidFill>
                  <a:schemeClr val="dk2"/>
                </a:solidFill>
              </a:rPr>
              <a:t>:</a:t>
            </a:r>
            <a:endParaRPr b="1">
              <a:solidFill>
                <a:schemeClr val="dk2"/>
              </a:solidFill>
            </a:endParaRPr>
          </a:p>
          <a:p>
            <a:pPr indent="0" lvl="0" marL="0" rtl="0" algn="l">
              <a:spcBef>
                <a:spcPts val="0"/>
              </a:spcBef>
              <a:spcAft>
                <a:spcPts val="0"/>
              </a:spcAft>
              <a:buNone/>
            </a:pPr>
            <a:r>
              <a:t/>
            </a:r>
            <a:endParaRPr sz="1000">
              <a:solidFill>
                <a:schemeClr val="dk2"/>
              </a:solidFill>
            </a:endParaRPr>
          </a:p>
          <a:p>
            <a:pPr indent="0" lvl="0" marL="0" rtl="0" algn="l">
              <a:spcBef>
                <a:spcPts val="0"/>
              </a:spcBef>
              <a:spcAft>
                <a:spcPts val="0"/>
              </a:spcAft>
              <a:buNone/>
            </a:pPr>
            <a:r>
              <a:rPr lang="en-GB" sz="1300">
                <a:solidFill>
                  <a:schemeClr val="dk2"/>
                </a:solidFill>
              </a:rPr>
              <a:t>Electrical resistivity is a material’s resistance to the flow of electric current. A material with low resistivity allows electricity to flow easily, while a material with high resistivity resists current flow.</a:t>
            </a:r>
            <a:endParaRPr sz="1300">
              <a:solidFill>
                <a:schemeClr val="dk2"/>
              </a:solidFill>
            </a:endParaRPr>
          </a:p>
          <a:p>
            <a:pPr indent="0" lvl="0" marL="0" rtl="0" algn="l">
              <a:spcBef>
                <a:spcPts val="0"/>
              </a:spcBef>
              <a:spcAft>
                <a:spcPts val="0"/>
              </a:spcAft>
              <a:buNone/>
            </a:pPr>
            <a:r>
              <a:rPr lang="en-GB" sz="1300">
                <a:solidFill>
                  <a:schemeClr val="dk2"/>
                </a:solidFill>
              </a:rPr>
              <a:t>Ceramics is used in electrical insulators and components.</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sp>
        <p:nvSpPr>
          <p:cNvPr id="252" name="Google Shape;252;p30"/>
          <p:cNvSpPr txBox="1"/>
          <p:nvPr/>
        </p:nvSpPr>
        <p:spPr>
          <a:xfrm>
            <a:off x="56725" y="3121475"/>
            <a:ext cx="2911800" cy="155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Electrical conductivity:</a:t>
            </a:r>
            <a:endParaRPr sz="1300">
              <a:solidFill>
                <a:schemeClr val="dk2"/>
              </a:solidFill>
            </a:endParaRPr>
          </a:p>
          <a:p>
            <a:pPr indent="0" lvl="0" marL="0" rtl="0" algn="l">
              <a:spcBef>
                <a:spcPts val="0"/>
              </a:spcBef>
              <a:spcAft>
                <a:spcPts val="0"/>
              </a:spcAft>
              <a:buNone/>
            </a:pPr>
            <a:r>
              <a:t/>
            </a:r>
            <a:endParaRPr sz="1000">
              <a:solidFill>
                <a:schemeClr val="dk2"/>
              </a:solidFill>
            </a:endParaRPr>
          </a:p>
          <a:p>
            <a:pPr indent="0" lvl="0" marL="0" rtl="0" algn="l">
              <a:spcBef>
                <a:spcPts val="0"/>
              </a:spcBef>
              <a:spcAft>
                <a:spcPts val="0"/>
              </a:spcAft>
              <a:buNone/>
            </a:pPr>
            <a:r>
              <a:rPr lang="en-GB" sz="1300">
                <a:solidFill>
                  <a:schemeClr val="dk2"/>
                </a:solidFill>
              </a:rPr>
              <a:t>Designers will consider Copper for electrical cables as it has high electrical conductivity and is easily drawn into wires, making it suitable for the product.</a:t>
            </a:r>
            <a:endParaRPr sz="1300">
              <a:solidFill>
                <a:schemeClr val="dk2"/>
              </a:solidFill>
            </a:endParaRPr>
          </a:p>
        </p:txBody>
      </p:sp>
      <p:pic>
        <p:nvPicPr>
          <p:cNvPr id="253" name="Google Shape;253;p30"/>
          <p:cNvPicPr preferRelativeResize="0"/>
          <p:nvPr/>
        </p:nvPicPr>
        <p:blipFill rotWithShape="1">
          <a:blip r:embed="rId3">
            <a:alphaModFix/>
          </a:blip>
          <a:srcRect b="7848" l="0" r="0" t="14367"/>
          <a:stretch/>
        </p:blipFill>
        <p:spPr>
          <a:xfrm>
            <a:off x="3039325" y="3401300"/>
            <a:ext cx="1267001" cy="985551"/>
          </a:xfrm>
          <a:prstGeom prst="rect">
            <a:avLst/>
          </a:prstGeom>
          <a:noFill/>
          <a:ln>
            <a:noFill/>
          </a:ln>
        </p:spPr>
      </p:pic>
      <p:pic>
        <p:nvPicPr>
          <p:cNvPr id="254" name="Google Shape;254;p30" title="Screenshot 2026-09-14 at 11.52.59 AM.png"/>
          <p:cNvPicPr preferRelativeResize="0"/>
          <p:nvPr/>
        </p:nvPicPr>
        <p:blipFill>
          <a:blip r:embed="rId4">
            <a:alphaModFix/>
          </a:blip>
          <a:stretch>
            <a:fillRect/>
          </a:stretch>
        </p:blipFill>
        <p:spPr>
          <a:xfrm>
            <a:off x="3191726" y="958028"/>
            <a:ext cx="1187225" cy="1188429"/>
          </a:xfrm>
          <a:prstGeom prst="rect">
            <a:avLst/>
          </a:prstGeom>
          <a:noFill/>
          <a:ln>
            <a:noFill/>
          </a:ln>
        </p:spPr>
      </p:pic>
      <p:sp>
        <p:nvSpPr>
          <p:cNvPr id="255" name="Google Shape;255;p30"/>
          <p:cNvSpPr txBox="1"/>
          <p:nvPr/>
        </p:nvSpPr>
        <p:spPr>
          <a:xfrm>
            <a:off x="4691525" y="577163"/>
            <a:ext cx="4256100" cy="1354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solidFill>
                  <a:schemeClr val="dk2"/>
                </a:solidFill>
              </a:rPr>
              <a:t>Density:</a:t>
            </a:r>
            <a:endParaRPr b="1">
              <a:solidFill>
                <a:schemeClr val="dk2"/>
              </a:solidFill>
            </a:endParaRPr>
          </a:p>
          <a:p>
            <a:pPr indent="0" lvl="0" marL="0" rtl="0" algn="l">
              <a:spcBef>
                <a:spcPts val="0"/>
              </a:spcBef>
              <a:spcAft>
                <a:spcPts val="0"/>
              </a:spcAft>
              <a:buNone/>
            </a:pPr>
            <a:r>
              <a:t/>
            </a:r>
            <a:endParaRPr sz="1000">
              <a:solidFill>
                <a:schemeClr val="dk2"/>
              </a:solidFill>
            </a:endParaRPr>
          </a:p>
          <a:p>
            <a:pPr indent="0" lvl="0" marL="0" rtl="0" algn="l">
              <a:spcBef>
                <a:spcPts val="0"/>
              </a:spcBef>
              <a:spcAft>
                <a:spcPts val="0"/>
              </a:spcAft>
              <a:buNone/>
            </a:pPr>
            <a:r>
              <a:rPr lang="en-GB" sz="1300">
                <a:solidFill>
                  <a:schemeClr val="dk2"/>
                </a:solidFill>
              </a:rPr>
              <a:t>Designers will consider Aluminium for cooking utensils as it has a low density and high thermal conductivity, making it suitable for such products.</a:t>
            </a:r>
            <a:endParaRPr sz="1300">
              <a:solidFill>
                <a:schemeClr val="dk2"/>
              </a:solidFill>
            </a:endParaRPr>
          </a:p>
          <a:p>
            <a:pPr indent="0" lvl="0" marL="0" rtl="0" algn="l">
              <a:spcBef>
                <a:spcPts val="0"/>
              </a:spcBef>
              <a:spcAft>
                <a:spcPts val="0"/>
              </a:spcAft>
              <a:buNone/>
            </a:pPr>
            <a:r>
              <a:t/>
            </a:r>
            <a:endParaRPr sz="1300">
              <a:solidFill>
                <a:schemeClr val="dk2"/>
              </a:solidFill>
            </a:endParaRPr>
          </a:p>
        </p:txBody>
      </p:sp>
      <p:pic>
        <p:nvPicPr>
          <p:cNvPr id="256" name="Google Shape;256;p30"/>
          <p:cNvPicPr preferRelativeResize="0"/>
          <p:nvPr/>
        </p:nvPicPr>
        <p:blipFill>
          <a:blip r:embed="rId5">
            <a:alphaModFix/>
          </a:blip>
          <a:stretch>
            <a:fillRect/>
          </a:stretch>
        </p:blipFill>
        <p:spPr>
          <a:xfrm>
            <a:off x="5890056" y="1781049"/>
            <a:ext cx="1859032" cy="14805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31"/>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3.1.5 Chemical properties include aspects of a material that lead to it chemically reacting with another. </a:t>
            </a:r>
            <a:endParaRPr b="1" sz="1100">
              <a:solidFill>
                <a:srgbClr val="351C75"/>
              </a:solidFill>
            </a:endParaRPr>
          </a:p>
        </p:txBody>
      </p:sp>
      <p:sp>
        <p:nvSpPr>
          <p:cNvPr id="262" name="Google Shape;262;p31"/>
          <p:cNvSpPr txBox="1"/>
          <p:nvPr/>
        </p:nvSpPr>
        <p:spPr>
          <a:xfrm>
            <a:off x="250200" y="613250"/>
            <a:ext cx="4034400" cy="237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Chemical properties describe how a material reacts chemically with other substances or its environment, causing a change in its chemical composition. These include corrosion resistance, flammability, reactivity and oxidation.</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Example: Iron reacts with oxygen and moisture to form rust, so designers may choose stainless steel for products that need better corrosion resistance.</a:t>
            </a:r>
            <a:endParaRPr sz="1200">
              <a:solidFill>
                <a:schemeClr val="dk1"/>
              </a:solidFill>
            </a:endParaRPr>
          </a:p>
          <a:p>
            <a:pPr indent="0" lvl="0" marL="0" rtl="0" algn="l">
              <a:spcBef>
                <a:spcPts val="1200"/>
              </a:spcBef>
              <a:spcAft>
                <a:spcPts val="0"/>
              </a:spcAft>
              <a:buNone/>
            </a:pPr>
            <a:r>
              <a:t/>
            </a:r>
            <a:endParaRPr sz="1200">
              <a:solidFill>
                <a:schemeClr val="dk2"/>
              </a:solidFill>
            </a:endParaRPr>
          </a:p>
        </p:txBody>
      </p:sp>
      <p:sp>
        <p:nvSpPr>
          <p:cNvPr id="263" name="Google Shape;263;p31"/>
          <p:cNvSpPr txBox="1"/>
          <p:nvPr/>
        </p:nvSpPr>
        <p:spPr>
          <a:xfrm>
            <a:off x="4269275" y="580400"/>
            <a:ext cx="4732800" cy="2164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Designers consider chemical properties to ensure a material is safe, durable and suitable for its intended environment. They help designers predict how a material may react to water, oxygen, chemicals, heat or other substances.</a:t>
            </a:r>
            <a:endParaRPr sz="12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GB" sz="1200">
                <a:solidFill>
                  <a:schemeClr val="dk1"/>
                </a:solidFill>
              </a:rPr>
              <a:t>Example: Stainless steel is chosen for kitchen sinks because it has high corrosion resistance, helping the product remain durable when exposed to water and cleaning chemicals.</a:t>
            </a:r>
            <a:endParaRPr sz="1200">
              <a:solidFill>
                <a:schemeClr val="dk1"/>
              </a:solidFill>
            </a:endParaRPr>
          </a:p>
          <a:p>
            <a:pPr indent="0" lvl="0" marL="0" rtl="0" algn="l">
              <a:spcBef>
                <a:spcPts val="1200"/>
              </a:spcBef>
              <a:spcAft>
                <a:spcPts val="0"/>
              </a:spcAft>
              <a:buNone/>
            </a:pPr>
            <a:r>
              <a:t/>
            </a:r>
            <a:endParaRPr sz="1200">
              <a:solidFill>
                <a:schemeClr val="dk2"/>
              </a:solidFill>
            </a:endParaRPr>
          </a:p>
        </p:txBody>
      </p:sp>
      <p:pic>
        <p:nvPicPr>
          <p:cNvPr id="264" name="Google Shape;264;p31" title="Screenshot 2026-09-14 at 12.44.09 PM.png"/>
          <p:cNvPicPr preferRelativeResize="0"/>
          <p:nvPr/>
        </p:nvPicPr>
        <p:blipFill>
          <a:blip r:embed="rId3">
            <a:alphaModFix/>
          </a:blip>
          <a:stretch>
            <a:fillRect/>
          </a:stretch>
        </p:blipFill>
        <p:spPr>
          <a:xfrm>
            <a:off x="402600" y="2870600"/>
            <a:ext cx="1668025" cy="1320301"/>
          </a:xfrm>
          <a:prstGeom prst="rect">
            <a:avLst/>
          </a:prstGeom>
          <a:noFill/>
          <a:ln>
            <a:noFill/>
          </a:ln>
        </p:spPr>
      </p:pic>
      <p:pic>
        <p:nvPicPr>
          <p:cNvPr id="265" name="Google Shape;265;p31" title="Screenshot 2026-09-14 at 12.45.01 PM.png"/>
          <p:cNvPicPr preferRelativeResize="0"/>
          <p:nvPr/>
        </p:nvPicPr>
        <p:blipFill>
          <a:blip r:embed="rId4">
            <a:alphaModFix/>
          </a:blip>
          <a:stretch>
            <a:fillRect/>
          </a:stretch>
        </p:blipFill>
        <p:spPr>
          <a:xfrm>
            <a:off x="2246700" y="2870600"/>
            <a:ext cx="1461451" cy="1279225"/>
          </a:xfrm>
          <a:prstGeom prst="rect">
            <a:avLst/>
          </a:prstGeom>
          <a:noFill/>
          <a:ln>
            <a:noFill/>
          </a:ln>
        </p:spPr>
      </p:pic>
      <p:pic>
        <p:nvPicPr>
          <p:cNvPr id="266" name="Google Shape;266;p31" title="Screenshot 2026-09-14 at 12.47.00 PM.png"/>
          <p:cNvPicPr preferRelativeResize="0"/>
          <p:nvPr/>
        </p:nvPicPr>
        <p:blipFill>
          <a:blip r:embed="rId5">
            <a:alphaModFix/>
          </a:blip>
          <a:stretch>
            <a:fillRect/>
          </a:stretch>
        </p:blipFill>
        <p:spPr>
          <a:xfrm>
            <a:off x="4346625" y="2898650"/>
            <a:ext cx="2220777" cy="13203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32"/>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3.1.5 Chemical properties include aspects of a material that lead to it chemically reacting with another. </a:t>
            </a:r>
            <a:endParaRPr b="1" sz="1100">
              <a:solidFill>
                <a:srgbClr val="351C75"/>
              </a:solidFill>
            </a:endParaRPr>
          </a:p>
        </p:txBody>
      </p:sp>
      <p:sp>
        <p:nvSpPr>
          <p:cNvPr id="272" name="Google Shape;272;p32"/>
          <p:cNvSpPr txBox="1"/>
          <p:nvPr/>
        </p:nvSpPr>
        <p:spPr>
          <a:xfrm>
            <a:off x="250200" y="613250"/>
            <a:ext cx="4034400" cy="2586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Reactivity describes how easily a material chemically reacts with other substances. Designers consider this for food-contact products because a reactive material may react with acidic or salty foods and potentially contaminate the food.</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Glass has very low reactivity with most foods, drinks, and household chemicals.</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This means it generally does not react with or alter the taste, colour, or composition of food.</a:t>
            </a:r>
            <a:endParaRPr sz="1200">
              <a:solidFill>
                <a:schemeClr val="dk1"/>
              </a:solidFill>
            </a:endParaRPr>
          </a:p>
          <a:p>
            <a:pPr indent="0" lvl="0" marL="0" rtl="0" algn="l">
              <a:spcBef>
                <a:spcPts val="0"/>
              </a:spcBef>
              <a:spcAft>
                <a:spcPts val="0"/>
              </a:spcAft>
              <a:buClr>
                <a:schemeClr val="dk1"/>
              </a:buClr>
              <a:buSzPts val="1100"/>
              <a:buFont typeface="Arial"/>
              <a:buNone/>
            </a:pPr>
            <a:r>
              <a:rPr lang="en-GB" sz="1200">
                <a:solidFill>
                  <a:schemeClr val="dk1"/>
                </a:solidFill>
              </a:rPr>
              <a:t>Example: Glass jars and bottles are used to store acidic foods such as pickles, sauces, and fruit juices.</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
        <p:nvSpPr>
          <p:cNvPr id="273" name="Google Shape;273;p32"/>
          <p:cNvSpPr txBox="1"/>
          <p:nvPr/>
        </p:nvSpPr>
        <p:spPr>
          <a:xfrm>
            <a:off x="4269275" y="656600"/>
            <a:ext cx="47328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1"/>
                </a:solidFill>
              </a:rPr>
              <a:t>Flammability is the ability of a material to ignite and burn when exposed to a source of heat or flame. It is considered a chemical property because burning involves a chemical reaction that changes the material into new substances.</a:t>
            </a:r>
            <a:endParaRPr sz="12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rPr lang="en-GB" sz="1200">
                <a:solidFill>
                  <a:schemeClr val="dk1"/>
                </a:solidFill>
              </a:rPr>
              <a:t>Example: Wood is flammable, so designers must consider its use carefully in products such as furniture and buildings to reduce fire risks.</a:t>
            </a:r>
            <a:endParaRPr sz="1200">
              <a:solidFill>
                <a:schemeClr val="dk1"/>
              </a:solidFill>
            </a:endParaRPr>
          </a:p>
        </p:txBody>
      </p:sp>
      <p:pic>
        <p:nvPicPr>
          <p:cNvPr id="274" name="Google Shape;274;p32" title="Screenshot 2026-09-14 at 12.50.05 PM.png"/>
          <p:cNvPicPr preferRelativeResize="0"/>
          <p:nvPr/>
        </p:nvPicPr>
        <p:blipFill>
          <a:blip r:embed="rId3">
            <a:alphaModFix/>
          </a:blip>
          <a:stretch>
            <a:fillRect/>
          </a:stretch>
        </p:blipFill>
        <p:spPr>
          <a:xfrm>
            <a:off x="657425" y="3285850"/>
            <a:ext cx="886226" cy="1097224"/>
          </a:xfrm>
          <a:prstGeom prst="rect">
            <a:avLst/>
          </a:prstGeom>
          <a:noFill/>
          <a:ln>
            <a:noFill/>
          </a:ln>
        </p:spPr>
      </p:pic>
      <p:pic>
        <p:nvPicPr>
          <p:cNvPr id="275" name="Google Shape;275;p32" title="Screenshot 2026-09-14 at 12.50.59 PM.png"/>
          <p:cNvPicPr preferRelativeResize="0"/>
          <p:nvPr/>
        </p:nvPicPr>
        <p:blipFill>
          <a:blip r:embed="rId4">
            <a:alphaModFix/>
          </a:blip>
          <a:stretch>
            <a:fillRect/>
          </a:stretch>
        </p:blipFill>
        <p:spPr>
          <a:xfrm>
            <a:off x="1911500" y="3199250"/>
            <a:ext cx="1080000" cy="1179400"/>
          </a:xfrm>
          <a:prstGeom prst="rect">
            <a:avLst/>
          </a:prstGeom>
          <a:noFill/>
          <a:ln>
            <a:noFill/>
          </a:ln>
        </p:spPr>
      </p:pic>
      <p:pic>
        <p:nvPicPr>
          <p:cNvPr id="276" name="Google Shape;276;p32" title="Screenshot 2026-09-14 at 12.54.16 PM.png"/>
          <p:cNvPicPr preferRelativeResize="0"/>
          <p:nvPr/>
        </p:nvPicPr>
        <p:blipFill>
          <a:blip r:embed="rId5">
            <a:alphaModFix/>
          </a:blip>
          <a:stretch>
            <a:fillRect/>
          </a:stretch>
        </p:blipFill>
        <p:spPr>
          <a:xfrm>
            <a:off x="4478075" y="2549150"/>
            <a:ext cx="1375725" cy="1352851"/>
          </a:xfrm>
          <a:prstGeom prst="rect">
            <a:avLst/>
          </a:prstGeom>
          <a:noFill/>
          <a:ln>
            <a:noFill/>
          </a:ln>
        </p:spPr>
      </p:pic>
      <p:pic>
        <p:nvPicPr>
          <p:cNvPr id="277" name="Google Shape;277;p32" title="Screenshot 2026-09-14 at 12.55.54 PM.png"/>
          <p:cNvPicPr preferRelativeResize="0"/>
          <p:nvPr/>
        </p:nvPicPr>
        <p:blipFill>
          <a:blip r:embed="rId6">
            <a:alphaModFix/>
          </a:blip>
          <a:stretch>
            <a:fillRect/>
          </a:stretch>
        </p:blipFill>
        <p:spPr>
          <a:xfrm>
            <a:off x="7016825" y="2742650"/>
            <a:ext cx="1731069" cy="1352850"/>
          </a:xfrm>
          <a:prstGeom prst="rect">
            <a:avLst/>
          </a:prstGeom>
          <a:noFill/>
          <a:ln>
            <a:noFill/>
          </a:ln>
        </p:spPr>
      </p:pic>
      <p:pic>
        <p:nvPicPr>
          <p:cNvPr id="278" name="Google Shape;278;p32" title="Screenshot 2026-09-14 at 12.56.29 PM.png"/>
          <p:cNvPicPr preferRelativeResize="0"/>
          <p:nvPr/>
        </p:nvPicPr>
        <p:blipFill>
          <a:blip r:embed="rId7">
            <a:alphaModFix/>
          </a:blip>
          <a:stretch>
            <a:fillRect/>
          </a:stretch>
        </p:blipFill>
        <p:spPr>
          <a:xfrm>
            <a:off x="5602752" y="3240400"/>
            <a:ext cx="1566460" cy="135285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3"/>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3.1.6 Mechanical properties include aspects of a material affected by the application of a force. </a:t>
            </a:r>
            <a:endParaRPr b="1" sz="1100">
              <a:solidFill>
                <a:srgbClr val="351C75"/>
              </a:solidFill>
            </a:endParaRPr>
          </a:p>
        </p:txBody>
      </p:sp>
      <p:sp>
        <p:nvSpPr>
          <p:cNvPr id="284" name="Google Shape;284;p33"/>
          <p:cNvSpPr txBox="1"/>
          <p:nvPr/>
        </p:nvSpPr>
        <p:spPr>
          <a:xfrm>
            <a:off x="1976550" y="755175"/>
            <a:ext cx="4732800" cy="2647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sz="1600">
                <a:solidFill>
                  <a:schemeClr val="dk2"/>
                </a:solidFill>
              </a:rPr>
              <a:t>Stiffness</a:t>
            </a:r>
            <a:endParaRPr sz="1600">
              <a:solidFill>
                <a:schemeClr val="dk2"/>
              </a:solidFill>
            </a:endParaRPr>
          </a:p>
          <a:p>
            <a:pPr indent="0" lvl="0" marL="0" rtl="0" algn="ctr">
              <a:spcBef>
                <a:spcPts val="0"/>
              </a:spcBef>
              <a:spcAft>
                <a:spcPts val="0"/>
              </a:spcAft>
              <a:buNone/>
            </a:pPr>
            <a:r>
              <a:rPr lang="en-GB" sz="1600">
                <a:solidFill>
                  <a:schemeClr val="dk2"/>
                </a:solidFill>
              </a:rPr>
              <a:t>Toughness</a:t>
            </a:r>
            <a:endParaRPr sz="1600">
              <a:solidFill>
                <a:schemeClr val="dk2"/>
              </a:solidFill>
            </a:endParaRPr>
          </a:p>
          <a:p>
            <a:pPr indent="0" lvl="0" marL="0" rtl="0" algn="ctr">
              <a:spcBef>
                <a:spcPts val="0"/>
              </a:spcBef>
              <a:spcAft>
                <a:spcPts val="0"/>
              </a:spcAft>
              <a:buNone/>
            </a:pPr>
            <a:r>
              <a:rPr lang="en-GB" sz="1600">
                <a:solidFill>
                  <a:schemeClr val="dk2"/>
                </a:solidFill>
              </a:rPr>
              <a:t>Plasticity</a:t>
            </a:r>
            <a:endParaRPr sz="1600">
              <a:solidFill>
                <a:schemeClr val="dk2"/>
              </a:solidFill>
            </a:endParaRPr>
          </a:p>
          <a:p>
            <a:pPr indent="0" lvl="0" marL="0" rtl="0" algn="ctr">
              <a:spcBef>
                <a:spcPts val="0"/>
              </a:spcBef>
              <a:spcAft>
                <a:spcPts val="0"/>
              </a:spcAft>
              <a:buNone/>
            </a:pPr>
            <a:r>
              <a:rPr lang="en-GB" sz="1600">
                <a:solidFill>
                  <a:schemeClr val="dk2"/>
                </a:solidFill>
              </a:rPr>
              <a:t>Hardness</a:t>
            </a:r>
            <a:endParaRPr sz="1600">
              <a:solidFill>
                <a:schemeClr val="dk2"/>
              </a:solidFill>
            </a:endParaRPr>
          </a:p>
          <a:p>
            <a:pPr indent="0" lvl="0" marL="0" rtl="0" algn="ctr">
              <a:spcBef>
                <a:spcPts val="0"/>
              </a:spcBef>
              <a:spcAft>
                <a:spcPts val="0"/>
              </a:spcAft>
              <a:buNone/>
            </a:pPr>
            <a:r>
              <a:rPr lang="en-GB" sz="1600">
                <a:solidFill>
                  <a:schemeClr val="dk2"/>
                </a:solidFill>
              </a:rPr>
              <a:t>Malleability</a:t>
            </a:r>
            <a:endParaRPr sz="1600">
              <a:solidFill>
                <a:schemeClr val="dk2"/>
              </a:solidFill>
            </a:endParaRPr>
          </a:p>
          <a:p>
            <a:pPr indent="0" lvl="0" marL="0" rtl="0" algn="ctr">
              <a:spcBef>
                <a:spcPts val="0"/>
              </a:spcBef>
              <a:spcAft>
                <a:spcPts val="0"/>
              </a:spcAft>
              <a:buNone/>
            </a:pPr>
            <a:r>
              <a:rPr lang="en-GB" sz="1600">
                <a:solidFill>
                  <a:schemeClr val="dk2"/>
                </a:solidFill>
              </a:rPr>
              <a:t>Ductility</a:t>
            </a:r>
            <a:endParaRPr sz="1600">
              <a:solidFill>
                <a:schemeClr val="dk2"/>
              </a:solidFill>
            </a:endParaRPr>
          </a:p>
          <a:p>
            <a:pPr indent="0" lvl="0" marL="0" rtl="0" algn="ctr">
              <a:spcBef>
                <a:spcPts val="0"/>
              </a:spcBef>
              <a:spcAft>
                <a:spcPts val="0"/>
              </a:spcAft>
              <a:buNone/>
            </a:pPr>
            <a:r>
              <a:rPr lang="en-GB" sz="1600">
                <a:solidFill>
                  <a:schemeClr val="dk2"/>
                </a:solidFill>
              </a:rPr>
              <a:t>Brittleness </a:t>
            </a:r>
            <a:endParaRPr sz="1600">
              <a:solidFill>
                <a:schemeClr val="dk2"/>
              </a:solidFill>
            </a:endParaRPr>
          </a:p>
          <a:p>
            <a:pPr indent="0" lvl="0" marL="0" rtl="0" algn="ctr">
              <a:spcBef>
                <a:spcPts val="0"/>
              </a:spcBef>
              <a:spcAft>
                <a:spcPts val="0"/>
              </a:spcAft>
              <a:buNone/>
            </a:pPr>
            <a:r>
              <a:rPr lang="en-GB" sz="1600">
                <a:solidFill>
                  <a:schemeClr val="dk2"/>
                </a:solidFill>
              </a:rPr>
              <a:t>Compressive strength</a:t>
            </a:r>
            <a:endParaRPr sz="1600">
              <a:solidFill>
                <a:schemeClr val="dk2"/>
              </a:solidFill>
            </a:endParaRPr>
          </a:p>
          <a:p>
            <a:pPr indent="0" lvl="0" marL="0" rtl="0" algn="ctr">
              <a:spcBef>
                <a:spcPts val="0"/>
              </a:spcBef>
              <a:spcAft>
                <a:spcPts val="0"/>
              </a:spcAft>
              <a:buNone/>
            </a:pPr>
            <a:r>
              <a:t/>
            </a:r>
            <a:endParaRPr sz="1600">
              <a:solidFill>
                <a:schemeClr val="dk2"/>
              </a:solidFill>
            </a:endParaRPr>
          </a:p>
          <a:p>
            <a:pPr indent="0" lvl="0" marL="0" rtl="0" algn="ctr">
              <a:spcBef>
                <a:spcPts val="0"/>
              </a:spcBef>
              <a:spcAft>
                <a:spcPts val="0"/>
              </a:spcAft>
              <a:buNone/>
            </a:pPr>
            <a:r>
              <a:rPr lang="en-GB" sz="1600">
                <a:solidFill>
                  <a:schemeClr val="dk2"/>
                </a:solidFill>
              </a:rPr>
              <a:t>All these topics are covered in </a:t>
            </a:r>
            <a:r>
              <a:rPr lang="en-GB" sz="1600">
                <a:solidFill>
                  <a:schemeClr val="dk2"/>
                </a:solidFill>
              </a:rPr>
              <a:t>previous</a:t>
            </a:r>
            <a:r>
              <a:rPr lang="en-GB" sz="1600">
                <a:solidFill>
                  <a:schemeClr val="dk2"/>
                </a:solidFill>
              </a:rPr>
              <a:t> slides</a:t>
            </a:r>
            <a:endParaRPr sz="1600">
              <a:solidFill>
                <a:schemeClr val="dk2"/>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4"/>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3.1.7 Composites consist of two or more materials combined to enhance their properties. </a:t>
            </a:r>
            <a:endParaRPr b="1" sz="1100">
              <a:solidFill>
                <a:srgbClr val="351C75"/>
              </a:solidFill>
            </a:endParaRPr>
          </a:p>
        </p:txBody>
      </p:sp>
      <p:pic>
        <p:nvPicPr>
          <p:cNvPr id="290" name="Google Shape;290;p34" title="Carbon Fiber Construction - _INSIDE KOENIGSEGG.mp4">
            <a:hlinkClick r:id="rId3"/>
          </p:cNvPr>
          <p:cNvPicPr preferRelativeResize="0"/>
          <p:nvPr/>
        </p:nvPicPr>
        <p:blipFill rotWithShape="1">
          <a:blip r:embed="rId4">
            <a:alphaModFix/>
          </a:blip>
          <a:srcRect b="0" l="0" r="0" t="0"/>
          <a:stretch/>
        </p:blipFill>
        <p:spPr>
          <a:xfrm>
            <a:off x="2161525" y="2492150"/>
            <a:ext cx="1223375" cy="917525"/>
          </a:xfrm>
          <a:prstGeom prst="rect">
            <a:avLst/>
          </a:prstGeom>
          <a:noFill/>
          <a:ln>
            <a:noFill/>
          </a:ln>
        </p:spPr>
      </p:pic>
      <p:sp>
        <p:nvSpPr>
          <p:cNvPr id="291" name="Google Shape;291;p34"/>
          <p:cNvSpPr txBox="1"/>
          <p:nvPr/>
        </p:nvSpPr>
        <p:spPr>
          <a:xfrm>
            <a:off x="0" y="435225"/>
            <a:ext cx="9063900" cy="7005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Composites are a combination of two or more materials that are bonded together to improve their mechanical or physical properties. Composites can be a ‘catchall’ term that covers many different materials and processes of making them. In these slides we will break the different composites into 3 categories - </a:t>
            </a:r>
            <a:r>
              <a:rPr b="1" i="0" lang="en-GB" sz="1200" u="none" cap="none" strike="noStrike">
                <a:solidFill>
                  <a:srgbClr val="000000"/>
                </a:solidFill>
                <a:latin typeface="Arial"/>
                <a:ea typeface="Arial"/>
                <a:cs typeface="Arial"/>
                <a:sym typeface="Arial"/>
              </a:rPr>
              <a:t>Form</a:t>
            </a:r>
            <a:r>
              <a:rPr b="0" i="0" lang="en-GB" sz="1200" u="none" cap="none" strike="noStrike">
                <a:solidFill>
                  <a:srgbClr val="000000"/>
                </a:solidFill>
                <a:latin typeface="Arial"/>
                <a:ea typeface="Arial"/>
                <a:cs typeface="Arial"/>
                <a:sym typeface="Arial"/>
              </a:rPr>
              <a:t>, </a:t>
            </a:r>
            <a:r>
              <a:rPr b="1" i="0" lang="en-GB" sz="1200" u="none" cap="none" strike="noStrike">
                <a:solidFill>
                  <a:srgbClr val="000000"/>
                </a:solidFill>
                <a:latin typeface="Arial"/>
                <a:ea typeface="Arial"/>
                <a:cs typeface="Arial"/>
                <a:sym typeface="Arial"/>
              </a:rPr>
              <a:t>Process</a:t>
            </a:r>
            <a:r>
              <a:rPr b="0" i="0" lang="en-GB" sz="1200" u="none" cap="none" strike="noStrike">
                <a:solidFill>
                  <a:srgbClr val="000000"/>
                </a:solidFill>
                <a:latin typeface="Arial"/>
                <a:ea typeface="Arial"/>
                <a:cs typeface="Arial"/>
                <a:sym typeface="Arial"/>
              </a:rPr>
              <a:t>, and </a:t>
            </a:r>
            <a:r>
              <a:rPr b="1" i="0" lang="en-GB" sz="1200" u="none" cap="none" strike="noStrike">
                <a:solidFill>
                  <a:srgbClr val="000000"/>
                </a:solidFill>
                <a:latin typeface="Arial"/>
                <a:ea typeface="Arial"/>
                <a:cs typeface="Arial"/>
                <a:sym typeface="Arial"/>
              </a:rPr>
              <a:t>Composition</a:t>
            </a:r>
            <a:r>
              <a:rPr b="0" i="0" lang="en-GB" sz="1200" u="none" cap="none" strike="noStrike">
                <a:solidFill>
                  <a:srgbClr val="000000"/>
                </a:solidFill>
                <a:latin typeface="Arial"/>
                <a:ea typeface="Arial"/>
                <a:cs typeface="Arial"/>
                <a:sym typeface="Arial"/>
              </a:rPr>
              <a:t>. </a:t>
            </a:r>
            <a:endParaRPr b="0" i="0" sz="1200" u="none" cap="none" strike="noStrike">
              <a:solidFill>
                <a:srgbClr val="000000"/>
              </a:solidFill>
              <a:latin typeface="Arial"/>
              <a:ea typeface="Arial"/>
              <a:cs typeface="Arial"/>
              <a:sym typeface="Arial"/>
            </a:endParaRPr>
          </a:p>
        </p:txBody>
      </p:sp>
      <p:pic>
        <p:nvPicPr>
          <p:cNvPr id="292" name="Google Shape;292;p34"/>
          <p:cNvPicPr preferRelativeResize="0"/>
          <p:nvPr/>
        </p:nvPicPr>
        <p:blipFill rotWithShape="1">
          <a:blip r:embed="rId5">
            <a:alphaModFix/>
          </a:blip>
          <a:srcRect b="0" l="0" r="0" t="0"/>
          <a:stretch/>
        </p:blipFill>
        <p:spPr>
          <a:xfrm>
            <a:off x="3478950" y="2492150"/>
            <a:ext cx="1036650" cy="832474"/>
          </a:xfrm>
          <a:prstGeom prst="rect">
            <a:avLst/>
          </a:prstGeom>
          <a:noFill/>
          <a:ln cap="flat" cmpd="sng" w="9525">
            <a:solidFill>
              <a:srgbClr val="666666"/>
            </a:solidFill>
            <a:prstDash val="solid"/>
            <a:round/>
            <a:headEnd len="sm" w="sm" type="none"/>
            <a:tailEnd len="sm" w="sm" type="none"/>
          </a:ln>
        </p:spPr>
      </p:pic>
      <p:pic>
        <p:nvPicPr>
          <p:cNvPr id="293" name="Google Shape;293;p34"/>
          <p:cNvPicPr preferRelativeResize="0"/>
          <p:nvPr/>
        </p:nvPicPr>
        <p:blipFill rotWithShape="1">
          <a:blip r:embed="rId6">
            <a:alphaModFix/>
          </a:blip>
          <a:srcRect b="0" l="0" r="0" t="0"/>
          <a:stretch/>
        </p:blipFill>
        <p:spPr>
          <a:xfrm>
            <a:off x="95700" y="2492150"/>
            <a:ext cx="931975" cy="917525"/>
          </a:xfrm>
          <a:prstGeom prst="rect">
            <a:avLst/>
          </a:prstGeom>
          <a:noFill/>
          <a:ln cap="flat" cmpd="sng" w="9525">
            <a:solidFill>
              <a:srgbClr val="666666"/>
            </a:solidFill>
            <a:prstDash val="solid"/>
            <a:round/>
            <a:headEnd len="sm" w="sm" type="none"/>
            <a:tailEnd len="sm" w="sm" type="none"/>
          </a:ln>
        </p:spPr>
      </p:pic>
      <p:sp>
        <p:nvSpPr>
          <p:cNvPr id="294" name="Google Shape;294;p34"/>
          <p:cNvSpPr txBox="1"/>
          <p:nvPr/>
        </p:nvSpPr>
        <p:spPr>
          <a:xfrm>
            <a:off x="95700" y="1135725"/>
            <a:ext cx="4441800" cy="1277400"/>
          </a:xfrm>
          <a:prstGeom prst="rect">
            <a:avLst/>
          </a:prstGeom>
          <a:noFill/>
          <a:ln cap="flat" cmpd="sng" w="19050">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Textiles</a:t>
            </a:r>
            <a:r>
              <a:rPr b="0" i="0" lang="en-GB" sz="1200" u="none" cap="none" strike="noStrike">
                <a:solidFill>
                  <a:srgbClr val="000000"/>
                </a:solidFill>
                <a:latin typeface="Arial"/>
                <a:ea typeface="Arial"/>
                <a:cs typeface="Arial"/>
                <a:sym typeface="Arial"/>
              </a:rPr>
              <a:t>: Fibres.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Fibres can be spun into filaments, string or rope. It can also be used as a component for composite material or matted into sheets to make such products as fabrics, paper or felt. Synthetic fibres can be produced very inexpensively and in large quantities in comparison to natural fibres.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5" name="Google Shape;295;p34"/>
          <p:cNvSpPr txBox="1"/>
          <p:nvPr/>
        </p:nvSpPr>
        <p:spPr>
          <a:xfrm>
            <a:off x="95700" y="3488700"/>
            <a:ext cx="4441800" cy="1551000"/>
          </a:xfrm>
          <a:prstGeom prst="rect">
            <a:avLst/>
          </a:prstGeom>
          <a:solidFill>
            <a:srgbClr val="D9D2E9"/>
          </a:solidFill>
          <a:ln cap="flat" cmpd="sng" w="19050">
            <a:solidFill>
              <a:srgbClr val="9900F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Kevlar </a:t>
            </a:r>
            <a:r>
              <a:rPr b="0" i="0" lang="en-GB" sz="1200" u="none" cap="none" strike="noStrike">
                <a:solidFill>
                  <a:srgbClr val="000000"/>
                </a:solidFill>
                <a:latin typeface="Arial"/>
                <a:ea typeface="Arial"/>
                <a:cs typeface="Arial"/>
                <a:sym typeface="Arial"/>
              </a:rPr>
              <a:t>and </a:t>
            </a:r>
            <a:r>
              <a:rPr b="1" i="0" lang="en-GB" sz="1200" u="none" cap="none" strike="noStrike">
                <a:solidFill>
                  <a:srgbClr val="000000"/>
                </a:solidFill>
                <a:latin typeface="Arial"/>
                <a:ea typeface="Arial"/>
                <a:cs typeface="Arial"/>
                <a:sym typeface="Arial"/>
              </a:rPr>
              <a:t>Carbon Fibre</a:t>
            </a:r>
            <a:r>
              <a:rPr b="0" i="0" lang="en-GB" sz="1200" u="none" cap="none" strike="noStrike">
                <a:solidFill>
                  <a:srgbClr val="000000"/>
                </a:solidFill>
                <a:latin typeface="Arial"/>
                <a:ea typeface="Arial"/>
                <a:cs typeface="Arial"/>
                <a:sym typeface="Arial"/>
              </a:rPr>
              <a:t> (CF) are two good examples of fibres that are woven in specific ways to produce very strong textiles. The main difference between these two materials is that Kevlar contains nitrogen, and Carbon Fibre does not, but contains carbon. On their own these fabrics do not possess strength beyond that of any woven fabric, but once they are combined with a resin, their strength can be astonishing. </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sp>
        <p:nvSpPr>
          <p:cNvPr id="296" name="Google Shape;296;p34"/>
          <p:cNvSpPr txBox="1"/>
          <p:nvPr/>
        </p:nvSpPr>
        <p:spPr>
          <a:xfrm>
            <a:off x="1000225" y="2493700"/>
            <a:ext cx="1161300" cy="165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Carbon Fibre fabric</a:t>
            </a:r>
            <a:endParaRPr b="1" i="0" sz="800" u="none" cap="none" strike="noStrike">
              <a:solidFill>
                <a:srgbClr val="000000"/>
              </a:solidFill>
              <a:latin typeface="Arial"/>
              <a:ea typeface="Arial"/>
              <a:cs typeface="Arial"/>
              <a:sym typeface="Arial"/>
            </a:endParaRPr>
          </a:p>
        </p:txBody>
      </p:sp>
      <p:sp>
        <p:nvSpPr>
          <p:cNvPr id="297" name="Google Shape;297;p34"/>
          <p:cNvSpPr txBox="1"/>
          <p:nvPr/>
        </p:nvSpPr>
        <p:spPr>
          <a:xfrm>
            <a:off x="1059600" y="3035275"/>
            <a:ext cx="1223400" cy="374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The strength of Carbon Fibre fabric </a:t>
            </a:r>
            <a:endParaRPr b="1" i="0" sz="800" u="none" cap="none" strike="noStrike">
              <a:solidFill>
                <a:srgbClr val="000000"/>
              </a:solidFill>
              <a:latin typeface="Arial"/>
              <a:ea typeface="Arial"/>
              <a:cs typeface="Arial"/>
              <a:sym typeface="Arial"/>
            </a:endParaRPr>
          </a:p>
        </p:txBody>
      </p:sp>
      <p:sp>
        <p:nvSpPr>
          <p:cNvPr id="298" name="Google Shape;298;p34"/>
          <p:cNvSpPr txBox="1"/>
          <p:nvPr/>
        </p:nvSpPr>
        <p:spPr>
          <a:xfrm>
            <a:off x="3416625" y="3305125"/>
            <a:ext cx="1161300" cy="165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Kevlar fabric</a:t>
            </a:r>
            <a:endParaRPr b="1" i="0" sz="800" u="none" cap="none" strike="noStrike">
              <a:solidFill>
                <a:srgbClr val="000000"/>
              </a:solidFill>
              <a:latin typeface="Arial"/>
              <a:ea typeface="Arial"/>
              <a:cs typeface="Arial"/>
              <a:sym typeface="Arial"/>
            </a:endParaRPr>
          </a:p>
        </p:txBody>
      </p:sp>
      <p:sp>
        <p:nvSpPr>
          <p:cNvPr id="299" name="Google Shape;299;p34"/>
          <p:cNvSpPr txBox="1"/>
          <p:nvPr/>
        </p:nvSpPr>
        <p:spPr>
          <a:xfrm>
            <a:off x="4631850" y="1135725"/>
            <a:ext cx="4441800" cy="2274000"/>
          </a:xfrm>
          <a:prstGeom prst="rect">
            <a:avLst/>
          </a:prstGeom>
          <a:noFill/>
          <a:ln cap="flat" cmpd="sng" w="19050">
            <a:solidFill>
              <a:srgbClr val="1C4587"/>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Sheets</a:t>
            </a:r>
            <a:r>
              <a:rPr b="0" i="0" lang="en-GB" sz="1200" u="none" cap="none" strike="noStrike">
                <a:solidFill>
                  <a:srgbClr val="000000"/>
                </a:solidFill>
                <a:latin typeface="Arial"/>
                <a:ea typeface="Arial"/>
                <a:cs typeface="Arial"/>
                <a:sym typeface="Arial"/>
              </a:rPr>
              <a:t>: Glass</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Glass is made from silicone dioxide, sodium oxide and calcium oxide, and is generally made into sheets.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When glass is laminated then it becomes a glass </a:t>
            </a:r>
            <a:r>
              <a:rPr b="1" i="0" lang="en-GB" sz="1200" u="none" cap="none" strike="noStrike">
                <a:solidFill>
                  <a:srgbClr val="000000"/>
                </a:solidFill>
                <a:latin typeface="Arial"/>
                <a:ea typeface="Arial"/>
                <a:cs typeface="Arial"/>
                <a:sym typeface="Arial"/>
              </a:rPr>
              <a:t>composite </a:t>
            </a:r>
            <a:r>
              <a:rPr b="0" i="0" lang="en-GB" sz="1200" u="none" cap="none" strike="noStrike">
                <a:solidFill>
                  <a:srgbClr val="000000"/>
                </a:solidFill>
                <a:latin typeface="Arial"/>
                <a:ea typeface="Arial"/>
                <a:cs typeface="Arial"/>
                <a:sym typeface="Arial"/>
              </a:rPr>
              <a:t>because there is a layer of Polyvinyl Butyral PVB between two sheets of glass. Laminate glass is often used as safety glass, in car windscreens for example. It reduces the fragment size of the glass when broken. It is also commonplace in public spaces and glass doors. Laminating glass substantially increases the strength of ‘normal’ glass. When laminated in multiple layers it can stop bullets.</a:t>
            </a:r>
            <a:endParaRPr b="0" i="0" sz="1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pic>
        <p:nvPicPr>
          <p:cNvPr descr="Trent Kimball owns a firm that builds armored cars, and he really believes in his product. He'd bet his life on how well it works. Literally! | For more Outrageous Acts of Science, visit http://science.discovery.com/tv-shows/outrageous-acts-of-science/#mkcpgn=ytsci1&#10;&#10;Subscribe to Science Channel! | http://www.youtube.com/subscription_center?add_user=sciencechannel" id="300" name="Google Shape;300;p34" title="Bulletproof Glass | Outrageous Acts of Science">
            <a:hlinkClick r:id="rId7"/>
          </p:cNvPr>
          <p:cNvPicPr preferRelativeResize="0"/>
          <p:nvPr/>
        </p:nvPicPr>
        <p:blipFill rotWithShape="1">
          <a:blip r:embed="rId8">
            <a:alphaModFix/>
          </a:blip>
          <a:srcRect b="0" l="0" r="0" t="0"/>
          <a:stretch/>
        </p:blipFill>
        <p:spPr>
          <a:xfrm>
            <a:off x="7477025" y="3488700"/>
            <a:ext cx="1596625" cy="1385100"/>
          </a:xfrm>
          <a:prstGeom prst="rect">
            <a:avLst/>
          </a:prstGeom>
          <a:noFill/>
          <a:ln>
            <a:noFill/>
          </a:ln>
        </p:spPr>
      </p:pic>
      <p:pic>
        <p:nvPicPr>
          <p:cNvPr id="301" name="Google Shape;301;p34"/>
          <p:cNvPicPr preferRelativeResize="0"/>
          <p:nvPr/>
        </p:nvPicPr>
        <p:blipFill rotWithShape="1">
          <a:blip r:embed="rId9">
            <a:alphaModFix/>
          </a:blip>
          <a:srcRect b="0" l="0" r="0" t="0"/>
          <a:stretch/>
        </p:blipFill>
        <p:spPr>
          <a:xfrm>
            <a:off x="6226200" y="3488700"/>
            <a:ext cx="600700" cy="1083500"/>
          </a:xfrm>
          <a:prstGeom prst="rect">
            <a:avLst/>
          </a:prstGeom>
          <a:noFill/>
          <a:ln cap="flat" cmpd="sng" w="9525">
            <a:solidFill>
              <a:srgbClr val="666666"/>
            </a:solidFill>
            <a:prstDash val="solid"/>
            <a:round/>
            <a:headEnd len="sm" w="sm" type="none"/>
            <a:tailEnd len="sm" w="sm" type="none"/>
          </a:ln>
        </p:spPr>
      </p:pic>
      <p:sp>
        <p:nvSpPr>
          <p:cNvPr id="302" name="Google Shape;302;p34"/>
          <p:cNvSpPr txBox="1"/>
          <p:nvPr/>
        </p:nvSpPr>
        <p:spPr>
          <a:xfrm>
            <a:off x="4631850" y="4873800"/>
            <a:ext cx="1500000" cy="165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How bulletproof vests work</a:t>
            </a:r>
            <a:endParaRPr b="0" i="0" sz="800" u="none" cap="none" strike="noStrike">
              <a:solidFill>
                <a:srgbClr val="000000"/>
              </a:solidFill>
              <a:latin typeface="Arial"/>
              <a:ea typeface="Arial"/>
              <a:cs typeface="Arial"/>
              <a:sym typeface="Arial"/>
            </a:endParaRPr>
          </a:p>
        </p:txBody>
      </p:sp>
      <p:sp>
        <p:nvSpPr>
          <p:cNvPr id="303" name="Google Shape;303;p34"/>
          <p:cNvSpPr txBox="1"/>
          <p:nvPr/>
        </p:nvSpPr>
        <p:spPr>
          <a:xfrm>
            <a:off x="6210413" y="4615250"/>
            <a:ext cx="1187700" cy="4764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700"/>
              <a:buFont typeface="Arial"/>
              <a:buNone/>
            </a:pPr>
            <a:r>
              <a:rPr b="1" i="0" lang="en-GB" sz="700" u="none" cap="none" strike="noStrike">
                <a:solidFill>
                  <a:srgbClr val="000000"/>
                </a:solidFill>
                <a:latin typeface="Arial"/>
                <a:ea typeface="Arial"/>
                <a:cs typeface="Arial"/>
                <a:sym typeface="Arial"/>
              </a:rPr>
              <a:t>Carbon Fibre </a:t>
            </a:r>
            <a:r>
              <a:rPr b="0" i="0" lang="en-GB" sz="700" u="none" cap="none" strike="noStrike">
                <a:solidFill>
                  <a:srgbClr val="000000"/>
                </a:solidFill>
                <a:latin typeface="Arial"/>
                <a:ea typeface="Arial"/>
                <a:cs typeface="Arial"/>
                <a:sym typeface="Arial"/>
              </a:rPr>
              <a:t>is so versatile it can be made into almost anything,</a:t>
            </a:r>
            <a:endParaRPr b="0" i="0" sz="700" u="none" cap="none" strike="noStrike">
              <a:solidFill>
                <a:srgbClr val="000000"/>
              </a:solidFill>
              <a:latin typeface="Arial"/>
              <a:ea typeface="Arial"/>
              <a:cs typeface="Arial"/>
              <a:sym typeface="Arial"/>
            </a:endParaRPr>
          </a:p>
        </p:txBody>
      </p:sp>
      <p:pic>
        <p:nvPicPr>
          <p:cNvPr id="304" name="Google Shape;304;p34"/>
          <p:cNvPicPr preferRelativeResize="0"/>
          <p:nvPr/>
        </p:nvPicPr>
        <p:blipFill rotWithShape="1">
          <a:blip r:embed="rId10">
            <a:alphaModFix/>
          </a:blip>
          <a:srcRect b="0" l="0" r="0" t="0"/>
          <a:stretch/>
        </p:blipFill>
        <p:spPr>
          <a:xfrm rot="5400000">
            <a:off x="6600737" y="3779813"/>
            <a:ext cx="1091051" cy="493725"/>
          </a:xfrm>
          <a:prstGeom prst="rect">
            <a:avLst/>
          </a:prstGeom>
          <a:noFill/>
          <a:ln cap="flat" cmpd="sng" w="9525">
            <a:solidFill>
              <a:srgbClr val="666666"/>
            </a:solidFill>
            <a:prstDash val="solid"/>
            <a:round/>
            <a:headEnd len="sm" w="sm" type="none"/>
            <a:tailEnd len="sm" w="sm" type="none"/>
          </a:ln>
        </p:spPr>
      </p:pic>
      <p:sp>
        <p:nvSpPr>
          <p:cNvPr id="305" name="Google Shape;305;p34"/>
          <p:cNvSpPr txBox="1"/>
          <p:nvPr/>
        </p:nvSpPr>
        <p:spPr>
          <a:xfrm>
            <a:off x="7481850" y="4873800"/>
            <a:ext cx="1500000" cy="1659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Laminate glass: bulletproof</a:t>
            </a:r>
            <a:endParaRPr b="0" i="0" sz="800" u="none" cap="none" strike="noStrike">
              <a:solidFill>
                <a:srgbClr val="000000"/>
              </a:solidFill>
              <a:latin typeface="Arial"/>
              <a:ea typeface="Arial"/>
              <a:cs typeface="Arial"/>
              <a:sym typeface="Arial"/>
            </a:endParaRPr>
          </a:p>
        </p:txBody>
      </p:sp>
      <p:pic>
        <p:nvPicPr>
          <p:cNvPr id="306" name="Google Shape;306;p34" title="How do bulletproof vests work_ _ James May's Q&amp;A (Ep 25) _ Head Squeeze.mp4">
            <a:hlinkClick r:id="rId11"/>
          </p:cNvPr>
          <p:cNvPicPr preferRelativeResize="0"/>
          <p:nvPr/>
        </p:nvPicPr>
        <p:blipFill rotWithShape="1">
          <a:blip r:embed="rId4">
            <a:alphaModFix/>
          </a:blip>
          <a:srcRect b="0" l="0" r="0" t="0"/>
          <a:stretch/>
        </p:blipFill>
        <p:spPr>
          <a:xfrm>
            <a:off x="4631850" y="3488700"/>
            <a:ext cx="1472324" cy="1385100"/>
          </a:xfrm>
          <a:prstGeom prst="rect">
            <a:avLst/>
          </a:prstGeom>
          <a:noFill/>
          <a:ln cap="flat" cmpd="sng" w="9525">
            <a:solidFill>
              <a:srgbClr val="666666"/>
            </a:solidFill>
            <a:prstDash val="solid"/>
            <a:round/>
            <a:headEnd len="sm" w="sm" type="none"/>
            <a:tailEnd len="sm" w="sm" type="none"/>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5"/>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3.1.7 Composites consist of two or more materials combined to enhance their properties. </a:t>
            </a:r>
            <a:endParaRPr b="1" sz="1100">
              <a:solidFill>
                <a:srgbClr val="351C75"/>
              </a:solidFill>
            </a:endParaRPr>
          </a:p>
        </p:txBody>
      </p:sp>
      <p:sp>
        <p:nvSpPr>
          <p:cNvPr id="312" name="Google Shape;312;p35"/>
          <p:cNvSpPr txBox="1"/>
          <p:nvPr/>
        </p:nvSpPr>
        <p:spPr>
          <a:xfrm>
            <a:off x="119225" y="486100"/>
            <a:ext cx="3855000" cy="4560300"/>
          </a:xfrm>
          <a:prstGeom prst="rect">
            <a:avLst/>
          </a:prstGeom>
          <a:noFill/>
          <a:ln cap="flat" cmpd="sng" w="19050">
            <a:solidFill>
              <a:srgbClr val="6AA84F"/>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Particles</a:t>
            </a:r>
            <a:r>
              <a:rPr b="0" i="0" lang="en-GB" sz="1100" u="none" cap="none" strike="noStrike">
                <a:solidFill>
                  <a:srgbClr val="000000"/>
                </a:solidFill>
                <a:latin typeface="Arial"/>
                <a:ea typeface="Arial"/>
                <a:cs typeface="Arial"/>
                <a:sym typeface="Arial"/>
              </a:rPr>
              <a:t>: Metals &amp; Concrete.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Particle reinforcement in composites is a less effective means of strengthening than fibre reinforcement.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Particle reinforced composites achieve </a:t>
            </a:r>
            <a:r>
              <a:rPr b="1" i="0" lang="en-GB" sz="1100" u="none" cap="none" strike="noStrike">
                <a:solidFill>
                  <a:srgbClr val="000000"/>
                </a:solidFill>
                <a:latin typeface="Arial"/>
                <a:ea typeface="Arial"/>
                <a:cs typeface="Arial"/>
                <a:sym typeface="Arial"/>
              </a:rPr>
              <a:t>gains</a:t>
            </a:r>
            <a:r>
              <a:rPr b="0" i="0" lang="en-GB" sz="1100" u="none" cap="none" strike="noStrike">
                <a:solidFill>
                  <a:srgbClr val="000000"/>
                </a:solidFill>
                <a:latin typeface="Arial"/>
                <a:ea typeface="Arial"/>
                <a:cs typeface="Arial"/>
                <a:sym typeface="Arial"/>
              </a:rPr>
              <a:t> in </a:t>
            </a:r>
            <a:r>
              <a:rPr b="1" i="0" lang="en-GB" sz="1100" u="none" cap="none" strike="noStrike">
                <a:solidFill>
                  <a:srgbClr val="000000"/>
                </a:solidFill>
                <a:latin typeface="Arial"/>
                <a:ea typeface="Arial"/>
                <a:cs typeface="Arial"/>
                <a:sym typeface="Arial"/>
              </a:rPr>
              <a:t>stiffness</a:t>
            </a:r>
            <a:r>
              <a:rPr b="0" i="0" lang="en-GB" sz="1100" u="none" cap="none" strike="noStrike">
                <a:solidFill>
                  <a:srgbClr val="000000"/>
                </a:solidFill>
                <a:latin typeface="Arial"/>
                <a:ea typeface="Arial"/>
                <a:cs typeface="Arial"/>
                <a:sym typeface="Arial"/>
              </a:rPr>
              <a:t> primarily, but can also achieve increases in strength, toughness and wearability in terms of concrete composites.</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Particulate reinforced composites find applications where strength, toughness, and hardness may need to be increased.</a:t>
            </a:r>
            <a:endParaRPr b="0" i="0" sz="1100" u="none" cap="none" strike="noStrike">
              <a:solidFill>
                <a:srgbClr val="000000"/>
              </a:solidFill>
              <a:latin typeface="Arial"/>
              <a:ea typeface="Arial"/>
              <a:cs typeface="Arial"/>
              <a:sym typeface="Arial"/>
            </a:endParaRPr>
          </a:p>
        </p:txBody>
      </p:sp>
      <p:sp>
        <p:nvSpPr>
          <p:cNvPr id="313" name="Google Shape;313;p35"/>
          <p:cNvSpPr txBox="1"/>
          <p:nvPr/>
        </p:nvSpPr>
        <p:spPr>
          <a:xfrm>
            <a:off x="4061500" y="486088"/>
            <a:ext cx="4987800" cy="4560300"/>
          </a:xfrm>
          <a:prstGeom prst="rect">
            <a:avLst/>
          </a:prstGeom>
          <a:noFill/>
          <a:ln cap="flat" cmpd="sng" w="19050">
            <a:solidFill>
              <a:srgbClr val="CC00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Matrix</a:t>
            </a:r>
            <a:r>
              <a:rPr b="0" i="0" lang="en-GB" sz="1100" u="none" cap="none" strike="noStrike">
                <a:solidFill>
                  <a:srgbClr val="000000"/>
                </a:solidFill>
                <a:latin typeface="Arial"/>
                <a:ea typeface="Arial"/>
                <a:cs typeface="Arial"/>
                <a:sym typeface="Arial"/>
              </a:rPr>
              <a:t>: Carbon Fibre.</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There is a reason that a material like carbon fibre can be strong and lightweight at the same time. It is related to the atoms that make up these materials, and the way that these atoms bond together.</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As with all composites, there are </a:t>
            </a:r>
            <a:r>
              <a:rPr b="1" i="0" lang="en-GB" sz="1100" u="none" cap="none" strike="noStrike">
                <a:solidFill>
                  <a:srgbClr val="000000"/>
                </a:solidFill>
                <a:latin typeface="Arial"/>
                <a:ea typeface="Arial"/>
                <a:cs typeface="Arial"/>
                <a:sym typeface="Arial"/>
              </a:rPr>
              <a:t>two</a:t>
            </a:r>
            <a:r>
              <a:rPr b="0" i="0" lang="en-GB" sz="1100" u="none" cap="none" strike="noStrike">
                <a:solidFill>
                  <a:srgbClr val="000000"/>
                </a:solidFill>
                <a:latin typeface="Arial"/>
                <a:ea typeface="Arial"/>
                <a:cs typeface="Arial"/>
                <a:sym typeface="Arial"/>
              </a:rPr>
              <a:t> categories of constituent materials - matrix and reinforcement. The </a:t>
            </a:r>
            <a:r>
              <a:rPr b="1" i="0" lang="en-GB" sz="1100" u="none" cap="none" strike="noStrike">
                <a:solidFill>
                  <a:srgbClr val="000000"/>
                </a:solidFill>
                <a:latin typeface="Arial"/>
                <a:ea typeface="Arial"/>
                <a:cs typeface="Arial"/>
                <a:sym typeface="Arial"/>
              </a:rPr>
              <a:t>matrix</a:t>
            </a:r>
            <a:r>
              <a:rPr b="0" i="0" lang="en-GB" sz="1100" u="none" cap="none" strike="noStrike">
                <a:solidFill>
                  <a:srgbClr val="000000"/>
                </a:solidFill>
                <a:latin typeface="Arial"/>
                <a:ea typeface="Arial"/>
                <a:cs typeface="Arial"/>
                <a:sym typeface="Arial"/>
              </a:rPr>
              <a:t> for carbon fibre is epoxy resin, that surrounds and supports the reinforcement materials - the woven CF fabric.</a:t>
            </a:r>
            <a:endParaRPr b="0" i="0" sz="1100" u="none" cap="none" strike="noStrike">
              <a:solidFill>
                <a:srgbClr val="000000"/>
              </a:solidFill>
              <a:latin typeface="Arial"/>
              <a:ea typeface="Arial"/>
              <a:cs typeface="Arial"/>
              <a:sym typeface="Arial"/>
            </a:endParaRPr>
          </a:p>
        </p:txBody>
      </p:sp>
      <p:sp>
        <p:nvSpPr>
          <p:cNvPr id="314" name="Google Shape;314;p35"/>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315" name="Google Shape;315;p35" title="Making 280mph Capable Carbon Fiber Wheels - _INSIDE KOENIGSEGG.mp4">
            <a:hlinkClick r:id="rId3"/>
          </p:cNvPr>
          <p:cNvPicPr preferRelativeResize="0"/>
          <p:nvPr/>
        </p:nvPicPr>
        <p:blipFill rotWithShape="1">
          <a:blip r:embed="rId4">
            <a:alphaModFix/>
          </a:blip>
          <a:srcRect b="0" l="0" r="0" t="0"/>
          <a:stretch/>
        </p:blipFill>
        <p:spPr>
          <a:xfrm>
            <a:off x="4138750" y="1963263"/>
            <a:ext cx="1399975" cy="1049975"/>
          </a:xfrm>
          <a:prstGeom prst="rect">
            <a:avLst/>
          </a:prstGeom>
          <a:noFill/>
          <a:ln>
            <a:noFill/>
          </a:ln>
        </p:spPr>
      </p:pic>
      <p:pic>
        <p:nvPicPr>
          <p:cNvPr id="316" name="Google Shape;316;p35"/>
          <p:cNvPicPr preferRelativeResize="0"/>
          <p:nvPr/>
        </p:nvPicPr>
        <p:blipFill rotWithShape="1">
          <a:blip r:embed="rId5">
            <a:alphaModFix/>
          </a:blip>
          <a:srcRect b="0" l="0" r="0" t="0"/>
          <a:stretch/>
        </p:blipFill>
        <p:spPr>
          <a:xfrm>
            <a:off x="2240772" y="3663875"/>
            <a:ext cx="1616705" cy="1310400"/>
          </a:xfrm>
          <a:prstGeom prst="rect">
            <a:avLst/>
          </a:prstGeom>
          <a:noFill/>
          <a:ln cap="flat" cmpd="sng" w="9525">
            <a:solidFill>
              <a:srgbClr val="666666"/>
            </a:solidFill>
            <a:prstDash val="solid"/>
            <a:round/>
            <a:headEnd len="sm" w="sm" type="none"/>
            <a:tailEnd len="sm" w="sm" type="none"/>
          </a:ln>
        </p:spPr>
      </p:pic>
      <p:pic>
        <p:nvPicPr>
          <p:cNvPr id="317" name="Google Shape;317;p35"/>
          <p:cNvPicPr preferRelativeResize="0"/>
          <p:nvPr/>
        </p:nvPicPr>
        <p:blipFill rotWithShape="1">
          <a:blip r:embed="rId6">
            <a:alphaModFix/>
          </a:blip>
          <a:srcRect b="0" l="0" r="0" t="0"/>
          <a:stretch/>
        </p:blipFill>
        <p:spPr>
          <a:xfrm>
            <a:off x="232700" y="2379375"/>
            <a:ext cx="1916725" cy="1186225"/>
          </a:xfrm>
          <a:prstGeom prst="rect">
            <a:avLst/>
          </a:prstGeom>
          <a:noFill/>
          <a:ln cap="flat" cmpd="sng" w="9525">
            <a:solidFill>
              <a:srgbClr val="666666"/>
            </a:solidFill>
            <a:prstDash val="solid"/>
            <a:round/>
            <a:headEnd len="sm" w="sm" type="none"/>
            <a:tailEnd len="sm" w="sm" type="none"/>
          </a:ln>
        </p:spPr>
      </p:pic>
      <p:pic>
        <p:nvPicPr>
          <p:cNvPr id="318" name="Google Shape;318;p35" title="How to make simple carbon fiber panels.mp4">
            <a:hlinkClick r:id="rId7"/>
          </p:cNvPr>
          <p:cNvPicPr preferRelativeResize="0"/>
          <p:nvPr/>
        </p:nvPicPr>
        <p:blipFill rotWithShape="1">
          <a:blip r:embed="rId4">
            <a:alphaModFix/>
          </a:blip>
          <a:srcRect b="0" l="0" r="0" t="0"/>
          <a:stretch/>
        </p:blipFill>
        <p:spPr>
          <a:xfrm>
            <a:off x="7903600" y="4029850"/>
            <a:ext cx="1077350" cy="944425"/>
          </a:xfrm>
          <a:prstGeom prst="rect">
            <a:avLst/>
          </a:prstGeom>
          <a:noFill/>
          <a:ln>
            <a:noFill/>
          </a:ln>
        </p:spPr>
      </p:pic>
      <p:sp>
        <p:nvSpPr>
          <p:cNvPr id="319" name="Google Shape;319;p35"/>
          <p:cNvSpPr txBox="1"/>
          <p:nvPr/>
        </p:nvSpPr>
        <p:spPr>
          <a:xfrm>
            <a:off x="2149425" y="2255200"/>
            <a:ext cx="1799400" cy="13104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Hard tungsten carbide particles are located in the softer </a:t>
            </a:r>
            <a:r>
              <a:rPr b="1" i="0" lang="en-GB" sz="1100" u="none" cap="none" strike="noStrike">
                <a:solidFill>
                  <a:srgbClr val="000000"/>
                </a:solidFill>
                <a:latin typeface="Arial"/>
                <a:ea typeface="Arial"/>
                <a:cs typeface="Arial"/>
                <a:sym typeface="Arial"/>
              </a:rPr>
              <a:t>matrix</a:t>
            </a:r>
            <a:r>
              <a:rPr b="0" i="0" lang="en-GB" sz="1100" u="none" cap="none" strike="noStrike">
                <a:solidFill>
                  <a:srgbClr val="000000"/>
                </a:solidFill>
                <a:latin typeface="Arial"/>
                <a:ea typeface="Arial"/>
                <a:cs typeface="Arial"/>
                <a:sym typeface="Arial"/>
              </a:rPr>
              <a:t> - a matrix provides a medium for binding and holding reinforcements together as a solid.</a:t>
            </a:r>
            <a:endParaRPr b="0" i="0" sz="1100" u="none" cap="none" strike="noStrike">
              <a:solidFill>
                <a:srgbClr val="000000"/>
              </a:solidFill>
              <a:latin typeface="Arial"/>
              <a:ea typeface="Arial"/>
              <a:cs typeface="Arial"/>
              <a:sym typeface="Arial"/>
            </a:endParaRPr>
          </a:p>
        </p:txBody>
      </p:sp>
      <p:sp>
        <p:nvSpPr>
          <p:cNvPr id="320" name="Google Shape;320;p35"/>
          <p:cNvSpPr txBox="1"/>
          <p:nvPr/>
        </p:nvSpPr>
        <p:spPr>
          <a:xfrm>
            <a:off x="237350" y="3565600"/>
            <a:ext cx="1912200" cy="14088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Concrete</a:t>
            </a:r>
            <a:r>
              <a:rPr b="0" i="0" lang="en-GB" sz="1100" u="none" cap="none" strike="noStrike">
                <a:solidFill>
                  <a:srgbClr val="000000"/>
                </a:solidFill>
                <a:latin typeface="Arial"/>
                <a:ea typeface="Arial"/>
                <a:cs typeface="Arial"/>
                <a:sym typeface="Arial"/>
              </a:rPr>
              <a:t> is a composite material composed of aggregate, sand and small stones - bonded with a fluid cement that hardens over time. Concrete has been around since 1300 BC. </a:t>
            </a:r>
            <a:endParaRPr b="0" i="0" sz="1100" u="none" cap="none" strike="noStrike">
              <a:solidFill>
                <a:srgbClr val="000000"/>
              </a:solidFill>
              <a:latin typeface="Arial"/>
              <a:ea typeface="Arial"/>
              <a:cs typeface="Arial"/>
              <a:sym typeface="Arial"/>
            </a:endParaRPr>
          </a:p>
        </p:txBody>
      </p:sp>
      <p:sp>
        <p:nvSpPr>
          <p:cNvPr id="321" name="Google Shape;321;p35"/>
          <p:cNvSpPr txBox="1"/>
          <p:nvPr/>
        </p:nvSpPr>
        <p:spPr>
          <a:xfrm>
            <a:off x="5533525" y="1968950"/>
            <a:ext cx="1979700" cy="2523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How Koenigsegg uses </a:t>
            </a:r>
            <a:r>
              <a:rPr b="1" i="0" lang="en-GB" sz="800" u="none" cap="none" strike="noStrike">
                <a:solidFill>
                  <a:srgbClr val="000000"/>
                </a:solidFill>
                <a:latin typeface="Arial"/>
                <a:ea typeface="Arial"/>
                <a:cs typeface="Arial"/>
                <a:sym typeface="Arial"/>
              </a:rPr>
              <a:t>carbon fibre</a:t>
            </a:r>
            <a:r>
              <a:rPr b="0" i="0" lang="en-GB" sz="800" u="none" cap="none" strike="noStrike">
                <a:solidFill>
                  <a:srgbClr val="000000"/>
                </a:solidFill>
                <a:latin typeface="Arial"/>
                <a:ea typeface="Arial"/>
                <a:cs typeface="Arial"/>
                <a:sym typeface="Arial"/>
              </a:rPr>
              <a:t>.</a:t>
            </a:r>
            <a:endParaRPr b="0" i="0" sz="800" u="none" cap="none" strike="noStrike">
              <a:solidFill>
                <a:srgbClr val="000000"/>
              </a:solidFill>
              <a:latin typeface="Arial"/>
              <a:ea typeface="Arial"/>
              <a:cs typeface="Arial"/>
              <a:sym typeface="Arial"/>
            </a:endParaRPr>
          </a:p>
        </p:txBody>
      </p:sp>
      <p:sp>
        <p:nvSpPr>
          <p:cNvPr id="322" name="Google Shape;322;p35"/>
          <p:cNvSpPr txBox="1"/>
          <p:nvPr/>
        </p:nvSpPr>
        <p:spPr>
          <a:xfrm>
            <a:off x="5626125" y="2754925"/>
            <a:ext cx="2019600" cy="252300"/>
          </a:xfrm>
          <a:prstGeom prst="rect">
            <a:avLst/>
          </a:prstGeom>
          <a:no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r">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Carbon fibre: </a:t>
            </a:r>
            <a:r>
              <a:rPr b="0" i="0" lang="en-GB" sz="800" u="none" cap="none" strike="noStrike">
                <a:solidFill>
                  <a:srgbClr val="000000"/>
                </a:solidFill>
                <a:latin typeface="Arial"/>
                <a:ea typeface="Arial"/>
                <a:cs typeface="Arial"/>
                <a:sym typeface="Arial"/>
              </a:rPr>
              <a:t>extremely strong and light</a:t>
            </a:r>
            <a:endParaRPr b="0" i="0" sz="800" u="none" cap="none" strike="noStrike">
              <a:solidFill>
                <a:srgbClr val="000000"/>
              </a:solidFill>
              <a:latin typeface="Arial"/>
              <a:ea typeface="Arial"/>
              <a:cs typeface="Arial"/>
              <a:sym typeface="Arial"/>
            </a:endParaRPr>
          </a:p>
        </p:txBody>
      </p:sp>
      <p:pic>
        <p:nvPicPr>
          <p:cNvPr id="323" name="Google Shape;323;p35"/>
          <p:cNvPicPr preferRelativeResize="0"/>
          <p:nvPr/>
        </p:nvPicPr>
        <p:blipFill rotWithShape="1">
          <a:blip r:embed="rId8">
            <a:alphaModFix/>
          </a:blip>
          <a:srcRect b="0" l="0" r="0" t="0"/>
          <a:stretch/>
        </p:blipFill>
        <p:spPr>
          <a:xfrm>
            <a:off x="7607125" y="1957250"/>
            <a:ext cx="1322050" cy="1049975"/>
          </a:xfrm>
          <a:prstGeom prst="rect">
            <a:avLst/>
          </a:prstGeom>
          <a:noFill/>
          <a:ln cap="flat" cmpd="sng" w="9525">
            <a:solidFill>
              <a:srgbClr val="666666"/>
            </a:solidFill>
            <a:prstDash val="solid"/>
            <a:round/>
            <a:headEnd len="sm" w="sm" type="none"/>
            <a:tailEnd len="sm" w="sm" type="none"/>
          </a:ln>
        </p:spPr>
      </p:pic>
      <p:sp>
        <p:nvSpPr>
          <p:cNvPr id="324" name="Google Shape;324;p35"/>
          <p:cNvSpPr txBox="1"/>
          <p:nvPr/>
        </p:nvSpPr>
        <p:spPr>
          <a:xfrm>
            <a:off x="4061500" y="3007225"/>
            <a:ext cx="4987800" cy="11862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Epoxy or polyester resin can be used to hold the carbon fibre sheets into their final form. At Koenigsegg the sheets of carbon fibre are impregnated with epoxy resin. The epoxy resin is cured during the moulding process with heat and pressure in a device called an autoclave. This is an efficient and very accurate process which enables manufacturers to create products at very high tolerances. </a:t>
            </a:r>
            <a:endParaRPr b="0" i="0" sz="1100" u="none" cap="none" strike="noStrike">
              <a:solidFill>
                <a:srgbClr val="000000"/>
              </a:solidFill>
              <a:latin typeface="Arial"/>
              <a:ea typeface="Arial"/>
              <a:cs typeface="Arial"/>
              <a:sym typeface="Arial"/>
            </a:endParaRPr>
          </a:p>
        </p:txBody>
      </p:sp>
      <p:sp>
        <p:nvSpPr>
          <p:cNvPr id="325" name="Google Shape;325;p35"/>
          <p:cNvSpPr txBox="1"/>
          <p:nvPr/>
        </p:nvSpPr>
        <p:spPr>
          <a:xfrm>
            <a:off x="4080450" y="4121375"/>
            <a:ext cx="3855000" cy="8529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An alternative, more bespoke method is using the </a:t>
            </a:r>
            <a:r>
              <a:rPr b="1" i="0" lang="en-GB" sz="1100" u="none" cap="none" strike="noStrike">
                <a:solidFill>
                  <a:srgbClr val="000000"/>
                </a:solidFill>
                <a:latin typeface="Arial"/>
                <a:ea typeface="Arial"/>
                <a:cs typeface="Arial"/>
                <a:sym typeface="Arial"/>
              </a:rPr>
              <a:t>hand layup process</a:t>
            </a:r>
            <a:r>
              <a:rPr b="0" i="0" lang="en-GB" sz="1100" u="none" cap="none" strike="noStrike">
                <a:solidFill>
                  <a:srgbClr val="000000"/>
                </a:solidFill>
                <a:latin typeface="Arial"/>
                <a:ea typeface="Arial"/>
                <a:cs typeface="Arial"/>
                <a:sym typeface="Arial"/>
              </a:rPr>
              <a:t>. A mould is still required, but this time the CF weave sheets are placed in the mould, then resin is hand applied to the sheets, then more weave is laid on top.</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36"/>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3.1.7 Composites consist of two or more materials combined to enhance their properties. </a:t>
            </a:r>
            <a:endParaRPr b="1" sz="1100">
              <a:solidFill>
                <a:srgbClr val="351C75"/>
              </a:solidFill>
            </a:endParaRPr>
          </a:p>
        </p:txBody>
      </p:sp>
      <p:sp>
        <p:nvSpPr>
          <p:cNvPr id="331" name="Google Shape;331;p36"/>
          <p:cNvSpPr txBox="1"/>
          <p:nvPr/>
        </p:nvSpPr>
        <p:spPr>
          <a:xfrm>
            <a:off x="333825" y="881100"/>
            <a:ext cx="1278900" cy="769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2" name="Google Shape;332;p36"/>
          <p:cNvSpPr txBox="1"/>
          <p:nvPr/>
        </p:nvSpPr>
        <p:spPr>
          <a:xfrm>
            <a:off x="108150" y="518875"/>
            <a:ext cx="4379100" cy="4542900"/>
          </a:xfrm>
          <a:prstGeom prst="rect">
            <a:avLst/>
          </a:prstGeom>
          <a:noFill/>
          <a:ln cap="flat" cmpd="sng" w="19050">
            <a:solidFill>
              <a:srgbClr val="FF9900"/>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Concrete: </a:t>
            </a:r>
            <a:r>
              <a:rPr b="0" i="0" lang="en-GB" sz="1100" u="none" cap="none" strike="noStrike">
                <a:solidFill>
                  <a:srgbClr val="000000"/>
                </a:solidFill>
                <a:latin typeface="Arial"/>
                <a:ea typeface="Arial"/>
                <a:cs typeface="Arial"/>
                <a:sym typeface="Arial"/>
              </a:rPr>
              <a:t>the word comes from the Latin word ‘concretus’ meaning ‘compact’. Often additives and reinforcements, such as steel bars known as ‘rebar’ are included into the mixture to achieve different properties of the finished material. When these ingredients are mixed together, they form a fluid mass that is easily moulding into shape. Over time the cement forms a hard </a:t>
            </a:r>
            <a:r>
              <a:rPr b="1" i="0" lang="en-GB" sz="1100" u="none" cap="none" strike="noStrike">
                <a:solidFill>
                  <a:srgbClr val="000000"/>
                </a:solidFill>
                <a:latin typeface="Arial"/>
                <a:ea typeface="Arial"/>
                <a:cs typeface="Arial"/>
                <a:sym typeface="Arial"/>
              </a:rPr>
              <a:t>matrix</a:t>
            </a:r>
            <a:r>
              <a:rPr b="0" i="0" lang="en-GB" sz="1100" u="none" cap="none" strike="noStrike">
                <a:solidFill>
                  <a:srgbClr val="000000"/>
                </a:solidFill>
                <a:latin typeface="Arial"/>
                <a:ea typeface="Arial"/>
                <a:cs typeface="Arial"/>
                <a:sym typeface="Arial"/>
              </a:rPr>
              <a:t> which binds the rest of the ingredients together into a stone-like material of many uses.</a:t>
            </a:r>
            <a:endParaRPr b="0" i="0" sz="1100" u="none" cap="none" strike="noStrike">
              <a:solidFill>
                <a:srgbClr val="000000"/>
              </a:solidFill>
              <a:latin typeface="Arial"/>
              <a:ea typeface="Arial"/>
              <a:cs typeface="Arial"/>
              <a:sym typeface="Arial"/>
            </a:endParaRPr>
          </a:p>
        </p:txBody>
      </p:sp>
      <p:pic>
        <p:nvPicPr>
          <p:cNvPr id="333" name="Google Shape;333;p36"/>
          <p:cNvPicPr preferRelativeResize="0"/>
          <p:nvPr/>
        </p:nvPicPr>
        <p:blipFill rotWithShape="1">
          <a:blip r:embed="rId3">
            <a:alphaModFix/>
          </a:blip>
          <a:srcRect b="0" l="0" r="0" t="0"/>
          <a:stretch/>
        </p:blipFill>
        <p:spPr>
          <a:xfrm>
            <a:off x="170350" y="2030300"/>
            <a:ext cx="1848750" cy="1398900"/>
          </a:xfrm>
          <a:prstGeom prst="rect">
            <a:avLst/>
          </a:prstGeom>
          <a:noFill/>
          <a:ln cap="flat" cmpd="sng" w="9525">
            <a:solidFill>
              <a:srgbClr val="666666"/>
            </a:solidFill>
            <a:prstDash val="solid"/>
            <a:round/>
            <a:headEnd len="sm" w="sm" type="none"/>
            <a:tailEnd len="sm" w="sm" type="none"/>
          </a:ln>
        </p:spPr>
      </p:pic>
      <p:sp>
        <p:nvSpPr>
          <p:cNvPr id="334" name="Google Shape;334;p36"/>
          <p:cNvSpPr txBox="1"/>
          <p:nvPr/>
        </p:nvSpPr>
        <p:spPr>
          <a:xfrm>
            <a:off x="2017250" y="1903975"/>
            <a:ext cx="2468400" cy="12045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The physical properties of density and strength are determined, in part, by the proportions or ratio of the 4 key ingredients - cement, sand, aggregate and water. The sand helps the cement and water from a stronger bond, but you can make cement without it.</a:t>
            </a:r>
            <a:endParaRPr b="0" i="0" sz="1100" u="none" cap="none" strike="noStrike">
              <a:solidFill>
                <a:srgbClr val="000000"/>
              </a:solidFill>
              <a:latin typeface="Arial"/>
              <a:ea typeface="Arial"/>
              <a:cs typeface="Arial"/>
              <a:sym typeface="Arial"/>
            </a:endParaRPr>
          </a:p>
        </p:txBody>
      </p:sp>
      <p:pic>
        <p:nvPicPr>
          <p:cNvPr id="335" name="Google Shape;335;p36"/>
          <p:cNvPicPr preferRelativeResize="0"/>
          <p:nvPr/>
        </p:nvPicPr>
        <p:blipFill rotWithShape="1">
          <a:blip r:embed="rId4">
            <a:alphaModFix/>
          </a:blip>
          <a:srcRect b="0" l="0" r="0" t="0"/>
          <a:stretch/>
        </p:blipFill>
        <p:spPr>
          <a:xfrm>
            <a:off x="2139402" y="3497975"/>
            <a:ext cx="2224101" cy="1204500"/>
          </a:xfrm>
          <a:prstGeom prst="rect">
            <a:avLst/>
          </a:prstGeom>
          <a:noFill/>
          <a:ln cap="flat" cmpd="sng" w="9525">
            <a:solidFill>
              <a:srgbClr val="666666"/>
            </a:solidFill>
            <a:prstDash val="solid"/>
            <a:round/>
            <a:headEnd len="sm" w="sm" type="none"/>
            <a:tailEnd len="sm" w="sm" type="none"/>
          </a:ln>
        </p:spPr>
      </p:pic>
      <p:sp>
        <p:nvSpPr>
          <p:cNvPr id="336" name="Google Shape;336;p36"/>
          <p:cNvSpPr txBox="1"/>
          <p:nvPr/>
        </p:nvSpPr>
        <p:spPr>
          <a:xfrm>
            <a:off x="170425" y="4660950"/>
            <a:ext cx="1848600" cy="29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0" i="0" lang="en-GB" sz="800" u="none" cap="none" strike="noStrike">
                <a:solidFill>
                  <a:srgbClr val="000000"/>
                </a:solidFill>
                <a:latin typeface="Arial"/>
                <a:ea typeface="Arial"/>
                <a:cs typeface="Arial"/>
                <a:sym typeface="Arial"/>
              </a:rPr>
              <a:t>How </a:t>
            </a:r>
            <a:r>
              <a:rPr b="1" i="0" lang="en-GB" sz="800" u="none" cap="none" strike="noStrike">
                <a:solidFill>
                  <a:srgbClr val="000000"/>
                </a:solidFill>
                <a:latin typeface="Arial"/>
                <a:ea typeface="Arial"/>
                <a:cs typeface="Arial"/>
                <a:sym typeface="Arial"/>
              </a:rPr>
              <a:t>cement </a:t>
            </a:r>
            <a:r>
              <a:rPr b="0" i="0" lang="en-GB" sz="800" u="none" cap="none" strike="noStrike">
                <a:solidFill>
                  <a:srgbClr val="000000"/>
                </a:solidFill>
                <a:latin typeface="Arial"/>
                <a:ea typeface="Arial"/>
                <a:cs typeface="Arial"/>
                <a:sym typeface="Arial"/>
              </a:rPr>
              <a:t>is made.</a:t>
            </a:r>
            <a:endParaRPr b="0" i="0" sz="800" u="none" cap="none" strike="noStrike">
              <a:solidFill>
                <a:srgbClr val="000000"/>
              </a:solidFill>
              <a:latin typeface="Arial"/>
              <a:ea typeface="Arial"/>
              <a:cs typeface="Arial"/>
              <a:sym typeface="Arial"/>
            </a:endParaRPr>
          </a:p>
        </p:txBody>
      </p:sp>
      <p:sp>
        <p:nvSpPr>
          <p:cNvPr id="337" name="Google Shape;337;p36"/>
          <p:cNvSpPr txBox="1"/>
          <p:nvPr/>
        </p:nvSpPr>
        <p:spPr>
          <a:xfrm>
            <a:off x="2087775" y="4660950"/>
            <a:ext cx="2250900" cy="294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800"/>
              <a:buFont typeface="Arial"/>
              <a:buNone/>
            </a:pPr>
            <a:r>
              <a:rPr b="1" i="0" lang="en-GB" sz="800" u="none" cap="none" strike="noStrike">
                <a:solidFill>
                  <a:srgbClr val="000000"/>
                </a:solidFill>
                <a:latin typeface="Arial"/>
                <a:ea typeface="Arial"/>
                <a:cs typeface="Arial"/>
                <a:sym typeface="Arial"/>
              </a:rPr>
              <a:t>Concrete</a:t>
            </a:r>
            <a:r>
              <a:rPr b="0" i="0" lang="en-GB" sz="800" u="none" cap="none" strike="noStrike">
                <a:solidFill>
                  <a:srgbClr val="000000"/>
                </a:solidFill>
                <a:latin typeface="Arial"/>
                <a:ea typeface="Arial"/>
                <a:cs typeface="Arial"/>
                <a:sym typeface="Arial"/>
              </a:rPr>
              <a:t> has been used for 100’s of years.</a:t>
            </a:r>
            <a:endParaRPr b="0" i="0" sz="800" u="none" cap="none" strike="noStrike">
              <a:solidFill>
                <a:srgbClr val="000000"/>
              </a:solidFill>
              <a:latin typeface="Arial"/>
              <a:ea typeface="Arial"/>
              <a:cs typeface="Arial"/>
              <a:sym typeface="Arial"/>
            </a:endParaRPr>
          </a:p>
        </p:txBody>
      </p:sp>
      <p:pic>
        <p:nvPicPr>
          <p:cNvPr id="338" name="Google Shape;338;p36" title="How It's Made - Cement.mp4">
            <a:hlinkClick r:id="rId5"/>
          </p:cNvPr>
          <p:cNvPicPr preferRelativeResize="0"/>
          <p:nvPr/>
        </p:nvPicPr>
        <p:blipFill rotWithShape="1">
          <a:blip r:embed="rId6">
            <a:alphaModFix/>
          </a:blip>
          <a:srcRect b="0" l="0" r="0" t="0"/>
          <a:stretch/>
        </p:blipFill>
        <p:spPr>
          <a:xfrm>
            <a:off x="170500" y="3498475"/>
            <a:ext cx="1848600" cy="1203525"/>
          </a:xfrm>
          <a:prstGeom prst="rect">
            <a:avLst/>
          </a:prstGeom>
          <a:noFill/>
          <a:ln cap="flat" cmpd="sng" w="9525">
            <a:solidFill>
              <a:srgbClr val="666666"/>
            </a:solidFill>
            <a:prstDash val="solid"/>
            <a:round/>
            <a:headEnd len="sm" w="sm" type="none"/>
            <a:tailEnd len="sm" w="sm" type="none"/>
          </a:ln>
        </p:spPr>
      </p:pic>
      <p:sp>
        <p:nvSpPr>
          <p:cNvPr id="339" name="Google Shape;339;p36"/>
          <p:cNvSpPr txBox="1"/>
          <p:nvPr/>
        </p:nvSpPr>
        <p:spPr>
          <a:xfrm>
            <a:off x="4623900" y="495850"/>
            <a:ext cx="4402500" cy="4560300"/>
          </a:xfrm>
          <a:prstGeom prst="rect">
            <a:avLst/>
          </a:prstGeom>
          <a:noFill/>
          <a:ln cap="flat" cmpd="sng" w="19050">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1" i="0" lang="en-GB" sz="1100" u="none" cap="none" strike="noStrike">
                <a:solidFill>
                  <a:srgbClr val="000000"/>
                </a:solidFill>
                <a:latin typeface="Arial"/>
                <a:ea typeface="Arial"/>
                <a:cs typeface="Arial"/>
                <a:sym typeface="Arial"/>
              </a:rPr>
              <a:t>Kevlar</a:t>
            </a:r>
            <a:r>
              <a:rPr b="0" i="0" lang="en-GB" sz="1100" u="none" cap="none" strike="noStrike">
                <a:solidFill>
                  <a:srgbClr val="000000"/>
                </a:solidFill>
                <a:latin typeface="Arial"/>
                <a:ea typeface="Arial"/>
                <a:cs typeface="Arial"/>
                <a:sym typeface="Arial"/>
              </a:rPr>
              <a:t>: Kevlar</a:t>
            </a:r>
            <a:r>
              <a:rPr b="0" baseline="30000" i="0" lang="en-GB" sz="1100" u="none" cap="none" strike="noStrike">
                <a:solidFill>
                  <a:srgbClr val="000000"/>
                </a:solidFill>
                <a:latin typeface="Arial"/>
                <a:ea typeface="Arial"/>
                <a:cs typeface="Arial"/>
                <a:sym typeface="Arial"/>
              </a:rPr>
              <a:t>®️</a:t>
            </a:r>
            <a:r>
              <a:rPr b="0" i="0" lang="en-GB" sz="1100" u="none" cap="none" strike="noStrike">
                <a:solidFill>
                  <a:srgbClr val="000000"/>
                </a:solidFill>
                <a:latin typeface="Arial"/>
                <a:ea typeface="Arial"/>
                <a:cs typeface="Arial"/>
                <a:sym typeface="Arial"/>
              </a:rPr>
              <a:t> is a high strength material that was first commercially used in the 1970’s as a replacement for steel in racing tires. Typically it is spun into ropes or woven into fabric sheets that can be used such, or an ingredient in a composite material manufacture.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The quest for lighter, stronger, durable and safe sporting goods has made Kevlar</a:t>
            </a:r>
            <a:r>
              <a:rPr b="0" baseline="30000" i="0" lang="en-GB" sz="1100" u="none" cap="none" strike="noStrike">
                <a:solidFill>
                  <a:srgbClr val="000000"/>
                </a:solidFill>
                <a:latin typeface="Arial"/>
                <a:ea typeface="Arial"/>
                <a:cs typeface="Arial"/>
                <a:sym typeface="Arial"/>
              </a:rPr>
              <a:t>®️ </a:t>
            </a:r>
            <a:r>
              <a:rPr b="0" i="0" lang="en-GB" sz="1100" u="none" cap="none" strike="noStrike">
                <a:solidFill>
                  <a:srgbClr val="000000"/>
                </a:solidFill>
                <a:latin typeface="Arial"/>
                <a:ea typeface="Arial"/>
                <a:cs typeface="Arial"/>
                <a:sym typeface="Arial"/>
              </a:rPr>
              <a:t> a popular choice for both equipment manufacturers and consumers. The same properties and performance attributes that have proven so effective in industrial and life-protection applications also appeals to athletes, outdoor enthusiasts, and anyone looking for better performance in their sporting products.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Its natural toughness helps allow fabrics and threads to stand up to repeated abuse. Kevlar</a:t>
            </a:r>
            <a:r>
              <a:rPr b="0" baseline="30000" i="0" lang="en-GB" sz="1100" u="none" cap="none" strike="noStrike">
                <a:solidFill>
                  <a:srgbClr val="000000"/>
                </a:solidFill>
                <a:latin typeface="Arial"/>
                <a:ea typeface="Arial"/>
                <a:cs typeface="Arial"/>
                <a:sym typeface="Arial"/>
              </a:rPr>
              <a:t>®️ </a:t>
            </a:r>
            <a:r>
              <a:rPr b="0" i="0" lang="en-GB" sz="1100" u="none" cap="none" strike="noStrike">
                <a:solidFill>
                  <a:srgbClr val="000000"/>
                </a:solidFill>
                <a:latin typeface="Arial"/>
                <a:ea typeface="Arial"/>
                <a:cs typeface="Arial"/>
                <a:sym typeface="Arial"/>
              </a:rPr>
              <a:t>helps minimise vibration transfer, and can sustain deformation without breaking. It’s very high strength to weight is also an important property.</a:t>
            </a:r>
            <a:endParaRPr b="0" i="0" sz="1100" u="none" cap="none" strike="noStrike">
              <a:solidFill>
                <a:srgbClr val="000000"/>
              </a:solidFill>
              <a:latin typeface="Arial"/>
              <a:ea typeface="Arial"/>
              <a:cs typeface="Arial"/>
              <a:sym typeface="Arial"/>
            </a:endParaRPr>
          </a:p>
        </p:txBody>
      </p:sp>
      <p:pic>
        <p:nvPicPr>
          <p:cNvPr id="340" name="Google Shape;340;p36"/>
          <p:cNvPicPr preferRelativeResize="0"/>
          <p:nvPr/>
        </p:nvPicPr>
        <p:blipFill rotWithShape="1">
          <a:blip r:embed="rId7">
            <a:alphaModFix/>
          </a:blip>
          <a:srcRect b="0" l="0" r="0" t="0"/>
          <a:stretch/>
        </p:blipFill>
        <p:spPr>
          <a:xfrm>
            <a:off x="4701125" y="1522675"/>
            <a:ext cx="4248050" cy="1562475"/>
          </a:xfrm>
          <a:prstGeom prst="rect">
            <a:avLst/>
          </a:prstGeom>
          <a:noFill/>
          <a:ln cap="flat" cmpd="sng" w="9525">
            <a:solidFill>
              <a:srgbClr val="666666"/>
            </a:solidFill>
            <a:prstDash val="solid"/>
            <a:round/>
            <a:headEnd len="sm" w="sm" type="none"/>
            <a:tailEnd len="sm" w="sm" type="none"/>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7"/>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3.1.7 Composites consist of two or more materials combined to enhance their properties. </a:t>
            </a:r>
            <a:endParaRPr b="1" sz="1100">
              <a:solidFill>
                <a:srgbClr val="351C75"/>
              </a:solidFill>
            </a:endParaRPr>
          </a:p>
        </p:txBody>
      </p:sp>
      <p:pic>
        <p:nvPicPr>
          <p:cNvPr id="346" name="Google Shape;346;p37" title="Alloy &amp; their Properties - Properties of Matter - Chemistry - FuseSchool.mp4">
            <a:hlinkClick r:id="rId3"/>
          </p:cNvPr>
          <p:cNvPicPr preferRelativeResize="0"/>
          <p:nvPr/>
        </p:nvPicPr>
        <p:blipFill rotWithShape="1">
          <a:blip r:embed="rId4">
            <a:alphaModFix/>
          </a:blip>
          <a:srcRect b="0" l="0" r="0" t="0"/>
          <a:stretch/>
        </p:blipFill>
        <p:spPr>
          <a:xfrm>
            <a:off x="7680000" y="519975"/>
            <a:ext cx="1395700" cy="1004175"/>
          </a:xfrm>
          <a:prstGeom prst="rect">
            <a:avLst/>
          </a:prstGeom>
          <a:noFill/>
          <a:ln cap="flat" cmpd="sng" w="9525">
            <a:solidFill>
              <a:srgbClr val="666666"/>
            </a:solidFill>
            <a:prstDash val="solid"/>
            <a:round/>
            <a:headEnd len="sm" w="sm" type="none"/>
            <a:tailEnd len="sm" w="sm" type="none"/>
          </a:ln>
        </p:spPr>
      </p:pic>
      <p:pic>
        <p:nvPicPr>
          <p:cNvPr id="347" name="Google Shape;347;p37" title="What is an Alloy - Naked Science Scrapbook.mp4">
            <a:hlinkClick r:id="rId5"/>
          </p:cNvPr>
          <p:cNvPicPr preferRelativeResize="0"/>
          <p:nvPr/>
        </p:nvPicPr>
        <p:blipFill rotWithShape="1">
          <a:blip r:embed="rId4">
            <a:alphaModFix/>
          </a:blip>
          <a:srcRect b="0" l="0" r="0" t="0"/>
          <a:stretch/>
        </p:blipFill>
        <p:spPr>
          <a:xfrm>
            <a:off x="7680000" y="1610900"/>
            <a:ext cx="1395700" cy="1031350"/>
          </a:xfrm>
          <a:prstGeom prst="rect">
            <a:avLst/>
          </a:prstGeom>
          <a:noFill/>
          <a:ln cap="flat" cmpd="sng" w="9525">
            <a:solidFill>
              <a:srgbClr val="666666"/>
            </a:solidFill>
            <a:prstDash val="solid"/>
            <a:round/>
            <a:headEnd len="sm" w="sm" type="none"/>
            <a:tailEnd len="sm" w="sm" type="none"/>
          </a:ln>
        </p:spPr>
      </p:pic>
      <p:pic>
        <p:nvPicPr>
          <p:cNvPr id="348" name="Google Shape;348;p37">
            <a:hlinkClick r:id="rId6"/>
          </p:cNvPr>
          <p:cNvPicPr preferRelativeResize="0"/>
          <p:nvPr/>
        </p:nvPicPr>
        <p:blipFill rotWithShape="1">
          <a:blip r:embed="rId7">
            <a:alphaModFix/>
          </a:blip>
          <a:srcRect b="0" l="0" r="0" t="0"/>
          <a:stretch/>
        </p:blipFill>
        <p:spPr>
          <a:xfrm>
            <a:off x="97475" y="1151150"/>
            <a:ext cx="1682201" cy="1491101"/>
          </a:xfrm>
          <a:prstGeom prst="rect">
            <a:avLst/>
          </a:prstGeom>
          <a:noFill/>
          <a:ln cap="flat" cmpd="sng" w="19050">
            <a:solidFill>
              <a:srgbClr val="FF0000"/>
            </a:solidFill>
            <a:prstDash val="solid"/>
            <a:round/>
            <a:headEnd len="sm" w="sm" type="none"/>
            <a:tailEnd len="sm" w="sm" type="none"/>
          </a:ln>
        </p:spPr>
      </p:pic>
      <p:sp>
        <p:nvSpPr>
          <p:cNvPr id="349" name="Google Shape;349;p37"/>
          <p:cNvSpPr txBox="1"/>
          <p:nvPr/>
        </p:nvSpPr>
        <p:spPr>
          <a:xfrm>
            <a:off x="97475" y="519975"/>
            <a:ext cx="7518300" cy="577800"/>
          </a:xfrm>
          <a:prstGeom prst="rect">
            <a:avLst/>
          </a:prstGeom>
          <a:solidFill>
            <a:srgbClr val="D9D9D9"/>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An </a:t>
            </a:r>
            <a:r>
              <a:rPr b="1" i="0" lang="en-GB" sz="1200" u="none" cap="none" strike="noStrike">
                <a:solidFill>
                  <a:srgbClr val="000000"/>
                </a:solidFill>
                <a:latin typeface="Arial"/>
                <a:ea typeface="Arial"/>
                <a:cs typeface="Arial"/>
                <a:sym typeface="Arial"/>
              </a:rPr>
              <a:t>alloy</a:t>
            </a:r>
            <a:r>
              <a:rPr b="0" i="0" lang="en-GB" sz="1200" u="none" cap="none" strike="noStrike">
                <a:solidFill>
                  <a:srgbClr val="000000"/>
                </a:solidFill>
                <a:latin typeface="Arial"/>
                <a:ea typeface="Arial"/>
                <a:cs typeface="Arial"/>
                <a:sym typeface="Arial"/>
              </a:rPr>
              <a:t> is a mixture of at least two elements, one of which is a metal. Alloys often have properties that are different to the metals they contain. This makes them more useful than the pure metals alone, and designers can exploit these differences in many ways. Alloys for example are often </a:t>
            </a:r>
            <a:r>
              <a:rPr b="1" i="0" lang="en-GB" sz="1200" u="none" cap="none" strike="noStrike">
                <a:solidFill>
                  <a:srgbClr val="000000"/>
                </a:solidFill>
                <a:latin typeface="Arial"/>
                <a:ea typeface="Arial"/>
                <a:cs typeface="Arial"/>
                <a:sym typeface="Arial"/>
              </a:rPr>
              <a:t>harder</a:t>
            </a:r>
            <a:r>
              <a:rPr b="0" i="0" lang="en-GB" sz="1200" u="none" cap="none" strike="noStrike">
                <a:solidFill>
                  <a:srgbClr val="000000"/>
                </a:solidFill>
                <a:latin typeface="Arial"/>
                <a:ea typeface="Arial"/>
                <a:cs typeface="Arial"/>
                <a:sym typeface="Arial"/>
              </a:rPr>
              <a:t> than the metal they contain.</a:t>
            </a:r>
            <a:endParaRPr b="0" i="0" sz="1200" u="none" cap="none" strike="noStrike">
              <a:solidFill>
                <a:srgbClr val="000000"/>
              </a:solidFill>
              <a:latin typeface="Arial"/>
              <a:ea typeface="Arial"/>
              <a:cs typeface="Arial"/>
              <a:sym typeface="Arial"/>
            </a:endParaRPr>
          </a:p>
        </p:txBody>
      </p:sp>
      <p:sp>
        <p:nvSpPr>
          <p:cNvPr id="350" name="Google Shape;350;p37"/>
          <p:cNvSpPr txBox="1"/>
          <p:nvPr/>
        </p:nvSpPr>
        <p:spPr>
          <a:xfrm>
            <a:off x="1866050" y="1151150"/>
            <a:ext cx="5749800" cy="1491000"/>
          </a:xfrm>
          <a:prstGeom prst="rect">
            <a:avLst/>
          </a:prstGeom>
          <a:solidFill>
            <a:srgbClr val="D5A6BD"/>
          </a:solidFill>
          <a:ln cap="flat" cmpd="sng" w="9525">
            <a:solidFill>
              <a:srgbClr val="666666"/>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Alloys contain atoms of different sizes, which distorts the regular arrangements of atoms. This makes it more difficult for the layers to slide over each other, so alloys are </a:t>
            </a:r>
            <a:r>
              <a:rPr b="1" i="0" lang="en-GB" sz="1200" u="none" cap="none" strike="noStrike">
                <a:solidFill>
                  <a:srgbClr val="000000"/>
                </a:solidFill>
                <a:latin typeface="Arial"/>
                <a:ea typeface="Arial"/>
                <a:cs typeface="Arial"/>
                <a:sym typeface="Arial"/>
              </a:rPr>
              <a:t>harder</a:t>
            </a:r>
            <a:r>
              <a:rPr b="0" i="0" lang="en-GB" sz="1200" u="none" cap="none" strike="noStrike">
                <a:solidFill>
                  <a:srgbClr val="000000"/>
                </a:solidFill>
                <a:latin typeface="Arial"/>
                <a:ea typeface="Arial"/>
                <a:cs typeface="Arial"/>
                <a:sym typeface="Arial"/>
              </a:rPr>
              <a:t> than pure metals. The arrangement of the atoms and where they sit in the structure of the the alloy will also have an effect on the properties of the alloy. It is these different properties that designers and manufacturers can use to improve products and designs - </a:t>
            </a:r>
            <a:r>
              <a:rPr b="0" i="0" lang="en-GB" sz="1200" u="none" cap="none" strike="noStrike">
                <a:solidFill>
                  <a:srgbClr val="0000FF"/>
                </a:solidFill>
                <a:latin typeface="Arial"/>
                <a:ea typeface="Arial"/>
                <a:cs typeface="Arial"/>
                <a:sym typeface="Arial"/>
              </a:rPr>
              <a:t>how do they improve them?</a:t>
            </a:r>
            <a:endParaRPr b="0" i="0" sz="1200" u="none" cap="none" strike="noStrike">
              <a:solidFill>
                <a:srgbClr val="0000FF"/>
              </a:solidFill>
              <a:latin typeface="Arial"/>
              <a:ea typeface="Arial"/>
              <a:cs typeface="Arial"/>
              <a:sym typeface="Arial"/>
            </a:endParaRPr>
          </a:p>
        </p:txBody>
      </p:sp>
      <p:pic>
        <p:nvPicPr>
          <p:cNvPr id="351" name="Google Shape;351;p37"/>
          <p:cNvPicPr preferRelativeResize="0"/>
          <p:nvPr/>
        </p:nvPicPr>
        <p:blipFill rotWithShape="1">
          <a:blip r:embed="rId8">
            <a:alphaModFix/>
          </a:blip>
          <a:srcRect b="0" l="0" r="0" t="0"/>
          <a:stretch/>
        </p:blipFill>
        <p:spPr>
          <a:xfrm>
            <a:off x="7151800" y="2695625"/>
            <a:ext cx="1923900" cy="1254675"/>
          </a:xfrm>
          <a:prstGeom prst="rect">
            <a:avLst/>
          </a:prstGeom>
          <a:noFill/>
          <a:ln cap="flat" cmpd="sng" w="9525">
            <a:solidFill>
              <a:srgbClr val="666666"/>
            </a:solidFill>
            <a:prstDash val="solid"/>
            <a:round/>
            <a:headEnd len="sm" w="sm" type="none"/>
            <a:tailEnd len="sm" w="sm" type="none"/>
          </a:ln>
        </p:spPr>
      </p:pic>
      <p:pic>
        <p:nvPicPr>
          <p:cNvPr id="352" name="Google Shape;352;p37"/>
          <p:cNvPicPr preferRelativeResize="0"/>
          <p:nvPr/>
        </p:nvPicPr>
        <p:blipFill rotWithShape="1">
          <a:blip r:embed="rId9">
            <a:alphaModFix/>
          </a:blip>
          <a:srcRect b="0" l="0" r="0" t="0"/>
          <a:stretch/>
        </p:blipFill>
        <p:spPr>
          <a:xfrm>
            <a:off x="7151800" y="4037050"/>
            <a:ext cx="1923900" cy="999175"/>
          </a:xfrm>
          <a:prstGeom prst="rect">
            <a:avLst/>
          </a:prstGeom>
          <a:noFill/>
          <a:ln cap="flat" cmpd="sng" w="9525">
            <a:solidFill>
              <a:srgbClr val="666666"/>
            </a:solidFill>
            <a:prstDash val="solid"/>
            <a:round/>
            <a:headEnd len="sm" w="sm" type="none"/>
            <a:tailEnd len="sm" w="sm" type="none"/>
          </a:ln>
        </p:spPr>
      </p:pic>
      <p:sp>
        <p:nvSpPr>
          <p:cNvPr id="353" name="Google Shape;353;p37"/>
          <p:cNvSpPr txBox="1"/>
          <p:nvPr/>
        </p:nvSpPr>
        <p:spPr>
          <a:xfrm>
            <a:off x="97225" y="2695625"/>
            <a:ext cx="6989100" cy="2340600"/>
          </a:xfrm>
          <a:prstGeom prst="rect">
            <a:avLst/>
          </a:prstGeom>
          <a:solidFill>
            <a:srgbClr val="C9DAF8"/>
          </a:solidFill>
          <a:ln cap="flat" cmpd="sng" w="9525">
            <a:solidFill>
              <a:srgbClr val="666666"/>
            </a:solidFill>
            <a:prstDash val="solid"/>
            <a:round/>
            <a:headEnd len="sm" w="sm" type="none"/>
            <a:tailEnd len="sm" w="sm" type="none"/>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The </a:t>
            </a:r>
            <a:r>
              <a:rPr b="1" i="0" lang="en-GB" sz="1100" u="none" cap="none" strike="noStrike">
                <a:solidFill>
                  <a:srgbClr val="000000"/>
                </a:solidFill>
                <a:latin typeface="Arial"/>
                <a:ea typeface="Arial"/>
                <a:cs typeface="Arial"/>
                <a:sym typeface="Arial"/>
              </a:rPr>
              <a:t>tensile strength</a:t>
            </a:r>
            <a:r>
              <a:rPr b="0" i="0" lang="en-GB" sz="1100" u="none" cap="none" strike="noStrike">
                <a:solidFill>
                  <a:srgbClr val="000000"/>
                </a:solidFill>
                <a:latin typeface="Arial"/>
                <a:ea typeface="Arial"/>
                <a:cs typeface="Arial"/>
                <a:sym typeface="Arial"/>
              </a:rPr>
              <a:t> of the metal is increased by alloying, but the </a:t>
            </a:r>
            <a:r>
              <a:rPr b="1" i="0" lang="en-GB" sz="1100" u="none" cap="none" strike="noStrike">
                <a:solidFill>
                  <a:srgbClr val="000000"/>
                </a:solidFill>
                <a:latin typeface="Arial"/>
                <a:ea typeface="Arial"/>
                <a:cs typeface="Arial"/>
                <a:sym typeface="Arial"/>
              </a:rPr>
              <a:t>malleability</a:t>
            </a:r>
            <a:r>
              <a:rPr b="0" i="0" lang="en-GB" sz="1100" u="none" cap="none" strike="noStrike">
                <a:solidFill>
                  <a:srgbClr val="000000"/>
                </a:solidFill>
                <a:latin typeface="Arial"/>
                <a:ea typeface="Arial"/>
                <a:cs typeface="Arial"/>
                <a:sym typeface="Arial"/>
              </a:rPr>
              <a:t> and </a:t>
            </a:r>
            <a:r>
              <a:rPr b="1" i="0" lang="en-GB" sz="1100" u="none" cap="none" strike="noStrike">
                <a:solidFill>
                  <a:srgbClr val="000000"/>
                </a:solidFill>
                <a:latin typeface="Arial"/>
                <a:ea typeface="Arial"/>
                <a:cs typeface="Arial"/>
                <a:sym typeface="Arial"/>
              </a:rPr>
              <a:t>ductility</a:t>
            </a:r>
            <a:r>
              <a:rPr b="0" i="0" lang="en-GB" sz="1100" u="none" cap="none" strike="noStrike">
                <a:solidFill>
                  <a:srgbClr val="000000"/>
                </a:solidFill>
                <a:latin typeface="Arial"/>
                <a:ea typeface="Arial"/>
                <a:cs typeface="Arial"/>
                <a:sym typeface="Arial"/>
              </a:rPr>
              <a:t> are reduced. (Malleability is the ability to hammer, shape or roll metal. Ductility , the measure of a metals ability to undergo plastic deformation before fracturing). These differences in properties from the original pure metal is due to the presence of ‘foreign’ atoms which interfere with the atoms in the crystals during plastic deformation.</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Pure iron is of little use as an engineering material because it is too soft and ductile. By adding carbon to iron however, we can produce a range of alloys with quite different properties. We call these carbon steels, but in reality they are alloys. Steels produced with a carbon content between </a:t>
            </a:r>
            <a:r>
              <a:rPr b="1" i="0" lang="en-GB" sz="1100" u="none" cap="none" strike="noStrike">
                <a:solidFill>
                  <a:srgbClr val="000000"/>
                </a:solidFill>
                <a:latin typeface="Arial"/>
                <a:ea typeface="Arial"/>
                <a:cs typeface="Arial"/>
                <a:sym typeface="Arial"/>
              </a:rPr>
              <a:t>0.1%</a:t>
            </a:r>
            <a:r>
              <a:rPr b="0" i="0" lang="en-GB" sz="1100" u="none" cap="none" strike="noStrike">
                <a:solidFill>
                  <a:srgbClr val="000000"/>
                </a:solidFill>
                <a:latin typeface="Arial"/>
                <a:ea typeface="Arial"/>
                <a:cs typeface="Arial"/>
                <a:sym typeface="Arial"/>
              </a:rPr>
              <a:t> and </a:t>
            </a:r>
            <a:r>
              <a:rPr b="1" i="0" lang="en-GB" sz="1100" u="none" cap="none" strike="noStrike">
                <a:solidFill>
                  <a:srgbClr val="000000"/>
                </a:solidFill>
                <a:latin typeface="Arial"/>
                <a:ea typeface="Arial"/>
                <a:cs typeface="Arial"/>
                <a:sym typeface="Arial"/>
              </a:rPr>
              <a:t>0.3%</a:t>
            </a:r>
            <a:r>
              <a:rPr b="0" i="0" lang="en-GB" sz="1100" u="none" cap="none" strike="noStrike">
                <a:solidFill>
                  <a:srgbClr val="000000"/>
                </a:solidFill>
                <a:latin typeface="Arial"/>
                <a:ea typeface="Arial"/>
                <a:cs typeface="Arial"/>
                <a:sym typeface="Arial"/>
              </a:rPr>
              <a:t> are classified as mild steels. It is also harder and tougher than iron and has a higher tensile strength.</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400"/>
              <a:buFont typeface="Arial"/>
              <a:buNone/>
            </a:pPr>
            <a:r>
              <a:t/>
            </a:r>
            <a:endParaRPr b="0" i="0" sz="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rPr b="0" i="0" lang="en-GB" sz="1100" u="none" cap="none" strike="noStrike">
                <a:solidFill>
                  <a:srgbClr val="000000"/>
                </a:solidFill>
                <a:latin typeface="Arial"/>
                <a:ea typeface="Arial"/>
                <a:cs typeface="Arial"/>
                <a:sym typeface="Arial"/>
              </a:rPr>
              <a:t>Stainless steel differs from steel by the amount of chromium present. Unprotected carbon steel rust readily  when exposed to air and or moisture. The chromium protects against this, and would be used on products that would be exposed to these conditions. Alloy wheels are a mixture of aluminium and magnesium. This alloy is used for its strength, and lightness.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38"/>
          <p:cNvSpPr txBox="1"/>
          <p:nvPr/>
        </p:nvSpPr>
        <p:spPr>
          <a:xfrm>
            <a:off x="113550" y="78650"/>
            <a:ext cx="8916900" cy="5379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3.1.8 Smart materials are materials that have one or more properties that can be significantly changed in response to changes in their environment. </a:t>
            </a:r>
            <a:endParaRPr b="1" sz="1100">
              <a:solidFill>
                <a:srgbClr val="351C75"/>
              </a:solidFill>
            </a:endParaRPr>
          </a:p>
        </p:txBody>
      </p:sp>
      <p:sp>
        <p:nvSpPr>
          <p:cNvPr id="359" name="Google Shape;359;p38"/>
          <p:cNvSpPr txBox="1"/>
          <p:nvPr/>
        </p:nvSpPr>
        <p:spPr>
          <a:xfrm>
            <a:off x="41082" y="2414962"/>
            <a:ext cx="5711100" cy="2153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Thermoelectricity-</a:t>
            </a:r>
            <a:r>
              <a:rPr b="0" i="0" lang="en-GB" sz="1200" u="none" cap="none" strike="noStrike">
                <a:solidFill>
                  <a:srgbClr val="000000"/>
                </a:solidFill>
                <a:latin typeface="Arial"/>
                <a:ea typeface="Arial"/>
                <a:cs typeface="Arial"/>
                <a:sym typeface="Arial"/>
              </a:rPr>
              <a:t> is generated by a device that converts heat and the temperature difference between two materials directly into electrical energy. It is the difference between the temperature that generates electricity. This electricity can be used to measure, monitor and control temperature. </a:t>
            </a:r>
            <a:endParaRPr b="0" i="0" sz="14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600"/>
              <a:buFont typeface="Arial"/>
              <a:buNone/>
            </a:pPr>
            <a:r>
              <a:t/>
            </a:r>
            <a:endParaRPr b="0" i="0" sz="600" u="none" cap="none" strike="noStrike">
              <a:solidFill>
                <a:srgbClr val="000000"/>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Nest was co-founded by former Apple engineers Tony Fadell and Matt Rogers in 2010 and now produces a range of household monitoring devices. The temperature monitors uses thermocouples to drive the electrical signal to provide the data. Nest products form part of the interface to create smart systems that are remotely driven through smartphone apps. </a:t>
            </a:r>
            <a:endParaRPr b="0" i="0" sz="1400" u="none" cap="none" strike="noStrike">
              <a:solidFill>
                <a:srgbClr val="000000"/>
              </a:solidFill>
              <a:latin typeface="Arial"/>
              <a:ea typeface="Arial"/>
              <a:cs typeface="Arial"/>
              <a:sym typeface="Arial"/>
            </a:endParaRPr>
          </a:p>
        </p:txBody>
      </p:sp>
      <p:sp>
        <p:nvSpPr>
          <p:cNvPr id="360" name="Google Shape;360;p38"/>
          <p:cNvSpPr txBox="1"/>
          <p:nvPr/>
        </p:nvSpPr>
        <p:spPr>
          <a:xfrm>
            <a:off x="41077" y="685800"/>
            <a:ext cx="6149700" cy="3939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300"/>
              <a:buFont typeface="Arial"/>
              <a:buNone/>
            </a:pPr>
            <a:r>
              <a:rPr b="1" i="0" lang="en-GB" sz="1300" u="none" cap="none" strike="noStrike">
                <a:solidFill>
                  <a:srgbClr val="000000"/>
                </a:solidFill>
                <a:latin typeface="Arial"/>
                <a:ea typeface="Arial"/>
                <a:cs typeface="Arial"/>
                <a:sym typeface="Arial"/>
              </a:rPr>
              <a:t>Design contexts where properties of smart materials are exploited</a:t>
            </a:r>
            <a:endParaRPr b="0" i="0" sz="1400" u="none" cap="none" strike="noStrike">
              <a:solidFill>
                <a:srgbClr val="000000"/>
              </a:solidFill>
              <a:latin typeface="Arial"/>
              <a:ea typeface="Arial"/>
              <a:cs typeface="Arial"/>
              <a:sym typeface="Arial"/>
            </a:endParaRPr>
          </a:p>
        </p:txBody>
      </p:sp>
      <p:sp>
        <p:nvSpPr>
          <p:cNvPr id="361" name="Google Shape;361;p38"/>
          <p:cNvSpPr txBox="1"/>
          <p:nvPr/>
        </p:nvSpPr>
        <p:spPr>
          <a:xfrm>
            <a:off x="41082" y="1012025"/>
            <a:ext cx="5873400" cy="14031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Photo-chromicity- </a:t>
            </a:r>
            <a:r>
              <a:rPr b="0" i="0" lang="en-GB" sz="1200" u="none" cap="none" strike="noStrike">
                <a:solidFill>
                  <a:srgbClr val="000000"/>
                </a:solidFill>
                <a:latin typeface="Arial"/>
                <a:ea typeface="Arial"/>
                <a:cs typeface="Arial"/>
                <a:sym typeface="Arial"/>
              </a:rPr>
              <a:t>refers to a material that can described as having a reversible change of colour when exposed to light. One of the most popular applications is for colour-changing sunglass lenses, which can darken as the sun brightens. A chemical either on the surface of the lens or embedded within the glass reacts to ultraviolet light, which causes it to change form and therefore its light absorption spectra. </a:t>
            </a:r>
            <a:endParaRPr b="0" i="0" sz="1400" u="none" cap="none" strike="noStrike">
              <a:solidFill>
                <a:srgbClr val="000000"/>
              </a:solidFill>
              <a:latin typeface="Arial"/>
              <a:ea typeface="Arial"/>
              <a:cs typeface="Arial"/>
              <a:sym typeface="Arial"/>
            </a:endParaRPr>
          </a:p>
        </p:txBody>
      </p:sp>
      <p:sp>
        <p:nvSpPr>
          <p:cNvPr id="362" name="Google Shape;362;p38"/>
          <p:cNvSpPr txBox="1"/>
          <p:nvPr/>
        </p:nvSpPr>
        <p:spPr>
          <a:xfrm>
            <a:off x="5769050" y="3933825"/>
            <a:ext cx="2838300" cy="39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38">
            <a:hlinkClick r:id="rId3"/>
          </p:cNvPr>
          <p:cNvSpPr/>
          <p:nvPr/>
        </p:nvSpPr>
        <p:spPr>
          <a:xfrm>
            <a:off x="6323100" y="674050"/>
            <a:ext cx="2329500" cy="16383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4" name="Google Shape;364;p38">
            <a:hlinkClick r:id="rId5"/>
          </p:cNvPr>
          <p:cNvSpPr/>
          <p:nvPr/>
        </p:nvSpPr>
        <p:spPr>
          <a:xfrm>
            <a:off x="6074550" y="2637475"/>
            <a:ext cx="2955900" cy="2216700"/>
          </a:xfrm>
          <a:prstGeom prst="rect">
            <a:avLst/>
          </a:prstGeom>
          <a:blipFill rotWithShape="1">
            <a:blip r:embed="rId6">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38"/>
          <p:cNvSpPr txBox="1"/>
          <p:nvPr/>
        </p:nvSpPr>
        <p:spPr>
          <a:xfrm>
            <a:off x="6009912" y="2269001"/>
            <a:ext cx="2955900" cy="312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Oakley Transitions-</a:t>
            </a:r>
            <a:r>
              <a:rPr b="0" i="0" lang="en-GB" sz="1000" u="none" cap="none" strike="noStrike">
                <a:solidFill>
                  <a:srgbClr val="000000"/>
                </a:solidFill>
                <a:latin typeface="Arial"/>
                <a:ea typeface="Arial"/>
                <a:cs typeface="Arial"/>
                <a:sym typeface="Arial"/>
              </a:rPr>
              <a:t> use photochromic lenses</a:t>
            </a:r>
            <a:endParaRPr b="0" i="0" sz="1400" u="none" cap="none" strike="noStrike">
              <a:solidFill>
                <a:srgbClr val="000000"/>
              </a:solidFill>
              <a:latin typeface="Arial"/>
              <a:ea typeface="Arial"/>
              <a:cs typeface="Arial"/>
              <a:sym typeface="Arial"/>
            </a:endParaRPr>
          </a:p>
        </p:txBody>
      </p:sp>
      <p:sp>
        <p:nvSpPr>
          <p:cNvPr id="366" name="Google Shape;366;p38"/>
          <p:cNvSpPr txBox="1"/>
          <p:nvPr/>
        </p:nvSpPr>
        <p:spPr>
          <a:xfrm>
            <a:off x="6074562" y="4830600"/>
            <a:ext cx="2955900" cy="312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Nest -</a:t>
            </a:r>
            <a:r>
              <a:rPr b="0" i="0" lang="en-GB" sz="1000" u="none" cap="none" strike="noStrike">
                <a:solidFill>
                  <a:srgbClr val="000000"/>
                </a:solidFill>
                <a:latin typeface="Arial"/>
                <a:ea typeface="Arial"/>
                <a:cs typeface="Arial"/>
                <a:sym typeface="Arial"/>
              </a:rPr>
              <a:t> temperature monitor and control</a:t>
            </a:r>
            <a:endParaRPr b="0" i="0" sz="1400" u="none" cap="none" strike="noStrike">
              <a:solidFill>
                <a:srgbClr val="000000"/>
              </a:solidFill>
              <a:latin typeface="Arial"/>
              <a:ea typeface="Arial"/>
              <a:cs typeface="Arial"/>
              <a:sym typeface="Arial"/>
            </a:endParaRPr>
          </a:p>
        </p:txBody>
      </p:sp>
      <p:sp>
        <p:nvSpPr>
          <p:cNvPr id="367" name="Google Shape;367;p38"/>
          <p:cNvSpPr txBox="1"/>
          <p:nvPr/>
        </p:nvSpPr>
        <p:spPr>
          <a:xfrm>
            <a:off x="2826675" y="6621300"/>
            <a:ext cx="2467500" cy="312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MR+ ER-</a:t>
            </a:r>
            <a:r>
              <a:rPr b="0" i="0" lang="en-GB" sz="1000" u="none" cap="none" strike="noStrike">
                <a:solidFill>
                  <a:srgbClr val="000000"/>
                </a:solidFill>
                <a:latin typeface="Arial"/>
                <a:ea typeface="Arial"/>
                <a:cs typeface="Arial"/>
                <a:sym typeface="Arial"/>
              </a:rPr>
              <a:t> responsive fluids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9"/>
          <p:cNvSpPr txBox="1"/>
          <p:nvPr/>
        </p:nvSpPr>
        <p:spPr>
          <a:xfrm>
            <a:off x="113550" y="78650"/>
            <a:ext cx="8916900" cy="5379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3.1.8 Smart materials are materials that have one or more properties that can be significantly changed in response to changes in their environment. </a:t>
            </a:r>
            <a:endParaRPr b="1" sz="1100">
              <a:solidFill>
                <a:srgbClr val="351C75"/>
              </a:solidFill>
            </a:endParaRPr>
          </a:p>
        </p:txBody>
      </p:sp>
      <p:sp>
        <p:nvSpPr>
          <p:cNvPr id="373" name="Google Shape;373;p39"/>
          <p:cNvSpPr txBox="1"/>
          <p:nvPr/>
        </p:nvSpPr>
        <p:spPr>
          <a:xfrm>
            <a:off x="76200" y="652325"/>
            <a:ext cx="2955900" cy="23487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Magneto-rheostatic,electro-rheostatic </a:t>
            </a:r>
            <a:r>
              <a:rPr b="0" i="0" lang="en-GB" sz="1200" u="none" cap="none" strike="noStrike">
                <a:solidFill>
                  <a:srgbClr val="000000"/>
                </a:solidFill>
                <a:latin typeface="Arial"/>
                <a:ea typeface="Arial"/>
                <a:cs typeface="Arial"/>
                <a:sym typeface="Arial"/>
              </a:rPr>
              <a:t> materials are fluids, which can experience a dramatic change in their viscosity. These fluids can change from a thick fluid (similar to motor oil) to nearly a solid substance within the span of a millisecond when exposed to a magnetic or electric field; the effect can be completely reversed just as quickly when the field is removed.</a:t>
            </a:r>
            <a:endParaRPr b="0" i="0" sz="1400" u="none" cap="none" strike="noStrike">
              <a:solidFill>
                <a:srgbClr val="000000"/>
              </a:solidFill>
              <a:latin typeface="Arial"/>
              <a:ea typeface="Arial"/>
              <a:cs typeface="Arial"/>
              <a:sym typeface="Arial"/>
            </a:endParaRPr>
          </a:p>
        </p:txBody>
      </p:sp>
      <p:sp>
        <p:nvSpPr>
          <p:cNvPr id="374" name="Google Shape;374;p39"/>
          <p:cNvSpPr txBox="1"/>
          <p:nvPr/>
        </p:nvSpPr>
        <p:spPr>
          <a:xfrm>
            <a:off x="5769050" y="3933825"/>
            <a:ext cx="2838300" cy="393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39">
            <a:hlinkClick r:id="rId3"/>
          </p:cNvPr>
          <p:cNvSpPr/>
          <p:nvPr/>
        </p:nvSpPr>
        <p:spPr>
          <a:xfrm>
            <a:off x="3161350" y="735774"/>
            <a:ext cx="2322600" cy="18762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39"/>
          <p:cNvSpPr txBox="1"/>
          <p:nvPr/>
        </p:nvSpPr>
        <p:spPr>
          <a:xfrm>
            <a:off x="3209925" y="2628738"/>
            <a:ext cx="2467500" cy="3129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MR+ ER-</a:t>
            </a:r>
            <a:r>
              <a:rPr b="0" i="0" lang="en-GB" sz="1000" u="none" cap="none" strike="noStrike">
                <a:solidFill>
                  <a:srgbClr val="000000"/>
                </a:solidFill>
                <a:latin typeface="Arial"/>
                <a:ea typeface="Arial"/>
                <a:cs typeface="Arial"/>
                <a:sym typeface="Arial"/>
              </a:rPr>
              <a:t> responsive fluids</a:t>
            </a:r>
            <a:endParaRPr b="0" i="0" sz="1400" u="none" cap="none" strike="noStrike">
              <a:solidFill>
                <a:srgbClr val="000000"/>
              </a:solidFill>
              <a:latin typeface="Arial"/>
              <a:ea typeface="Arial"/>
              <a:cs typeface="Arial"/>
              <a:sym typeface="Arial"/>
            </a:endParaRPr>
          </a:p>
        </p:txBody>
      </p:sp>
      <p:sp>
        <p:nvSpPr>
          <p:cNvPr id="377" name="Google Shape;377;p39"/>
          <p:cNvSpPr txBox="1"/>
          <p:nvPr/>
        </p:nvSpPr>
        <p:spPr>
          <a:xfrm>
            <a:off x="6012600" y="735775"/>
            <a:ext cx="2955900" cy="11586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FF"/>
              </a:buClr>
              <a:buSzPts val="1600"/>
              <a:buFont typeface="Georgia"/>
              <a:buNone/>
            </a:pPr>
            <a:r>
              <a:rPr b="1" i="0" lang="en-GB" sz="1600" u="none" cap="none" strike="noStrike">
                <a:solidFill>
                  <a:srgbClr val="0000FF"/>
                </a:solidFill>
              </a:rPr>
              <a:t>Magneto-rheostatic, electro- rheostatic </a:t>
            </a:r>
            <a:r>
              <a:rPr i="0" lang="en-GB" sz="1600" u="none" cap="none" strike="noStrike">
                <a:solidFill>
                  <a:srgbClr val="0000FF"/>
                </a:solidFill>
              </a:rPr>
              <a:t> materials are fluids, which can experience a dramatic change in their viscosity.</a:t>
            </a:r>
            <a:endParaRPr i="0" sz="1400" u="none" cap="none" strike="noStrike">
              <a:solidFill>
                <a:srgbClr val="000000"/>
              </a:solidFill>
            </a:endParaRPr>
          </a:p>
        </p:txBody>
      </p:sp>
      <p:sp>
        <p:nvSpPr>
          <p:cNvPr id="378" name="Google Shape;378;p39"/>
          <p:cNvSpPr txBox="1"/>
          <p:nvPr/>
        </p:nvSpPr>
        <p:spPr>
          <a:xfrm>
            <a:off x="64625" y="2932400"/>
            <a:ext cx="4552800" cy="1807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lang="en-GB" sz="1200"/>
              <a:t>Piezoelectricity</a:t>
            </a:r>
            <a:r>
              <a:rPr b="0" i="0" lang="en-GB" sz="1200" u="none" cap="none" strike="noStrike">
                <a:solidFill>
                  <a:srgbClr val="000000"/>
                </a:solidFill>
                <a:latin typeface="Arial"/>
                <a:ea typeface="Arial"/>
                <a:cs typeface="Arial"/>
                <a:sym typeface="Arial"/>
              </a:rPr>
              <a:t>, is a term that is derived from the greek meaning for piezo, squeeze or pressure where electricity is generated when piezoelectric material is deformed, The pressure acting upon the material it gives off a small electrical discharge. Piezoelectric materials can be used in reverse to generate a tone of a sound, when an electricity is used as an input- this cause the piezoelectric materials to vibrate, acting as a very small speaker.</a:t>
            </a:r>
            <a:endParaRPr b="0" i="0" sz="1400" u="none" cap="none" strike="noStrike">
              <a:solidFill>
                <a:srgbClr val="000000"/>
              </a:solidFill>
              <a:latin typeface="Arial"/>
              <a:ea typeface="Arial"/>
              <a:cs typeface="Arial"/>
              <a:sym typeface="Arial"/>
            </a:endParaRPr>
          </a:p>
        </p:txBody>
      </p:sp>
      <p:pic>
        <p:nvPicPr>
          <p:cNvPr id="379" name="Google Shape;379;p39"/>
          <p:cNvPicPr preferRelativeResize="0"/>
          <p:nvPr/>
        </p:nvPicPr>
        <p:blipFill rotWithShape="1">
          <a:blip r:embed="rId5">
            <a:alphaModFix/>
          </a:blip>
          <a:srcRect b="0" l="0" r="0" t="0"/>
          <a:stretch/>
        </p:blipFill>
        <p:spPr>
          <a:xfrm flipH="1" rot="-5400000">
            <a:off x="4326349" y="3379775"/>
            <a:ext cx="1876201" cy="912451"/>
          </a:xfrm>
          <a:prstGeom prst="rect">
            <a:avLst/>
          </a:prstGeom>
          <a:noFill/>
          <a:ln>
            <a:noFill/>
          </a:ln>
        </p:spPr>
      </p:pic>
      <p:sp>
        <p:nvSpPr>
          <p:cNvPr id="380" name="Google Shape;380;p39"/>
          <p:cNvSpPr txBox="1"/>
          <p:nvPr/>
        </p:nvSpPr>
        <p:spPr>
          <a:xfrm>
            <a:off x="4698600" y="4774100"/>
            <a:ext cx="4445400" cy="240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Piezo</a:t>
            </a:r>
            <a:r>
              <a:rPr b="0" i="0" lang="en-GB" sz="1000" u="none" cap="none" strike="noStrike">
                <a:solidFill>
                  <a:srgbClr val="000000"/>
                </a:solidFill>
                <a:latin typeface="Arial"/>
                <a:ea typeface="Arial"/>
                <a:cs typeface="Arial"/>
                <a:sym typeface="Arial"/>
              </a:rPr>
              <a:t>- circuit                   </a:t>
            </a:r>
            <a:r>
              <a:rPr b="1" i="0" lang="en-GB" sz="1000" u="none" cap="none" strike="noStrike">
                <a:solidFill>
                  <a:srgbClr val="000000"/>
                </a:solidFill>
                <a:latin typeface="Arial"/>
                <a:ea typeface="Arial"/>
                <a:cs typeface="Arial"/>
                <a:sym typeface="Arial"/>
              </a:rPr>
              <a:t>Piezo as an actuator</a:t>
            </a:r>
            <a:r>
              <a:rPr b="0" i="0" lang="en-GB" sz="1000" u="none" cap="none" strike="noStrike">
                <a:solidFill>
                  <a:srgbClr val="000000"/>
                </a:solidFill>
                <a:latin typeface="Arial"/>
                <a:ea typeface="Arial"/>
                <a:cs typeface="Arial"/>
                <a:sym typeface="Arial"/>
              </a:rPr>
              <a:t>- generates electricity</a:t>
            </a:r>
            <a:endParaRPr b="0" i="0" sz="1400" u="none" cap="none" strike="noStrike">
              <a:solidFill>
                <a:srgbClr val="000000"/>
              </a:solidFill>
              <a:latin typeface="Arial"/>
              <a:ea typeface="Arial"/>
              <a:cs typeface="Arial"/>
              <a:sym typeface="Arial"/>
            </a:endParaRPr>
          </a:p>
        </p:txBody>
      </p:sp>
      <p:sp>
        <p:nvSpPr>
          <p:cNvPr id="381" name="Google Shape;381;p39"/>
          <p:cNvSpPr txBox="1"/>
          <p:nvPr/>
        </p:nvSpPr>
        <p:spPr>
          <a:xfrm>
            <a:off x="6071400" y="2611975"/>
            <a:ext cx="2838300" cy="7068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FF"/>
              </a:buClr>
              <a:buSzPts val="1600"/>
              <a:buFont typeface="Georgia"/>
              <a:buNone/>
            </a:pPr>
            <a:r>
              <a:rPr b="1" i="0" lang="en-GB" sz="1600" u="none" cap="none" strike="noStrike">
                <a:solidFill>
                  <a:srgbClr val="0000FF"/>
                </a:solidFill>
              </a:rPr>
              <a:t>Piezo</a:t>
            </a:r>
            <a:r>
              <a:rPr i="0" lang="en-GB" sz="1600" u="none" cap="none" strike="noStrike">
                <a:solidFill>
                  <a:srgbClr val="0000FF"/>
                </a:solidFill>
              </a:rPr>
              <a:t>, is a term that is derived from the Greek meaning for piezo, squeeze or pressure.</a:t>
            </a:r>
            <a:endParaRPr i="0" sz="1400" u="none" cap="none" strike="noStrike">
              <a:solidFill>
                <a:srgbClr val="000000"/>
              </a:solidFill>
            </a:endParaRPr>
          </a:p>
        </p:txBody>
      </p:sp>
      <p:sp>
        <p:nvSpPr>
          <p:cNvPr id="382" name="Google Shape;382;p39">
            <a:hlinkClick r:id="rId6"/>
          </p:cNvPr>
          <p:cNvSpPr/>
          <p:nvPr/>
        </p:nvSpPr>
        <p:spPr>
          <a:xfrm>
            <a:off x="6593300" y="3933825"/>
            <a:ext cx="1263900" cy="922800"/>
          </a:xfrm>
          <a:prstGeom prst="rect">
            <a:avLst/>
          </a:prstGeom>
          <a:blipFill rotWithShape="1">
            <a:blip r:embed="rId7">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40"/>
          <p:cNvSpPr txBox="1"/>
          <p:nvPr/>
        </p:nvSpPr>
        <p:spPr>
          <a:xfrm>
            <a:off x="6157750" y="2938850"/>
            <a:ext cx="2685300" cy="4299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SMA</a:t>
            </a:r>
            <a:r>
              <a:rPr b="0" i="0" lang="en-GB" sz="1000" u="none" cap="none" strike="noStrike">
                <a:solidFill>
                  <a:srgbClr val="000000"/>
                </a:solidFill>
                <a:latin typeface="Arial"/>
                <a:ea typeface="Arial"/>
                <a:cs typeface="Arial"/>
                <a:sym typeface="Arial"/>
              </a:rPr>
              <a:t>- temperature changes the shape of a metal flower</a:t>
            </a:r>
            <a:endParaRPr b="0" i="0" sz="1400" u="none" cap="none" strike="noStrike">
              <a:solidFill>
                <a:srgbClr val="000000"/>
              </a:solidFill>
              <a:latin typeface="Arial"/>
              <a:ea typeface="Arial"/>
              <a:cs typeface="Arial"/>
              <a:sym typeface="Arial"/>
            </a:endParaRPr>
          </a:p>
        </p:txBody>
      </p:sp>
      <p:sp>
        <p:nvSpPr>
          <p:cNvPr id="388" name="Google Shape;388;p40"/>
          <p:cNvSpPr txBox="1"/>
          <p:nvPr/>
        </p:nvSpPr>
        <p:spPr>
          <a:xfrm>
            <a:off x="113550" y="78650"/>
            <a:ext cx="8916900" cy="5379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3.1.8 Smart materials are materials that have one or more properties that can be significantly changed in response to changes in their environment. </a:t>
            </a:r>
            <a:endParaRPr b="1" sz="1100">
              <a:solidFill>
                <a:srgbClr val="351C75"/>
              </a:solidFill>
            </a:endParaRPr>
          </a:p>
        </p:txBody>
      </p:sp>
      <p:sp>
        <p:nvSpPr>
          <p:cNvPr id="389" name="Google Shape;389;p40"/>
          <p:cNvSpPr txBox="1"/>
          <p:nvPr/>
        </p:nvSpPr>
        <p:spPr>
          <a:xfrm>
            <a:off x="151200" y="888475"/>
            <a:ext cx="5913900" cy="14694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1" i="0" lang="en-GB" sz="1200" u="none" cap="none" strike="noStrike">
                <a:solidFill>
                  <a:srgbClr val="000000"/>
                </a:solidFill>
                <a:latin typeface="Arial"/>
                <a:ea typeface="Arial"/>
                <a:cs typeface="Arial"/>
                <a:sym typeface="Arial"/>
              </a:rPr>
              <a:t>Shape memory- </a:t>
            </a:r>
            <a:r>
              <a:rPr b="0" i="0" lang="en-GB" sz="1200" u="none" cap="none" strike="noStrike">
                <a:solidFill>
                  <a:srgbClr val="000000"/>
                </a:solidFill>
                <a:latin typeface="Arial"/>
                <a:ea typeface="Arial"/>
                <a:cs typeface="Arial"/>
                <a:sym typeface="Arial"/>
              </a:rPr>
              <a:t> are metals that exhibit pseudo-elasticity and shape memory effect due to rearrangement of the molecules in the material. Pseudo-elasticity occurs without a change in temperature. The load on the SMA causes molecular rearrangement, which reverses when the load is decreased and the material springs back to its original shape. The shape memory effect allows severe deformation of a material, which can then be returned to its original shape by heating it.</a:t>
            </a:r>
            <a:endParaRPr b="0" i="0" sz="1400" u="none" cap="none" strike="noStrike">
              <a:solidFill>
                <a:srgbClr val="000000"/>
              </a:solidFill>
              <a:latin typeface="Arial"/>
              <a:ea typeface="Arial"/>
              <a:cs typeface="Arial"/>
              <a:sym typeface="Arial"/>
            </a:endParaRPr>
          </a:p>
        </p:txBody>
      </p:sp>
      <p:sp>
        <p:nvSpPr>
          <p:cNvPr id="390" name="Google Shape;390;p40">
            <a:hlinkClick r:id="rId3"/>
          </p:cNvPr>
          <p:cNvSpPr/>
          <p:nvPr/>
        </p:nvSpPr>
        <p:spPr>
          <a:xfrm>
            <a:off x="6157750" y="828837"/>
            <a:ext cx="2685300" cy="2013900"/>
          </a:xfrm>
          <a:prstGeom prst="rect">
            <a:avLst/>
          </a:prstGeom>
          <a:blipFill rotWithShape="1">
            <a:blip r:embed="rId4">
              <a:alphaModFix/>
            </a:blip>
            <a:stretch>
              <a:fillRect b="0" l="0" r="0" t="0"/>
            </a:stretch>
          </a:blip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40"/>
          <p:cNvSpPr txBox="1"/>
          <p:nvPr/>
        </p:nvSpPr>
        <p:spPr>
          <a:xfrm>
            <a:off x="151175" y="3590825"/>
            <a:ext cx="1795500" cy="2202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Nitinol</a:t>
            </a:r>
            <a:r>
              <a:rPr b="0" i="0" lang="en-GB" sz="1000" u="none" cap="none" strike="noStrike">
                <a:solidFill>
                  <a:srgbClr val="000000"/>
                </a:solidFill>
                <a:latin typeface="Arial"/>
                <a:ea typeface="Arial"/>
                <a:cs typeface="Arial"/>
                <a:sym typeface="Arial"/>
              </a:rPr>
              <a:t>- dental applications. </a:t>
            </a:r>
            <a:endParaRPr b="0" i="0" sz="1400" u="none" cap="none" strike="noStrike">
              <a:solidFill>
                <a:srgbClr val="000000"/>
              </a:solidFill>
              <a:latin typeface="Arial"/>
              <a:ea typeface="Arial"/>
              <a:cs typeface="Arial"/>
              <a:sym typeface="Arial"/>
            </a:endParaRPr>
          </a:p>
        </p:txBody>
      </p:sp>
      <p:pic>
        <p:nvPicPr>
          <p:cNvPr id="392" name="Google Shape;392;p40"/>
          <p:cNvPicPr preferRelativeResize="0"/>
          <p:nvPr/>
        </p:nvPicPr>
        <p:blipFill rotWithShape="1">
          <a:blip r:embed="rId5">
            <a:alphaModFix/>
          </a:blip>
          <a:srcRect b="0" l="0" r="0" t="0"/>
          <a:stretch/>
        </p:blipFill>
        <p:spPr>
          <a:xfrm>
            <a:off x="240200" y="2473376"/>
            <a:ext cx="1617499" cy="1076149"/>
          </a:xfrm>
          <a:prstGeom prst="rect">
            <a:avLst/>
          </a:prstGeom>
          <a:noFill/>
          <a:ln>
            <a:noFill/>
          </a:ln>
        </p:spPr>
      </p:pic>
      <p:pic>
        <p:nvPicPr>
          <p:cNvPr id="393" name="Google Shape;393;p40"/>
          <p:cNvPicPr preferRelativeResize="0"/>
          <p:nvPr/>
        </p:nvPicPr>
        <p:blipFill rotWithShape="1">
          <a:blip r:embed="rId6">
            <a:alphaModFix/>
          </a:blip>
          <a:srcRect b="0" l="0" r="0" t="0"/>
          <a:stretch/>
        </p:blipFill>
        <p:spPr>
          <a:xfrm>
            <a:off x="1987725" y="2473375"/>
            <a:ext cx="1635528" cy="1238398"/>
          </a:xfrm>
          <a:prstGeom prst="rect">
            <a:avLst/>
          </a:prstGeom>
          <a:noFill/>
          <a:ln>
            <a:noFill/>
          </a:ln>
        </p:spPr>
      </p:pic>
      <p:pic>
        <p:nvPicPr>
          <p:cNvPr id="394" name="Google Shape;394;p40"/>
          <p:cNvPicPr preferRelativeResize="0"/>
          <p:nvPr/>
        </p:nvPicPr>
        <p:blipFill rotWithShape="1">
          <a:blip r:embed="rId7">
            <a:alphaModFix/>
          </a:blip>
          <a:srcRect b="0" l="0" r="0" t="0"/>
          <a:stretch/>
        </p:blipFill>
        <p:spPr>
          <a:xfrm>
            <a:off x="3753275" y="2532961"/>
            <a:ext cx="1421250" cy="1119228"/>
          </a:xfrm>
          <a:prstGeom prst="rect">
            <a:avLst/>
          </a:prstGeom>
          <a:noFill/>
          <a:ln>
            <a:noFill/>
          </a:ln>
        </p:spPr>
      </p:pic>
      <p:sp>
        <p:nvSpPr>
          <p:cNvPr id="395" name="Google Shape;395;p40"/>
          <p:cNvSpPr txBox="1"/>
          <p:nvPr/>
        </p:nvSpPr>
        <p:spPr>
          <a:xfrm>
            <a:off x="140450" y="3970750"/>
            <a:ext cx="5772300" cy="1000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200"/>
              <a:buFont typeface="Arial"/>
              <a:buNone/>
            </a:pPr>
            <a:r>
              <a:rPr b="0" i="0" lang="en-GB" sz="1200" u="none" cap="none" strike="noStrike">
                <a:solidFill>
                  <a:srgbClr val="000000"/>
                </a:solidFill>
                <a:latin typeface="Arial"/>
                <a:ea typeface="Arial"/>
                <a:cs typeface="Arial"/>
                <a:sym typeface="Arial"/>
              </a:rPr>
              <a:t>Nitinol stents are used to repair damaged blood vessels. They are inserted to prevent the collapse and bursting in the case of coronary heart disease. They enter cold and expand to body temperature.</a:t>
            </a:r>
            <a:endParaRPr b="0" i="0" sz="1400" u="none" cap="none" strike="noStrike">
              <a:solidFill>
                <a:srgbClr val="000000"/>
              </a:solidFill>
              <a:latin typeface="Arial"/>
              <a:ea typeface="Arial"/>
              <a:cs typeface="Arial"/>
              <a:sym typeface="Arial"/>
            </a:endParaRPr>
          </a:p>
        </p:txBody>
      </p:sp>
      <p:sp>
        <p:nvSpPr>
          <p:cNvPr id="396" name="Google Shape;396;p40"/>
          <p:cNvSpPr txBox="1"/>
          <p:nvPr/>
        </p:nvSpPr>
        <p:spPr>
          <a:xfrm>
            <a:off x="1946675" y="3590825"/>
            <a:ext cx="3272700" cy="323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00"/>
              <a:buFont typeface="Arial"/>
              <a:buNone/>
            </a:pPr>
            <a:r>
              <a:rPr b="1" i="0" lang="en-GB" sz="1000" u="none" cap="none" strike="noStrike">
                <a:solidFill>
                  <a:srgbClr val="000000"/>
                </a:solidFill>
                <a:latin typeface="Arial"/>
                <a:ea typeface="Arial"/>
                <a:cs typeface="Arial"/>
                <a:sym typeface="Arial"/>
              </a:rPr>
              <a:t>Nitinol stents</a:t>
            </a:r>
            <a:r>
              <a:rPr b="0" i="0" lang="en-GB" sz="1000" u="none" cap="none" strike="noStrike">
                <a:solidFill>
                  <a:srgbClr val="000000"/>
                </a:solidFill>
                <a:latin typeface="Arial"/>
                <a:ea typeface="Arial"/>
                <a:cs typeface="Arial"/>
                <a:sym typeface="Arial"/>
              </a:rPr>
              <a:t>-  used in the treatment of CHD</a:t>
            </a:r>
            <a:endParaRPr b="0" i="0" sz="1400" u="none" cap="none" strike="noStrike">
              <a:solidFill>
                <a:srgbClr val="000000"/>
              </a:solidFill>
              <a:latin typeface="Arial"/>
              <a:ea typeface="Arial"/>
              <a:cs typeface="Arial"/>
              <a:sym typeface="Arial"/>
            </a:endParaRPr>
          </a:p>
        </p:txBody>
      </p:sp>
      <p:pic>
        <p:nvPicPr>
          <p:cNvPr id="397" name="Google Shape;397;p40"/>
          <p:cNvPicPr preferRelativeResize="0"/>
          <p:nvPr/>
        </p:nvPicPr>
        <p:blipFill rotWithShape="1">
          <a:blip r:embed="rId8">
            <a:alphaModFix/>
          </a:blip>
          <a:srcRect b="0" l="0" r="0" t="0"/>
          <a:stretch/>
        </p:blipFill>
        <p:spPr>
          <a:xfrm>
            <a:off x="5210650" y="2532950"/>
            <a:ext cx="818324" cy="6342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41"/>
          <p:cNvSpPr txBox="1"/>
          <p:nvPr/>
        </p:nvSpPr>
        <p:spPr>
          <a:xfrm>
            <a:off x="113550" y="78650"/>
            <a:ext cx="8916900" cy="347700"/>
          </a:xfrm>
          <a:prstGeom prst="rect">
            <a:avLst/>
          </a:prstGeom>
          <a:solidFill>
            <a:srgbClr val="EAD1DC"/>
          </a:solid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GB" sz="1100">
                <a:solidFill>
                  <a:srgbClr val="351C75"/>
                </a:solidFill>
              </a:rPr>
              <a:t>A 3.1.9 Biodegradable materials break down in the environment after disposal or at the end of their useful life. </a:t>
            </a:r>
            <a:endParaRPr b="1" sz="1100">
              <a:solidFill>
                <a:srgbClr val="351C75"/>
              </a:solidFill>
            </a:endParaRPr>
          </a:p>
        </p:txBody>
      </p:sp>
      <p:sp>
        <p:nvSpPr>
          <p:cNvPr id="403" name="Google Shape;403;p41"/>
          <p:cNvSpPr txBox="1"/>
          <p:nvPr/>
        </p:nvSpPr>
        <p:spPr>
          <a:xfrm>
            <a:off x="414525" y="689450"/>
            <a:ext cx="5003700" cy="3301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GB" sz="1300">
                <a:solidFill>
                  <a:schemeClr val="dk1"/>
                </a:solidFill>
              </a:rPr>
              <a:t>Biodegradable materials can be broken down naturally by microorganisms such as bacteria and fungi after disposal or at the end of their useful life. Designers consider biodegradability to reduce waste and environmental impact.</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Example: Paper and untreated wood are biodegradable materials that can naturally decompose over time.</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Cotton is biodegradable, making it a suitable material for products where reducing end-of-life environmental impact is important.</a:t>
            </a:r>
            <a:endParaRPr sz="1300">
              <a:solidFill>
                <a:schemeClr val="dk1"/>
              </a:solidFill>
            </a:endParaRPr>
          </a:p>
          <a:p>
            <a:pPr indent="0" lvl="0" marL="0" rtl="0" algn="l">
              <a:lnSpc>
                <a:spcPct val="115000"/>
              </a:lnSpc>
              <a:spcBef>
                <a:spcPts val="1200"/>
              </a:spcBef>
              <a:spcAft>
                <a:spcPts val="0"/>
              </a:spcAft>
              <a:buNone/>
            </a:pPr>
            <a:r>
              <a:rPr lang="en-GB" sz="1300">
                <a:solidFill>
                  <a:schemeClr val="dk1"/>
                </a:solidFill>
              </a:rPr>
              <a:t>Natural rubber can biodegrade under suitable environmental conditions.</a:t>
            </a:r>
            <a:endParaRPr sz="1300">
              <a:solidFill>
                <a:schemeClr val="dk1"/>
              </a:solidFill>
            </a:endParaRPr>
          </a:p>
          <a:p>
            <a:pPr indent="0" lvl="0" marL="0" rtl="0" algn="l">
              <a:spcBef>
                <a:spcPts val="1200"/>
              </a:spcBef>
              <a:spcAft>
                <a:spcPts val="0"/>
              </a:spcAft>
              <a:buNone/>
            </a:pPr>
            <a:r>
              <a:t/>
            </a:r>
            <a:endParaRPr sz="1300">
              <a:solidFill>
                <a:schemeClr val="dk2"/>
              </a:solidFill>
            </a:endParaRPr>
          </a:p>
        </p:txBody>
      </p:sp>
      <p:pic>
        <p:nvPicPr>
          <p:cNvPr id="404" name="Google Shape;404;p41" title="Screenshot 2026-09-14 at 1.35.10 PM.png"/>
          <p:cNvPicPr preferRelativeResize="0"/>
          <p:nvPr/>
        </p:nvPicPr>
        <p:blipFill>
          <a:blip r:embed="rId3">
            <a:alphaModFix/>
          </a:blip>
          <a:stretch>
            <a:fillRect/>
          </a:stretch>
        </p:blipFill>
        <p:spPr>
          <a:xfrm>
            <a:off x="6364525" y="2082375"/>
            <a:ext cx="1625351" cy="1242188"/>
          </a:xfrm>
          <a:prstGeom prst="rect">
            <a:avLst/>
          </a:prstGeom>
          <a:noFill/>
          <a:ln>
            <a:noFill/>
          </a:ln>
        </p:spPr>
      </p:pic>
      <p:pic>
        <p:nvPicPr>
          <p:cNvPr id="405" name="Google Shape;405;p41" title="Screenshot 2026-09-14 at 1.35.46 PM.png"/>
          <p:cNvPicPr preferRelativeResize="0"/>
          <p:nvPr/>
        </p:nvPicPr>
        <p:blipFill>
          <a:blip r:embed="rId4">
            <a:alphaModFix/>
          </a:blip>
          <a:stretch>
            <a:fillRect/>
          </a:stretch>
        </p:blipFill>
        <p:spPr>
          <a:xfrm>
            <a:off x="6364525" y="3579285"/>
            <a:ext cx="1625343" cy="1310486"/>
          </a:xfrm>
          <a:prstGeom prst="rect">
            <a:avLst/>
          </a:prstGeom>
          <a:noFill/>
          <a:ln>
            <a:noFill/>
          </a:ln>
        </p:spPr>
      </p:pic>
      <p:pic>
        <p:nvPicPr>
          <p:cNvPr id="406" name="Google Shape;406;p41" title="Screenshot 2026-09-14 at 1.36.35 PM.png"/>
          <p:cNvPicPr preferRelativeResize="0"/>
          <p:nvPr/>
        </p:nvPicPr>
        <p:blipFill>
          <a:blip r:embed="rId5">
            <a:alphaModFix/>
          </a:blip>
          <a:stretch>
            <a:fillRect/>
          </a:stretch>
        </p:blipFill>
        <p:spPr>
          <a:xfrm>
            <a:off x="6364525" y="515531"/>
            <a:ext cx="1625350" cy="1302769"/>
          </a:xfrm>
          <a:prstGeom prst="rect">
            <a:avLst/>
          </a:prstGeom>
          <a:noFill/>
          <a:ln>
            <a:noFill/>
          </a:ln>
        </p:spPr>
      </p:pic>
      <p:sp>
        <p:nvSpPr>
          <p:cNvPr id="407" name="Google Shape;407;p41"/>
          <p:cNvSpPr txBox="1"/>
          <p:nvPr/>
        </p:nvSpPr>
        <p:spPr>
          <a:xfrm>
            <a:off x="6852500" y="1720225"/>
            <a:ext cx="673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Paper</a:t>
            </a:r>
            <a:endParaRPr sz="1200">
              <a:solidFill>
                <a:schemeClr val="dk2"/>
              </a:solidFill>
            </a:endParaRPr>
          </a:p>
        </p:txBody>
      </p:sp>
      <p:sp>
        <p:nvSpPr>
          <p:cNvPr id="408" name="Google Shape;408;p41"/>
          <p:cNvSpPr txBox="1"/>
          <p:nvPr/>
        </p:nvSpPr>
        <p:spPr>
          <a:xfrm>
            <a:off x="6852500" y="3244225"/>
            <a:ext cx="6738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Cotten</a:t>
            </a:r>
            <a:endParaRPr sz="1200">
              <a:solidFill>
                <a:schemeClr val="dk2"/>
              </a:solidFill>
            </a:endParaRPr>
          </a:p>
        </p:txBody>
      </p:sp>
      <p:sp>
        <p:nvSpPr>
          <p:cNvPr id="409" name="Google Shape;409;p41"/>
          <p:cNvSpPr txBox="1"/>
          <p:nvPr/>
        </p:nvSpPr>
        <p:spPr>
          <a:xfrm>
            <a:off x="6578834" y="4792874"/>
            <a:ext cx="12483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solidFill>
                  <a:schemeClr val="dk2"/>
                </a:solidFill>
              </a:rPr>
              <a:t>Natural rubber</a:t>
            </a:r>
            <a:endParaRPr sz="1200">
              <a:solidFill>
                <a:schemeClr val="dk2"/>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pic>
        <p:nvPicPr>
          <p:cNvPr id="414" name="Google Shape;414;p42" title="Screenshot 2026-04-27 at 2.40.52 PM.png"/>
          <p:cNvPicPr preferRelativeResize="0"/>
          <p:nvPr/>
        </p:nvPicPr>
        <p:blipFill>
          <a:blip r:embed="rId3">
            <a:alphaModFix/>
          </a:blip>
          <a:stretch>
            <a:fillRect/>
          </a:stretch>
        </p:blipFill>
        <p:spPr>
          <a:xfrm>
            <a:off x="435175" y="121825"/>
            <a:ext cx="7615005" cy="4838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