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AA3D78-050B-423C-A8F6-37AA796EABA0}">
  <a:tblStyle styleId="{24AA3D78-050B-423C-A8F6-37AA796EABA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7b105eb9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7b105eb9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b7f704b71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b7f704b71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b7f704b71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b7f704b71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b7f704b71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b7f704b71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b7f704b71c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b7f704b71c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c066631e0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g3c066631e04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b7f704b71c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b7f704b71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b7f704b71c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b7f704b71c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bb10a3654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bb10a3654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bb10a36540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bb10a36540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b7f704b71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b7f704b71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bb10a3654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bb10a3654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bb10a3654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bb10a3654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bb10a3654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bb10a3654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bb10a3654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bb10a3654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bb10a3654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bb10a36540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bb10a3654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bb10a3654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bb10a36540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bb10a3654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bf5fcbf76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bf5fcbf76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bb10a36540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bb10a36540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bb10a36540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bb10a36540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bf5fcbf76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bf5fcbf76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bb10a36540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bb10a3654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bf5fcbf7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bf5fcbf7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bb10a36540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bb10a3654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bb10a36540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bb10a3654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bb10a36540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bb10a36540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bb10a36540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bb10a36540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bb10a3654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bb10a3654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b7f704b71c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b7f704b71c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b7f704b71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b7f704b71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b7f704b71c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b7f704b71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bb10a3654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bb10a3654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b7f704b71c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b7f704b71c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aad0a8c78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g3aad0a8c78b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aad0a8c78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g3aad0a8c78b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aad0a8c78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g3aad0a8c78b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aad0a8c78b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g3aad0a8c78b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aad0a8c78b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3aad0a8c78b_0_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b2be3eb6c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b2be3eb6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b2be3eb6c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b2be3eb6c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e66b77d76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e66b77d76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4.gif"/><Relationship Id="rId4" Type="http://schemas.openxmlformats.org/officeDocument/2006/relationships/image" Target="../media/image20.gif"/><Relationship Id="rId5" Type="http://schemas.openxmlformats.org/officeDocument/2006/relationships/image" Target="../media/image25.gif"/><Relationship Id="rId6" Type="http://schemas.openxmlformats.org/officeDocument/2006/relationships/image" Target="../media/image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2.png"/><Relationship Id="rId7"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15.png"/><Relationship Id="rId5"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18.png"/><Relationship Id="rId5"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5.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43.png"/><Relationship Id="rId4" Type="http://schemas.openxmlformats.org/officeDocument/2006/relationships/image" Target="../media/image28.png"/><Relationship Id="rId5"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hyperlink" Target="http://www.youtube.com/watch?v=5QMYR2QcaD8" TargetMode="External"/><Relationship Id="rId5" Type="http://schemas.openxmlformats.org/officeDocument/2006/relationships/image" Target="../media/image3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5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5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50.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41.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51.png"/><Relationship Id="rId4" Type="http://schemas.openxmlformats.org/officeDocument/2006/relationships/image" Target="../media/image46.png"/><Relationship Id="rId5" Type="http://schemas.openxmlformats.org/officeDocument/2006/relationships/image" Target="../media/image49.png"/><Relationship Id="rId6" Type="http://schemas.openxmlformats.org/officeDocument/2006/relationships/image" Target="../media/image4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47.png"/><Relationship Id="rId4" Type="http://schemas.openxmlformats.org/officeDocument/2006/relationships/image" Target="../media/image41.png"/><Relationship Id="rId5" Type="http://schemas.openxmlformats.org/officeDocument/2006/relationships/image" Target="../media/image5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47.png"/><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47.png"/><Relationship Id="rId4" Type="http://schemas.openxmlformats.org/officeDocument/2006/relationships/image" Target="../media/image3.png"/><Relationship Id="rId5" Type="http://schemas.openxmlformats.org/officeDocument/2006/relationships/image" Target="../media/image5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55.png"/><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60.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a:solidFill>
            <a:schemeClr val="accent6"/>
          </a:solidFill>
        </p:spPr>
        <p:txBody>
          <a:bodyPr anchorCtr="0" anchor="b" bIns="91425" lIns="91425" spcFirstLastPara="1" rIns="91425" wrap="square" tIns="91425">
            <a:normAutofit/>
          </a:bodyPr>
          <a:lstStyle/>
          <a:p>
            <a:pPr indent="0" lvl="0" marL="0" rtl="0" algn="ctr">
              <a:spcBef>
                <a:spcPts val="0"/>
              </a:spcBef>
              <a:spcAft>
                <a:spcPts val="0"/>
              </a:spcAft>
              <a:buNone/>
            </a:pPr>
            <a:r>
              <a:rPr b="1" lang="en-GB" sz="4500">
                <a:solidFill>
                  <a:srgbClr val="0F172A"/>
                </a:solidFill>
              </a:rPr>
              <a:t>INTRODUCTION TO</a:t>
            </a:r>
            <a:br>
              <a:rPr lang="en-GB" sz="1400"/>
            </a:br>
            <a:r>
              <a:rPr b="1" lang="en-GB" sz="4500">
                <a:solidFill>
                  <a:srgbClr val="0F172A"/>
                </a:solidFill>
              </a:rPr>
              <a:t> MECHANICAL SYSTEMS</a:t>
            </a:r>
            <a:endParaRPr/>
          </a:p>
        </p:txBody>
      </p:sp>
      <p:sp>
        <p:nvSpPr>
          <p:cNvPr id="55" name="Google Shape;55;p13"/>
          <p:cNvSpPr txBox="1"/>
          <p:nvPr/>
        </p:nvSpPr>
        <p:spPr>
          <a:xfrm>
            <a:off x="7229400" y="0"/>
            <a:ext cx="1914600" cy="4617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theory</a:t>
            </a:r>
            <a:endParaRPr sz="1800">
              <a:solidFill>
                <a:srgbClr val="595959"/>
              </a:solidFill>
              <a:latin typeface="Georgia"/>
              <a:ea typeface="Georgia"/>
              <a:cs typeface="Georgia"/>
              <a:sym typeface="Georgia"/>
            </a:endParaRPr>
          </a:p>
        </p:txBody>
      </p:sp>
      <p:pic>
        <p:nvPicPr>
          <p:cNvPr id="56" name="Google Shape;56;p13" title="Screenshot 2026-02-23 at 2.42.27 PM.png"/>
          <p:cNvPicPr preferRelativeResize="0"/>
          <p:nvPr/>
        </p:nvPicPr>
        <p:blipFill>
          <a:blip r:embed="rId3">
            <a:alphaModFix/>
          </a:blip>
          <a:stretch>
            <a:fillRect/>
          </a:stretch>
        </p:blipFill>
        <p:spPr>
          <a:xfrm>
            <a:off x="1057075" y="3259475"/>
            <a:ext cx="4240400" cy="614875"/>
          </a:xfrm>
          <a:prstGeom prst="rect">
            <a:avLst/>
          </a:prstGeom>
          <a:noFill/>
          <a:ln>
            <a:noFill/>
          </a:ln>
        </p:spPr>
      </p:pic>
      <p:pic>
        <p:nvPicPr>
          <p:cNvPr id="57" name="Google Shape;57;p13" title="ques.png"/>
          <p:cNvPicPr preferRelativeResize="0"/>
          <p:nvPr/>
        </p:nvPicPr>
        <p:blipFill>
          <a:blip r:embed="rId4">
            <a:alphaModFix/>
          </a:blip>
          <a:stretch>
            <a:fillRect/>
          </a:stretch>
        </p:blipFill>
        <p:spPr>
          <a:xfrm>
            <a:off x="354675" y="3277186"/>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3" name="Google Shape;63;p14"/>
          <p:cNvGraphicFramePr/>
          <p:nvPr/>
        </p:nvGraphicFramePr>
        <p:xfrm>
          <a:off x="311700" y="747568"/>
          <a:ext cx="3000000" cy="3000000"/>
        </p:xfrm>
        <a:graphic>
          <a:graphicData uri="http://schemas.openxmlformats.org/drawingml/2006/table">
            <a:tbl>
              <a:tblPr>
                <a:noFill/>
                <a:tableStyleId>{24AA3D78-050B-423C-A8F6-37AA796EABA0}</a:tableStyleId>
              </a:tblPr>
              <a:tblGrid>
                <a:gridCol w="1974125"/>
                <a:gridCol w="6546475"/>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Four types of motion</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Identify the four basic types of mechanical motion: </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linear; rotary; oscillating; and reciprocating.</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Input into an output</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Describe inputs, processes and outputs in the context of mechanical systems.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Mechanical advantage</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O</a:t>
                      </a:r>
                      <a:r>
                        <a:rPr lang="en-GB" sz="1200">
                          <a:latin typeface="Lexend Light"/>
                          <a:ea typeface="Lexend Light"/>
                          <a:cs typeface="Lexend Light"/>
                          <a:sym typeface="Lexend Light"/>
                        </a:rPr>
                        <a:t>utline a mechanical advantage and suggest how simple mechanical systems</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may improve performance in terms of function and efficiency.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Speed, direction or power of a motion</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Identify gear-driven, belt-driven, cam, lever and linkage systems.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Simple or complex mechanical systems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Explain the basic principles of mechanical motion and discuss how gears,</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pulleys, cams, levers and linkages can be combined to create complex mechanical systems.</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marR="0" rtl="0" algn="ctr">
              <a:lnSpc>
                <a:spcPct val="100000"/>
              </a:lnSpc>
              <a:spcBef>
                <a:spcPts val="0"/>
              </a:spcBef>
              <a:spcAft>
                <a:spcPts val="0"/>
              </a:spcAft>
              <a:buNone/>
            </a:pPr>
            <a:r>
              <a:rPr lang="en-GB">
                <a:solidFill>
                  <a:schemeClr val="lt1"/>
                </a:solidFill>
                <a:latin typeface="Average"/>
                <a:ea typeface="Average"/>
                <a:cs typeface="Average"/>
                <a:sym typeface="Average"/>
              </a:rPr>
              <a:t>Contents</a:t>
            </a:r>
            <a:endParaRPr/>
          </a:p>
        </p:txBody>
      </p:sp>
      <p:graphicFrame>
        <p:nvGraphicFramePr>
          <p:cNvPr id="69" name="Google Shape;69;p15"/>
          <p:cNvGraphicFramePr/>
          <p:nvPr/>
        </p:nvGraphicFramePr>
        <p:xfrm>
          <a:off x="311700" y="747568"/>
          <a:ext cx="3000000" cy="3000000"/>
        </p:xfrm>
        <a:graphic>
          <a:graphicData uri="http://schemas.openxmlformats.org/drawingml/2006/table">
            <a:tbl>
              <a:tblPr>
                <a:noFill/>
                <a:tableStyleId>{24AA3D78-050B-423C-A8F6-37AA796EABA0}</a:tableStyleId>
              </a:tblPr>
              <a:tblGrid>
                <a:gridCol w="1315450"/>
                <a:gridCol w="72051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Gears</a:t>
                      </a:r>
                      <a:endParaRPr b="1" sz="1300">
                        <a:solidFill>
                          <a:srgbClr val="0B5394"/>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a:t>
                      </a:r>
                      <a:r>
                        <a:rPr lang="en-GB" sz="1200">
                          <a:latin typeface="Lexend Light"/>
                          <a:ea typeface="Lexend Light"/>
                          <a:cs typeface="Lexend Light"/>
                          <a:sym typeface="Lexend Light"/>
                        </a:rPr>
                        <a:t>dentify the different types of gear systems (spur, bevel, rack and pinion, worm, ratchet and pawl, idler and compound) and their components, and outline how they are used providing</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examples.</a:t>
                      </a:r>
                      <a:endParaRPr sz="1200">
                        <a:latin typeface="Lexend Light"/>
                        <a:ea typeface="Lexend Light"/>
                        <a:cs typeface="Lexend Light"/>
                        <a:sym typeface="Lexend Light"/>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Pulleys</a:t>
                      </a:r>
                      <a:endParaRPr b="1" sz="1300">
                        <a:solidFill>
                          <a:srgbClr val="0B5394"/>
                        </a:solidFill>
                        <a:latin typeface="Lexend"/>
                        <a:ea typeface="Lexend"/>
                        <a:cs typeface="Lexend"/>
                        <a:sym typeface="Lexend"/>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a:t>
                      </a:r>
                      <a:r>
                        <a:rPr lang="en-GB" sz="1200">
                          <a:latin typeface="Lexend Light"/>
                          <a:ea typeface="Lexend Light"/>
                          <a:cs typeface="Lexend Light"/>
                          <a:sym typeface="Lexend Light"/>
                        </a:rPr>
                        <a:t>dentify components of pulley systems, and outline how they are used providing</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examples.</a:t>
                      </a:r>
                      <a:endParaRPr sz="1200">
                        <a:latin typeface="Lexend Light"/>
                        <a:ea typeface="Lexend Light"/>
                        <a:cs typeface="Lexend Light"/>
                        <a:sym typeface="Lexend Light"/>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Cam</a:t>
                      </a:r>
                      <a:endParaRPr b="1" sz="1300">
                        <a:solidFill>
                          <a:srgbClr val="0B5394"/>
                        </a:solidFill>
                        <a:latin typeface="Lexend"/>
                        <a:ea typeface="Lexend"/>
                        <a:cs typeface="Lexend"/>
                        <a:sym typeface="Lexend"/>
                      </a:endParaRPr>
                    </a:p>
                  </a:txBody>
                  <a:tcPr marT="91425" marB="91425" marR="91425" marL="91425" anchor="ct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Identify different shaped cams (pear, circular, triangular, eccentric, oval and snail)</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and outline how they are used providing examples.</a:t>
                      </a:r>
                      <a:endParaRPr sz="1200">
                        <a:latin typeface="Lexend Light"/>
                        <a:ea typeface="Lexend Light"/>
                        <a:cs typeface="Lexend Light"/>
                        <a:sym typeface="Lexend Light"/>
                      </a:endParaRPr>
                    </a:p>
                  </a:txBody>
                  <a:tcPr marT="91425" marB="91425" marR="91425" marL="91425">
                    <a:lnT cap="flat" cmpd="sng" w="9525">
                      <a:solidFill>
                        <a:srgbClr val="9E9E9E"/>
                      </a:solidFill>
                      <a:prstDash val="solid"/>
                      <a:round/>
                      <a:headEnd len="sm" w="sm" type="none"/>
                      <a:tailEnd len="sm" w="sm" type="none"/>
                    </a:lnT>
                  </a:tcPr>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Levers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Identify the three types of levers (1st class, 2nd class and 3rd class) and the</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position of the Load (L), Effort (E) and the Fulcrum, and outline how they are used providing examples.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Linkages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Identify parallel, reverse and bell crank linkages, and outline how they are used</a:t>
                      </a:r>
                      <a:endParaRPr sz="1200">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providing examples.</a:t>
                      </a:r>
                      <a:endParaRPr sz="1200">
                        <a:latin typeface="Lexend Light"/>
                        <a:ea typeface="Lexend Light"/>
                        <a:cs typeface="Lexend Light"/>
                        <a:sym typeface="Lexend Light"/>
                      </a:endParaRPr>
                    </a:p>
                    <a:p>
                      <a:pPr indent="0" lvl="0" marL="0" rtl="0" algn="l">
                        <a:spcBef>
                          <a:spcPts val="0"/>
                        </a:spcBef>
                        <a:spcAft>
                          <a:spcPts val="0"/>
                        </a:spcAft>
                        <a:buNone/>
                      </a:pPr>
                      <a:r>
                        <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3.3.1	 </a:t>
            </a:r>
            <a:r>
              <a:rPr b="1" lang="en-GB" sz="1100">
                <a:solidFill>
                  <a:srgbClr val="351C75"/>
                </a:solidFill>
              </a:rPr>
              <a:t>There are four types of motion involved in mechanical systems.</a:t>
            </a:r>
            <a:endParaRPr b="1" sz="1100">
              <a:solidFill>
                <a:srgbClr val="351C75"/>
              </a:solidFill>
            </a:endParaRPr>
          </a:p>
        </p:txBody>
      </p:sp>
      <p:sp>
        <p:nvSpPr>
          <p:cNvPr id="75" name="Google Shape;75;p16"/>
          <p:cNvSpPr txBox="1"/>
          <p:nvPr/>
        </p:nvSpPr>
        <p:spPr>
          <a:xfrm>
            <a:off x="148775" y="1323125"/>
            <a:ext cx="4471800" cy="3586500"/>
          </a:xfrm>
          <a:prstGeom prst="rect">
            <a:avLst/>
          </a:prstGeom>
          <a:noFill/>
          <a:ln cap="flat" cmpd="sng" w="28575">
            <a:solidFill>
              <a:srgbClr val="6AA84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accent2"/>
                </a:solidFill>
              </a:rPr>
              <a:t>1. Linear Motion: </a:t>
            </a:r>
            <a:r>
              <a:rPr lang="en-GB" sz="1300">
                <a:solidFill>
                  <a:schemeClr val="accent2"/>
                </a:solidFill>
              </a:rPr>
              <a:t>Movement in a straight line and in one direction. Eg.: A train moving along a straight track or a drawer being pulled out.</a:t>
            </a:r>
            <a:endParaRPr sz="1300">
              <a:solidFill>
                <a:schemeClr val="accent2"/>
              </a:solidFill>
            </a:endParaRPr>
          </a:p>
          <a:p>
            <a:pPr indent="0" lvl="0" marL="0" rtl="0" algn="l">
              <a:spcBef>
                <a:spcPts val="0"/>
              </a:spcBef>
              <a:spcAft>
                <a:spcPts val="0"/>
              </a:spcAft>
              <a:buNone/>
            </a:pPr>
            <a:r>
              <a:t/>
            </a:r>
            <a:endParaRPr sz="1300">
              <a:solidFill>
                <a:schemeClr val="accent2"/>
              </a:solidFill>
            </a:endParaRPr>
          </a:p>
          <a:p>
            <a:pPr indent="0" lvl="0" marL="0" rtl="0" algn="l">
              <a:spcBef>
                <a:spcPts val="0"/>
              </a:spcBef>
              <a:spcAft>
                <a:spcPts val="0"/>
              </a:spcAft>
              <a:buNone/>
            </a:pPr>
            <a:r>
              <a:rPr b="1" lang="en-GB" sz="1300">
                <a:solidFill>
                  <a:schemeClr val="accent2"/>
                </a:solidFill>
              </a:rPr>
              <a:t>2. Reciprocating Motion:</a:t>
            </a:r>
            <a:r>
              <a:rPr lang="en-GB" sz="1300">
                <a:solidFill>
                  <a:schemeClr val="accent2"/>
                </a:solidFill>
              </a:rPr>
              <a:t> Movement in a straight line, but moving backwards and forwards (or up and down) in a repeating cycle. </a:t>
            </a:r>
            <a:r>
              <a:rPr lang="en-GB" sz="1300">
                <a:solidFill>
                  <a:schemeClr val="accent2"/>
                </a:solidFill>
              </a:rPr>
              <a:t>Eg.</a:t>
            </a:r>
            <a:r>
              <a:rPr lang="en-GB" sz="1300">
                <a:solidFill>
                  <a:schemeClr val="accent2"/>
                </a:solidFill>
              </a:rPr>
              <a:t>: The needle on a sewing machine or the piston in an internal combustion engine.</a:t>
            </a:r>
            <a:endParaRPr sz="1300">
              <a:solidFill>
                <a:schemeClr val="accent2"/>
              </a:solidFill>
            </a:endParaRPr>
          </a:p>
          <a:p>
            <a:pPr indent="0" lvl="0" marL="0" rtl="0" algn="l">
              <a:spcBef>
                <a:spcPts val="0"/>
              </a:spcBef>
              <a:spcAft>
                <a:spcPts val="0"/>
              </a:spcAft>
              <a:buNone/>
            </a:pPr>
            <a:r>
              <a:t/>
            </a:r>
            <a:endParaRPr sz="1300">
              <a:solidFill>
                <a:schemeClr val="accent2"/>
              </a:solidFill>
            </a:endParaRPr>
          </a:p>
          <a:p>
            <a:pPr indent="0" lvl="0" marL="0" rtl="0" algn="l">
              <a:spcBef>
                <a:spcPts val="0"/>
              </a:spcBef>
              <a:spcAft>
                <a:spcPts val="0"/>
              </a:spcAft>
              <a:buNone/>
            </a:pPr>
            <a:r>
              <a:rPr b="1" lang="en-GB" sz="1300">
                <a:solidFill>
                  <a:schemeClr val="accent2"/>
                </a:solidFill>
              </a:rPr>
              <a:t>3. Rotary Motion: </a:t>
            </a:r>
            <a:r>
              <a:rPr lang="en-GB" sz="1300">
                <a:solidFill>
                  <a:schemeClr val="accent2"/>
                </a:solidFill>
              </a:rPr>
              <a:t>Movement following a circular path around a fixed center point (an axle or shaft). </a:t>
            </a:r>
            <a:r>
              <a:rPr lang="en-GB" sz="1300">
                <a:solidFill>
                  <a:schemeClr val="accent2"/>
                </a:solidFill>
              </a:rPr>
              <a:t>Eg.</a:t>
            </a:r>
            <a:r>
              <a:rPr lang="en-GB" sz="1300">
                <a:solidFill>
                  <a:schemeClr val="accent2"/>
                </a:solidFill>
              </a:rPr>
              <a:t>: A bicycle wheel, a drill bit, or a ceiling fan.</a:t>
            </a:r>
            <a:endParaRPr sz="1300">
              <a:solidFill>
                <a:schemeClr val="accent2"/>
              </a:solidFill>
            </a:endParaRPr>
          </a:p>
          <a:p>
            <a:pPr indent="0" lvl="0" marL="0" rtl="0" algn="l">
              <a:spcBef>
                <a:spcPts val="0"/>
              </a:spcBef>
              <a:spcAft>
                <a:spcPts val="0"/>
              </a:spcAft>
              <a:buNone/>
            </a:pPr>
            <a:r>
              <a:t/>
            </a:r>
            <a:endParaRPr sz="1300">
              <a:solidFill>
                <a:schemeClr val="accent2"/>
              </a:solidFill>
            </a:endParaRPr>
          </a:p>
          <a:p>
            <a:pPr indent="0" lvl="0" marL="0" rtl="0" algn="l">
              <a:spcBef>
                <a:spcPts val="0"/>
              </a:spcBef>
              <a:spcAft>
                <a:spcPts val="0"/>
              </a:spcAft>
              <a:buNone/>
            </a:pPr>
            <a:r>
              <a:rPr b="1" lang="en-GB" sz="1300">
                <a:solidFill>
                  <a:schemeClr val="accent2"/>
                </a:solidFill>
              </a:rPr>
              <a:t>4. Oscillating Motion:</a:t>
            </a:r>
            <a:r>
              <a:rPr lang="en-GB" sz="1300">
                <a:solidFill>
                  <a:schemeClr val="accent2"/>
                </a:solidFill>
              </a:rPr>
              <a:t> Movement along a curved path (arc) that moves back and forth about a central pivot point. </a:t>
            </a:r>
            <a:r>
              <a:rPr lang="en-GB" sz="1300">
                <a:solidFill>
                  <a:schemeClr val="accent2"/>
                </a:solidFill>
              </a:rPr>
              <a:t>Eg.</a:t>
            </a:r>
            <a:r>
              <a:rPr lang="en-GB" sz="1300">
                <a:solidFill>
                  <a:schemeClr val="accent2"/>
                </a:solidFill>
              </a:rPr>
              <a:t>: A playground swing, a pendulum in a clock, or a </a:t>
            </a:r>
            <a:r>
              <a:rPr lang="en-GB" sz="1300">
                <a:solidFill>
                  <a:schemeClr val="accent2"/>
                </a:solidFill>
              </a:rPr>
              <a:t>windshield</a:t>
            </a:r>
            <a:r>
              <a:rPr lang="en-GB" sz="1300">
                <a:solidFill>
                  <a:schemeClr val="accent2"/>
                </a:solidFill>
              </a:rPr>
              <a:t> wiper.</a:t>
            </a:r>
            <a:endParaRPr sz="1300">
              <a:solidFill>
                <a:schemeClr val="accent2"/>
              </a:solidFill>
            </a:endParaRPr>
          </a:p>
        </p:txBody>
      </p:sp>
      <p:sp>
        <p:nvSpPr>
          <p:cNvPr id="76" name="Google Shape;76;p16"/>
          <p:cNvSpPr txBox="1"/>
          <p:nvPr/>
        </p:nvSpPr>
        <p:spPr>
          <a:xfrm>
            <a:off x="65125" y="561800"/>
            <a:ext cx="8916900" cy="5850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accent2"/>
                </a:solidFill>
              </a:rPr>
              <a:t>Motion is the foundation of mechanical systems, machines, and automation, defining how components move and interact to perform useful work. There are four types of motion.</a:t>
            </a:r>
            <a:endParaRPr sz="1300">
              <a:solidFill>
                <a:schemeClr val="accent2"/>
              </a:solidFill>
            </a:endParaRPr>
          </a:p>
        </p:txBody>
      </p:sp>
      <p:pic>
        <p:nvPicPr>
          <p:cNvPr id="77" name="Google Shape;77;p16" title="original-4dba108d2c001ea66088e34bbffe0e7b.gif"/>
          <p:cNvPicPr preferRelativeResize="0"/>
          <p:nvPr/>
        </p:nvPicPr>
        <p:blipFill>
          <a:blip r:embed="rId3">
            <a:alphaModFix/>
          </a:blip>
          <a:stretch>
            <a:fillRect/>
          </a:stretch>
        </p:blipFill>
        <p:spPr>
          <a:xfrm>
            <a:off x="6567116" y="3047826"/>
            <a:ext cx="2174300" cy="1630725"/>
          </a:xfrm>
          <a:prstGeom prst="rect">
            <a:avLst/>
          </a:prstGeom>
          <a:noFill/>
          <a:ln>
            <a:noFill/>
          </a:ln>
        </p:spPr>
      </p:pic>
      <p:pic>
        <p:nvPicPr>
          <p:cNvPr id="78" name="Google Shape;78;p16" title="original-bda0ab30b7312207f1b0049f6f055b38.gif"/>
          <p:cNvPicPr preferRelativeResize="0"/>
          <p:nvPr/>
        </p:nvPicPr>
        <p:blipFill rotWithShape="1">
          <a:blip r:embed="rId4">
            <a:alphaModFix/>
          </a:blip>
          <a:srcRect b="17294" l="23009" r="24723" t="38202"/>
          <a:stretch/>
        </p:blipFill>
        <p:spPr>
          <a:xfrm>
            <a:off x="4736668" y="1317375"/>
            <a:ext cx="2215192" cy="1414486"/>
          </a:xfrm>
          <a:prstGeom prst="rect">
            <a:avLst/>
          </a:prstGeom>
          <a:noFill/>
          <a:ln>
            <a:noFill/>
          </a:ln>
        </p:spPr>
      </p:pic>
      <p:pic>
        <p:nvPicPr>
          <p:cNvPr id="79" name="Google Shape;79;p16" title="original-e8fb3cf53f58bdfa4c47704cfebd47f1.gif"/>
          <p:cNvPicPr preferRelativeResize="0"/>
          <p:nvPr/>
        </p:nvPicPr>
        <p:blipFill rotWithShape="1">
          <a:blip r:embed="rId5">
            <a:alphaModFix/>
          </a:blip>
          <a:srcRect b="28428" l="26677" r="27596" t="11609"/>
          <a:stretch/>
        </p:blipFill>
        <p:spPr>
          <a:xfrm>
            <a:off x="4807825" y="3047826"/>
            <a:ext cx="1658170" cy="1630724"/>
          </a:xfrm>
          <a:prstGeom prst="rect">
            <a:avLst/>
          </a:prstGeom>
          <a:noFill/>
          <a:ln>
            <a:noFill/>
          </a:ln>
        </p:spPr>
      </p:pic>
      <p:pic>
        <p:nvPicPr>
          <p:cNvPr id="80" name="Google Shape;80;p16" title="original-cb6472a6178854d30d04bf14aa4eb7a8.gif"/>
          <p:cNvPicPr preferRelativeResize="0"/>
          <p:nvPr/>
        </p:nvPicPr>
        <p:blipFill rotWithShape="1">
          <a:blip r:embed="rId6">
            <a:alphaModFix/>
          </a:blip>
          <a:srcRect b="17610" l="15016" r="16043" t="13387"/>
          <a:stretch/>
        </p:blipFill>
        <p:spPr>
          <a:xfrm>
            <a:off x="7049284" y="1323296"/>
            <a:ext cx="1884308" cy="1414486"/>
          </a:xfrm>
          <a:prstGeom prst="rect">
            <a:avLst/>
          </a:prstGeom>
          <a:noFill/>
          <a:ln>
            <a:noFill/>
          </a:ln>
        </p:spPr>
      </p:pic>
      <p:sp>
        <p:nvSpPr>
          <p:cNvPr id="81" name="Google Shape;81;p16"/>
          <p:cNvSpPr txBox="1"/>
          <p:nvPr/>
        </p:nvSpPr>
        <p:spPr>
          <a:xfrm>
            <a:off x="5444425" y="2667650"/>
            <a:ext cx="8136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dk2"/>
                </a:solidFill>
              </a:rPr>
              <a:t>Linear </a:t>
            </a:r>
            <a:endParaRPr sz="1200">
              <a:solidFill>
                <a:schemeClr val="dk2"/>
              </a:solidFill>
            </a:endParaRPr>
          </a:p>
        </p:txBody>
      </p:sp>
      <p:sp>
        <p:nvSpPr>
          <p:cNvPr id="82" name="Google Shape;82;p16"/>
          <p:cNvSpPr txBox="1"/>
          <p:nvPr/>
        </p:nvSpPr>
        <p:spPr>
          <a:xfrm>
            <a:off x="7429925" y="2677239"/>
            <a:ext cx="1152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dk2"/>
                </a:solidFill>
              </a:rPr>
              <a:t>Reciprocating</a:t>
            </a:r>
            <a:r>
              <a:rPr lang="en-GB" sz="1200">
                <a:solidFill>
                  <a:schemeClr val="dk2"/>
                </a:solidFill>
              </a:rPr>
              <a:t> </a:t>
            </a:r>
            <a:endParaRPr sz="1200">
              <a:solidFill>
                <a:schemeClr val="dk2"/>
              </a:solidFill>
            </a:endParaRPr>
          </a:p>
        </p:txBody>
      </p:sp>
      <p:sp>
        <p:nvSpPr>
          <p:cNvPr id="83" name="Google Shape;83;p16"/>
          <p:cNvSpPr txBox="1"/>
          <p:nvPr/>
        </p:nvSpPr>
        <p:spPr>
          <a:xfrm>
            <a:off x="5099208" y="4610733"/>
            <a:ext cx="1152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dk2"/>
                </a:solidFill>
              </a:rPr>
              <a:t>Rotary</a:t>
            </a:r>
            <a:r>
              <a:rPr lang="en-GB" sz="1200">
                <a:solidFill>
                  <a:schemeClr val="dk2"/>
                </a:solidFill>
              </a:rPr>
              <a:t> </a:t>
            </a:r>
            <a:endParaRPr sz="1200">
              <a:solidFill>
                <a:schemeClr val="dk2"/>
              </a:solidFill>
            </a:endParaRPr>
          </a:p>
        </p:txBody>
      </p:sp>
      <p:sp>
        <p:nvSpPr>
          <p:cNvPr id="84" name="Google Shape;84;p16"/>
          <p:cNvSpPr txBox="1"/>
          <p:nvPr/>
        </p:nvSpPr>
        <p:spPr>
          <a:xfrm>
            <a:off x="7077833" y="4621715"/>
            <a:ext cx="1152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dk2"/>
                </a:solidFill>
              </a:rPr>
              <a:t>Oscillating</a:t>
            </a:r>
            <a:r>
              <a:rPr lang="en-GB" sz="1200">
                <a:solidFill>
                  <a:schemeClr val="dk2"/>
                </a:solidFill>
              </a:rPr>
              <a:t> </a:t>
            </a:r>
            <a:endParaRPr sz="12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3.3.2	 </a:t>
            </a:r>
            <a:r>
              <a:rPr b="1" lang="en-GB" sz="1100">
                <a:solidFill>
                  <a:srgbClr val="351C75"/>
                </a:solidFill>
              </a:rPr>
              <a:t>Mechanical systems convert an input into an output.</a:t>
            </a:r>
            <a:endParaRPr b="1" sz="1100">
              <a:solidFill>
                <a:srgbClr val="351C75"/>
              </a:solidFill>
            </a:endParaRPr>
          </a:p>
        </p:txBody>
      </p:sp>
      <p:sp>
        <p:nvSpPr>
          <p:cNvPr id="90" name="Google Shape;90;p17"/>
          <p:cNvSpPr txBox="1"/>
          <p:nvPr/>
        </p:nvSpPr>
        <p:spPr>
          <a:xfrm>
            <a:off x="65125" y="571475"/>
            <a:ext cx="8916900" cy="7851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A mechanical system is a group of components that interact to convert an input force and motion into a desired output force and motion. This process typically changes the magnitude of the force, the direction of movement, or the type of motion entirely.</a:t>
            </a:r>
            <a:endParaRPr sz="1300">
              <a:solidFill>
                <a:schemeClr val="dk2"/>
              </a:solidFill>
            </a:endParaRPr>
          </a:p>
        </p:txBody>
      </p:sp>
      <p:pic>
        <p:nvPicPr>
          <p:cNvPr id="91" name="Google Shape;91;p17" title="Screenshot 2026-01-30 at 5.47.47 PM.png"/>
          <p:cNvPicPr preferRelativeResize="0"/>
          <p:nvPr/>
        </p:nvPicPr>
        <p:blipFill>
          <a:blip r:embed="rId3">
            <a:alphaModFix/>
          </a:blip>
          <a:stretch>
            <a:fillRect/>
          </a:stretch>
        </p:blipFill>
        <p:spPr>
          <a:xfrm>
            <a:off x="5201620" y="3184075"/>
            <a:ext cx="3810300" cy="1169825"/>
          </a:xfrm>
          <a:prstGeom prst="rect">
            <a:avLst/>
          </a:prstGeom>
          <a:noFill/>
          <a:ln>
            <a:noFill/>
          </a:ln>
        </p:spPr>
      </p:pic>
      <p:grpSp>
        <p:nvGrpSpPr>
          <p:cNvPr id="92" name="Google Shape;92;p17"/>
          <p:cNvGrpSpPr/>
          <p:nvPr/>
        </p:nvGrpSpPr>
        <p:grpSpPr>
          <a:xfrm>
            <a:off x="5156725" y="1959425"/>
            <a:ext cx="3752199" cy="1224650"/>
            <a:chOff x="2389000" y="2571750"/>
            <a:chExt cx="3752199" cy="1224650"/>
          </a:xfrm>
        </p:grpSpPr>
        <p:pic>
          <p:nvPicPr>
            <p:cNvPr id="93" name="Google Shape;93;p17" title="Animation_of_Advanced_Uniflow_Steam_Engine.gif"/>
            <p:cNvPicPr preferRelativeResize="0"/>
            <p:nvPr/>
          </p:nvPicPr>
          <p:blipFill>
            <a:blip r:embed="rId4">
              <a:alphaModFix/>
            </a:blip>
            <a:stretch>
              <a:fillRect/>
            </a:stretch>
          </p:blipFill>
          <p:spPr>
            <a:xfrm>
              <a:off x="2389000" y="2571750"/>
              <a:ext cx="3752199" cy="1147255"/>
            </a:xfrm>
            <a:prstGeom prst="rect">
              <a:avLst/>
            </a:prstGeom>
            <a:noFill/>
            <a:ln>
              <a:noFill/>
            </a:ln>
          </p:spPr>
        </p:pic>
        <p:sp>
          <p:nvSpPr>
            <p:cNvPr id="94" name="Google Shape;94;p17"/>
            <p:cNvSpPr txBox="1"/>
            <p:nvPr/>
          </p:nvSpPr>
          <p:spPr>
            <a:xfrm>
              <a:off x="3062650" y="3488600"/>
              <a:ext cx="2043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rPr>
                <a:t>s</a:t>
              </a:r>
              <a:r>
                <a:rPr lang="en-GB" sz="800">
                  <a:solidFill>
                    <a:schemeClr val="dk2"/>
                  </a:solidFill>
                </a:rPr>
                <a:t>ource : https://commons.wikimedia.org/</a:t>
              </a:r>
              <a:endParaRPr sz="800">
                <a:solidFill>
                  <a:schemeClr val="dk2"/>
                </a:solidFill>
              </a:endParaRPr>
            </a:p>
          </p:txBody>
        </p:sp>
      </p:grpSp>
      <p:sp>
        <p:nvSpPr>
          <p:cNvPr id="95" name="Google Shape;95;p17"/>
          <p:cNvSpPr txBox="1"/>
          <p:nvPr/>
        </p:nvSpPr>
        <p:spPr>
          <a:xfrm>
            <a:off x="70384" y="1466525"/>
            <a:ext cx="5073000" cy="554100"/>
          </a:xfrm>
          <a:prstGeom prst="rect">
            <a:avLst/>
          </a:prstGeom>
          <a:noFill/>
          <a:ln cap="flat" cmpd="sng" w="28575">
            <a:solidFill>
              <a:srgbClr val="93C47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Input is the source of energy or movement that enters the system. It is the "trigger" required to start the mechanical process. </a:t>
            </a:r>
            <a:endParaRPr sz="1200">
              <a:solidFill>
                <a:schemeClr val="dk2"/>
              </a:solidFill>
            </a:endParaRPr>
          </a:p>
        </p:txBody>
      </p:sp>
      <p:sp>
        <p:nvSpPr>
          <p:cNvPr id="96" name="Google Shape;96;p17"/>
          <p:cNvSpPr txBox="1"/>
          <p:nvPr/>
        </p:nvSpPr>
        <p:spPr>
          <a:xfrm>
            <a:off x="65125" y="2130575"/>
            <a:ext cx="5073000" cy="2031900"/>
          </a:xfrm>
          <a:prstGeom prst="rect">
            <a:avLst/>
          </a:prstGeom>
          <a:noFill/>
          <a:ln cap="flat" cmpd="sng" w="28575">
            <a:solidFill>
              <a:srgbClr val="93C47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Process is the "middle man." This is where the actual mechanism lives. It consists of components that change the input's speed, force, or type of motion. usually performs one of three functions:</a:t>
            </a:r>
            <a:endParaRPr sz="1200">
              <a:solidFill>
                <a:schemeClr val="dk2"/>
              </a:solidFill>
            </a:endParaRPr>
          </a:p>
          <a:p>
            <a:pPr indent="0" lvl="0" marL="0" rtl="0" algn="l">
              <a:spcBef>
                <a:spcPts val="0"/>
              </a:spcBef>
              <a:spcAft>
                <a:spcPts val="0"/>
              </a:spcAft>
              <a:buNone/>
            </a:pPr>
            <a:r>
              <a:rPr lang="en-GB" sz="1200">
                <a:solidFill>
                  <a:schemeClr val="dk2"/>
                </a:solidFill>
              </a:rPr>
              <a:t>Changing Motion Type: </a:t>
            </a:r>
            <a:endParaRPr sz="1200">
              <a:solidFill>
                <a:schemeClr val="dk2"/>
              </a:solidFill>
            </a:endParaRPr>
          </a:p>
          <a:p>
            <a:pPr indent="0" lvl="0" marL="0" rtl="0" algn="l">
              <a:spcBef>
                <a:spcPts val="0"/>
              </a:spcBef>
              <a:spcAft>
                <a:spcPts val="0"/>
              </a:spcAft>
              <a:buNone/>
            </a:pPr>
            <a:r>
              <a:rPr lang="en-GB" sz="1200">
                <a:solidFill>
                  <a:schemeClr val="dk2"/>
                </a:solidFill>
              </a:rPr>
              <a:t>e.g., turning a rotating motor into a reciprocating needle (using a cam).</a:t>
            </a:r>
            <a:endParaRPr sz="1200">
              <a:solidFill>
                <a:schemeClr val="dk2"/>
              </a:solidFill>
            </a:endParaRPr>
          </a:p>
          <a:p>
            <a:pPr indent="0" lvl="0" marL="0" rtl="0" algn="l">
              <a:spcBef>
                <a:spcPts val="0"/>
              </a:spcBef>
              <a:spcAft>
                <a:spcPts val="0"/>
              </a:spcAft>
              <a:buNone/>
            </a:pPr>
            <a:r>
              <a:t/>
            </a:r>
            <a:endParaRPr sz="600">
              <a:solidFill>
                <a:schemeClr val="dk2"/>
              </a:solidFill>
            </a:endParaRPr>
          </a:p>
          <a:p>
            <a:pPr indent="0" lvl="0" marL="0" rtl="0" algn="l">
              <a:spcBef>
                <a:spcPts val="0"/>
              </a:spcBef>
              <a:spcAft>
                <a:spcPts val="0"/>
              </a:spcAft>
              <a:buNone/>
            </a:pPr>
            <a:r>
              <a:rPr lang="en-GB" sz="1200">
                <a:solidFill>
                  <a:schemeClr val="dk2"/>
                </a:solidFill>
              </a:rPr>
              <a:t>Changing Direction: </a:t>
            </a:r>
            <a:endParaRPr sz="1200">
              <a:solidFill>
                <a:schemeClr val="dk2"/>
              </a:solidFill>
            </a:endParaRPr>
          </a:p>
          <a:p>
            <a:pPr indent="0" lvl="0" marL="0" rtl="0" algn="l">
              <a:spcBef>
                <a:spcPts val="0"/>
              </a:spcBef>
              <a:spcAft>
                <a:spcPts val="0"/>
              </a:spcAft>
              <a:buNone/>
            </a:pPr>
            <a:r>
              <a:rPr lang="en-GB" sz="1200">
                <a:solidFill>
                  <a:schemeClr val="dk2"/>
                </a:solidFill>
              </a:rPr>
              <a:t>e.g., using a bell crank to turn a horizontal pull into a vertical lift.</a:t>
            </a:r>
            <a:endParaRPr sz="1200">
              <a:solidFill>
                <a:schemeClr val="dk2"/>
              </a:solidFill>
            </a:endParaRPr>
          </a:p>
          <a:p>
            <a:pPr indent="0" lvl="0" marL="0" rtl="0" algn="l">
              <a:spcBef>
                <a:spcPts val="0"/>
              </a:spcBef>
              <a:spcAft>
                <a:spcPts val="0"/>
              </a:spcAft>
              <a:buNone/>
            </a:pPr>
            <a:r>
              <a:t/>
            </a:r>
            <a:endParaRPr sz="600">
              <a:solidFill>
                <a:schemeClr val="dk2"/>
              </a:solidFill>
            </a:endParaRPr>
          </a:p>
          <a:p>
            <a:pPr indent="0" lvl="0" marL="0" rtl="0" algn="l">
              <a:spcBef>
                <a:spcPts val="0"/>
              </a:spcBef>
              <a:spcAft>
                <a:spcPts val="0"/>
              </a:spcAft>
              <a:buNone/>
            </a:pPr>
            <a:r>
              <a:rPr lang="en-GB" sz="1200">
                <a:solidFill>
                  <a:schemeClr val="dk2"/>
                </a:solidFill>
              </a:rPr>
              <a:t>Mechanical Advantage: </a:t>
            </a:r>
            <a:endParaRPr sz="1200">
              <a:solidFill>
                <a:schemeClr val="dk2"/>
              </a:solidFill>
            </a:endParaRPr>
          </a:p>
          <a:p>
            <a:pPr indent="0" lvl="0" marL="0" rtl="0" algn="l">
              <a:spcBef>
                <a:spcPts val="0"/>
              </a:spcBef>
              <a:spcAft>
                <a:spcPts val="0"/>
              </a:spcAft>
              <a:buNone/>
            </a:pPr>
            <a:r>
              <a:rPr lang="en-GB" sz="1200">
                <a:solidFill>
                  <a:schemeClr val="dk2"/>
                </a:solidFill>
              </a:rPr>
              <a:t>e.g., using a gear train to reduce speed but increase Torque</a:t>
            </a:r>
            <a:endParaRPr sz="1200">
              <a:solidFill>
                <a:schemeClr val="dk2"/>
              </a:solidFill>
            </a:endParaRPr>
          </a:p>
        </p:txBody>
      </p:sp>
      <p:sp>
        <p:nvSpPr>
          <p:cNvPr id="97" name="Google Shape;97;p17"/>
          <p:cNvSpPr txBox="1"/>
          <p:nvPr/>
        </p:nvSpPr>
        <p:spPr>
          <a:xfrm>
            <a:off x="70384" y="4272425"/>
            <a:ext cx="5073000" cy="554100"/>
          </a:xfrm>
          <a:prstGeom prst="rect">
            <a:avLst/>
          </a:prstGeom>
          <a:noFill/>
          <a:ln cap="flat" cmpd="sng" w="28575">
            <a:solidFill>
              <a:srgbClr val="93C47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Output is the final result or the "work" performed by the system. It is the specific movement or force that the product was designed to achieve.</a:t>
            </a:r>
            <a:endParaRPr sz="12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3.3.3 Mechanical systems can provide a mechanical advantage to the user.</a:t>
            </a:r>
            <a:endParaRPr b="1" sz="1100">
              <a:solidFill>
                <a:srgbClr val="351C75"/>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 name="Shape 106"/>
        <p:cNvGrpSpPr/>
        <p:nvPr/>
      </p:nvGrpSpPr>
      <p:grpSpPr>
        <a:xfrm>
          <a:off x="0" y="0"/>
          <a:ext cx="0" cy="0"/>
          <a:chOff x="0" y="0"/>
          <a:chExt cx="0" cy="0"/>
        </a:xfrm>
      </p:grpSpPr>
      <p:pic>
        <p:nvPicPr>
          <p:cNvPr descr="image.png" id="107" name="Google Shape;107;p1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png" id="108" name="Google Shape;108;p19"/>
          <p:cNvPicPr preferRelativeResize="0"/>
          <p:nvPr/>
        </p:nvPicPr>
        <p:blipFill rotWithShape="1">
          <a:blip r:embed="rId4">
            <a:alphaModFix/>
          </a:blip>
          <a:srcRect b="0" l="0" r="0" t="0"/>
          <a:stretch/>
        </p:blipFill>
        <p:spPr>
          <a:xfrm>
            <a:off x="428625" y="1507331"/>
            <a:ext cx="3964781" cy="2857500"/>
          </a:xfrm>
          <a:prstGeom prst="rect">
            <a:avLst/>
          </a:prstGeom>
          <a:noFill/>
          <a:ln>
            <a:noFill/>
          </a:ln>
        </p:spPr>
      </p:pic>
      <p:pic>
        <p:nvPicPr>
          <p:cNvPr descr="image.png" id="109" name="Google Shape;109;p19"/>
          <p:cNvPicPr preferRelativeResize="0"/>
          <p:nvPr/>
        </p:nvPicPr>
        <p:blipFill rotWithShape="1">
          <a:blip r:embed="rId5">
            <a:alphaModFix/>
          </a:blip>
          <a:srcRect b="0" l="0" r="0" t="0"/>
          <a:stretch/>
        </p:blipFill>
        <p:spPr>
          <a:xfrm>
            <a:off x="435769" y="1514475"/>
            <a:ext cx="2600325" cy="135731"/>
          </a:xfrm>
          <a:prstGeom prst="rect">
            <a:avLst/>
          </a:prstGeom>
          <a:noFill/>
          <a:ln>
            <a:noFill/>
          </a:ln>
        </p:spPr>
      </p:pic>
      <p:sp>
        <p:nvSpPr>
          <p:cNvPr id="110" name="Google Shape;110;p19"/>
          <p:cNvSpPr txBox="1"/>
          <p:nvPr/>
        </p:nvSpPr>
        <p:spPr>
          <a:xfrm>
            <a:off x="4750594" y="1480988"/>
            <a:ext cx="41631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GB" sz="1600" u="none" cap="none" strike="noStrike">
                <a:solidFill>
                  <a:srgbClr val="475569"/>
                </a:solidFill>
                <a:latin typeface="Oswald"/>
                <a:ea typeface="Oswald"/>
                <a:cs typeface="Oswald"/>
                <a:sym typeface="Oswald"/>
              </a:rPr>
              <a:t>CALCULATING EFFICIENCY</a:t>
            </a:r>
            <a:endParaRPr sz="1100"/>
          </a:p>
        </p:txBody>
      </p:sp>
      <p:sp>
        <p:nvSpPr>
          <p:cNvPr id="111" name="Google Shape;111;p19"/>
          <p:cNvSpPr txBox="1"/>
          <p:nvPr/>
        </p:nvSpPr>
        <p:spPr>
          <a:xfrm>
            <a:off x="4750594" y="1916757"/>
            <a:ext cx="3964800" cy="4401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Mechanical Advantage allows a small effort to move a large load.</a:t>
            </a:r>
            <a:endParaRPr sz="1100"/>
          </a:p>
        </p:txBody>
      </p:sp>
      <p:sp>
        <p:nvSpPr>
          <p:cNvPr id="112" name="Google Shape;112;p19"/>
          <p:cNvSpPr txBox="1"/>
          <p:nvPr/>
        </p:nvSpPr>
        <p:spPr>
          <a:xfrm>
            <a:off x="4750594" y="3232546"/>
            <a:ext cx="3964800" cy="1692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Velocity Ratio (VR)</a:t>
            </a:r>
            <a:r>
              <a:rPr b="0" i="0" lang="en-GB" sz="1100" u="none" cap="none" strike="noStrike">
                <a:solidFill>
                  <a:srgbClr val="475569"/>
                </a:solidFill>
                <a:latin typeface="Roboto"/>
                <a:ea typeface="Roboto"/>
                <a:cs typeface="Roboto"/>
                <a:sym typeface="Roboto"/>
              </a:rPr>
              <a:t> is the ratio of distances moved:</a:t>
            </a:r>
            <a:endParaRPr sz="1100"/>
          </a:p>
        </p:txBody>
      </p:sp>
      <p:pic>
        <p:nvPicPr>
          <p:cNvPr descr="image.png" id="113" name="Google Shape;113;p19"/>
          <p:cNvPicPr preferRelativeResize="0"/>
          <p:nvPr/>
        </p:nvPicPr>
        <p:blipFill rotWithShape="1">
          <a:blip r:embed="rId6">
            <a:alphaModFix/>
          </a:blip>
          <a:srcRect b="0" l="0" r="0" t="0"/>
          <a:stretch/>
        </p:blipFill>
        <p:spPr>
          <a:xfrm>
            <a:off x="4922044" y="2659707"/>
            <a:ext cx="3650456" cy="287089"/>
          </a:xfrm>
          <a:prstGeom prst="rect">
            <a:avLst/>
          </a:prstGeom>
          <a:noFill/>
          <a:ln>
            <a:noFill/>
          </a:ln>
        </p:spPr>
      </p:pic>
      <p:pic>
        <p:nvPicPr>
          <p:cNvPr descr="image.png" id="114" name="Google Shape;114;p19"/>
          <p:cNvPicPr preferRelativeResize="0"/>
          <p:nvPr/>
        </p:nvPicPr>
        <p:blipFill rotWithShape="1">
          <a:blip r:embed="rId7">
            <a:alphaModFix/>
          </a:blip>
          <a:srcRect b="0" l="0" r="0" t="0"/>
          <a:stretch/>
        </p:blipFill>
        <p:spPr>
          <a:xfrm>
            <a:off x="4922044" y="3746896"/>
            <a:ext cx="3650456" cy="358526"/>
          </a:xfrm>
          <a:prstGeom prst="rect">
            <a:avLst/>
          </a:prstGeom>
          <a:noFill/>
          <a:ln>
            <a:noFill/>
          </a:ln>
        </p:spPr>
      </p:pic>
      <p:sp>
        <p:nvSpPr>
          <p:cNvPr id="115" name="Google Shape;115;p19"/>
          <p:cNvSpPr txBox="1"/>
          <p:nvPr/>
        </p:nvSpPr>
        <p:spPr>
          <a:xfrm>
            <a:off x="342900" y="657225"/>
            <a:ext cx="85512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0" lang="en-GB" sz="2000" u="none" cap="none" strike="noStrike">
                <a:solidFill>
                  <a:srgbClr val="334155"/>
                </a:solidFill>
              </a:rPr>
              <a:t>MECHANICAL ADVANTAGE (MA)</a:t>
            </a:r>
            <a:endParaRPr sz="2000"/>
          </a:p>
        </p:txBody>
      </p:sp>
      <p:sp>
        <p:nvSpPr>
          <p:cNvPr id="116" name="Google Shape;116;p19"/>
          <p:cNvSpPr/>
          <p:nvPr/>
        </p:nvSpPr>
        <p:spPr>
          <a:xfrm>
            <a:off x="428625" y="428625"/>
            <a:ext cx="57000" cy="443100"/>
          </a:xfrm>
          <a:prstGeom prst="rect">
            <a:avLst/>
          </a:prstGeom>
          <a:solidFill>
            <a:srgbClr val="3B82F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117" name="Google Shape;117;p19"/>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3.3.3 Mechanical systems can provide a mechanical advantage to the user.</a:t>
            </a:r>
            <a:endParaRPr b="1" sz="1100">
              <a:solidFill>
                <a:srgbClr val="351C75"/>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3.3.4 Mechanical systems are used to increase or decrease the speed, direction or power of a motion.</a:t>
            </a:r>
            <a:endParaRPr b="1" sz="1100">
              <a:solidFill>
                <a:srgbClr val="351C75"/>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3.3.5 The four types of motion can be combined to create simple or complex mechanical systems.</a:t>
            </a:r>
            <a:endParaRPr b="1" sz="1100">
              <a:solidFill>
                <a:srgbClr val="351C7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2"/>
          <p:cNvPicPr preferRelativeResize="0"/>
          <p:nvPr/>
        </p:nvPicPr>
        <p:blipFill>
          <a:blip r:embed="rId3">
            <a:alphaModFix/>
          </a:blip>
          <a:stretch>
            <a:fillRect/>
          </a:stretch>
        </p:blipFill>
        <p:spPr>
          <a:xfrm>
            <a:off x="476225" y="618625"/>
            <a:ext cx="7924001" cy="4359800"/>
          </a:xfrm>
          <a:prstGeom prst="rect">
            <a:avLst/>
          </a:prstGeom>
          <a:noFill/>
          <a:ln>
            <a:noFill/>
          </a:ln>
        </p:spPr>
      </p:pic>
      <p:sp>
        <p:nvSpPr>
          <p:cNvPr id="133" name="Google Shape;133;p22"/>
          <p:cNvSpPr txBox="1"/>
          <p:nvPr/>
        </p:nvSpPr>
        <p:spPr>
          <a:xfrm>
            <a:off x="407400" y="172250"/>
            <a:ext cx="8329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latin typeface="Calibri"/>
                <a:ea typeface="Calibri"/>
                <a:cs typeface="Calibri"/>
                <a:sym typeface="Calibri"/>
              </a:rPr>
              <a:t>Formulae for Simple Machines &amp; Power Transmission Systems</a:t>
            </a:r>
            <a:endParaRPr b="1">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23" title="Screenshot 2026-01-22 at 7.55.50 AM.png"/>
          <p:cNvPicPr preferRelativeResize="0"/>
          <p:nvPr/>
        </p:nvPicPr>
        <p:blipFill>
          <a:blip r:embed="rId3">
            <a:alphaModFix/>
          </a:blip>
          <a:stretch>
            <a:fillRect/>
          </a:stretch>
        </p:blipFill>
        <p:spPr>
          <a:xfrm>
            <a:off x="152400" y="152400"/>
            <a:ext cx="8839198" cy="4732602"/>
          </a:xfrm>
          <a:prstGeom prst="rect">
            <a:avLst/>
          </a:prstGeom>
          <a:noFill/>
          <a:ln>
            <a:noFill/>
          </a:ln>
        </p:spPr>
      </p:pic>
      <p:sp>
        <p:nvSpPr>
          <p:cNvPr id="139" name="Google Shape;139;p23"/>
          <p:cNvSpPr txBox="1"/>
          <p:nvPr/>
        </p:nvSpPr>
        <p:spPr>
          <a:xfrm>
            <a:off x="6687775" y="891700"/>
            <a:ext cx="2421300" cy="23610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40" name="Google Shape;140;p23"/>
          <p:cNvSpPr txBox="1"/>
          <p:nvPr/>
        </p:nvSpPr>
        <p:spPr>
          <a:xfrm>
            <a:off x="7761900" y="91600"/>
            <a:ext cx="1229700" cy="23610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141" name="Google Shape;141;p23"/>
          <p:cNvPicPr preferRelativeResize="0"/>
          <p:nvPr/>
        </p:nvPicPr>
        <p:blipFill rotWithShape="1">
          <a:blip r:embed="rId4">
            <a:alphaModFix/>
          </a:blip>
          <a:srcRect b="7989" l="3762" r="3128" t="12602"/>
          <a:stretch/>
        </p:blipFill>
        <p:spPr>
          <a:xfrm>
            <a:off x="6534900" y="1058900"/>
            <a:ext cx="2574176" cy="2026599"/>
          </a:xfrm>
          <a:prstGeom prst="rect">
            <a:avLst/>
          </a:prstGeom>
          <a:noFill/>
          <a:ln>
            <a:noFill/>
          </a:ln>
        </p:spPr>
      </p:pic>
      <p:pic>
        <p:nvPicPr>
          <p:cNvPr id="142" name="Google Shape;142;p23"/>
          <p:cNvPicPr preferRelativeResize="0"/>
          <p:nvPr/>
        </p:nvPicPr>
        <p:blipFill>
          <a:blip r:embed="rId5">
            <a:alphaModFix/>
          </a:blip>
          <a:stretch>
            <a:fillRect/>
          </a:stretch>
        </p:blipFill>
        <p:spPr>
          <a:xfrm>
            <a:off x="3315002" y="1058902"/>
            <a:ext cx="3123875" cy="2026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4"/>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pic>
        <p:nvPicPr>
          <p:cNvPr id="148" name="Google Shape;148;p24"/>
          <p:cNvPicPr preferRelativeResize="0"/>
          <p:nvPr/>
        </p:nvPicPr>
        <p:blipFill rotWithShape="1">
          <a:blip r:embed="rId3">
            <a:alphaModFix/>
          </a:blip>
          <a:srcRect b="9815" l="0" r="0" t="11974"/>
          <a:stretch/>
        </p:blipFill>
        <p:spPr>
          <a:xfrm>
            <a:off x="65125" y="540600"/>
            <a:ext cx="3434024" cy="2685873"/>
          </a:xfrm>
          <a:prstGeom prst="rect">
            <a:avLst/>
          </a:prstGeom>
          <a:noFill/>
          <a:ln>
            <a:noFill/>
          </a:ln>
        </p:spPr>
      </p:pic>
      <p:pic>
        <p:nvPicPr>
          <p:cNvPr id="149" name="Google Shape;149;p24"/>
          <p:cNvPicPr preferRelativeResize="0"/>
          <p:nvPr/>
        </p:nvPicPr>
        <p:blipFill rotWithShape="1">
          <a:blip r:embed="rId4">
            <a:alphaModFix/>
          </a:blip>
          <a:srcRect b="1419" l="5312" r="2147" t="2065"/>
          <a:stretch/>
        </p:blipFill>
        <p:spPr>
          <a:xfrm>
            <a:off x="3566300" y="519438"/>
            <a:ext cx="2695700" cy="2728200"/>
          </a:xfrm>
          <a:prstGeom prst="rect">
            <a:avLst/>
          </a:prstGeom>
          <a:noFill/>
          <a:ln>
            <a:noFill/>
          </a:ln>
        </p:spPr>
      </p:pic>
      <p:pic>
        <p:nvPicPr>
          <p:cNvPr id="150" name="Google Shape;150;p24"/>
          <p:cNvPicPr preferRelativeResize="0"/>
          <p:nvPr/>
        </p:nvPicPr>
        <p:blipFill rotWithShape="1">
          <a:blip r:embed="rId5">
            <a:alphaModFix/>
          </a:blip>
          <a:srcRect b="2736" l="2941" r="3706" t="3894"/>
          <a:stretch/>
        </p:blipFill>
        <p:spPr>
          <a:xfrm>
            <a:off x="6191275" y="2369200"/>
            <a:ext cx="2622375" cy="2507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25" title="Screenshot 2026-01-22 at 6.12.19 AM.png"/>
          <p:cNvPicPr preferRelativeResize="0"/>
          <p:nvPr/>
        </p:nvPicPr>
        <p:blipFill>
          <a:blip r:embed="rId3">
            <a:alphaModFix/>
          </a:blip>
          <a:stretch>
            <a:fillRect/>
          </a:stretch>
        </p:blipFill>
        <p:spPr>
          <a:xfrm>
            <a:off x="152400" y="442993"/>
            <a:ext cx="8839200" cy="4509534"/>
          </a:xfrm>
          <a:prstGeom prst="rect">
            <a:avLst/>
          </a:prstGeom>
          <a:noFill/>
          <a:ln>
            <a:noFill/>
          </a:ln>
        </p:spPr>
      </p:pic>
      <p:sp>
        <p:nvSpPr>
          <p:cNvPr id="156" name="Google Shape;156;p25"/>
          <p:cNvSpPr txBox="1"/>
          <p:nvPr/>
        </p:nvSpPr>
        <p:spPr>
          <a:xfrm>
            <a:off x="8441425" y="166025"/>
            <a:ext cx="515400" cy="1144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57" name="Google Shape;157;p25"/>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6" title="Screenshot 2026-01-22 at 6.13.06 AM.png"/>
          <p:cNvPicPr preferRelativeResize="0"/>
          <p:nvPr/>
        </p:nvPicPr>
        <p:blipFill rotWithShape="1">
          <a:blip r:embed="rId3">
            <a:alphaModFix/>
          </a:blip>
          <a:srcRect b="13623" l="0" r="0" t="3362"/>
          <a:stretch/>
        </p:blipFill>
        <p:spPr>
          <a:xfrm>
            <a:off x="2505055" y="3660050"/>
            <a:ext cx="4957270" cy="1483450"/>
          </a:xfrm>
          <a:prstGeom prst="rect">
            <a:avLst/>
          </a:prstGeom>
          <a:noFill/>
          <a:ln>
            <a:noFill/>
          </a:ln>
        </p:spPr>
      </p:pic>
      <p:grpSp>
        <p:nvGrpSpPr>
          <p:cNvPr id="163" name="Google Shape;163;p26"/>
          <p:cNvGrpSpPr/>
          <p:nvPr/>
        </p:nvGrpSpPr>
        <p:grpSpPr>
          <a:xfrm>
            <a:off x="605075" y="404275"/>
            <a:ext cx="7410225" cy="3424975"/>
            <a:chOff x="300275" y="404275"/>
            <a:chExt cx="7410225" cy="3424975"/>
          </a:xfrm>
        </p:grpSpPr>
        <p:pic>
          <p:nvPicPr>
            <p:cNvPr id="164" name="Google Shape;164;p26" title="Screenshot 2026-01-22 at 6.12.47 AM.png"/>
            <p:cNvPicPr preferRelativeResize="0"/>
            <p:nvPr/>
          </p:nvPicPr>
          <p:blipFill rotWithShape="1">
            <a:blip r:embed="rId4">
              <a:alphaModFix/>
            </a:blip>
            <a:srcRect b="6015" l="2523" r="1921" t="0"/>
            <a:stretch/>
          </p:blipFill>
          <p:spPr>
            <a:xfrm>
              <a:off x="300275" y="404275"/>
              <a:ext cx="7255152" cy="3424975"/>
            </a:xfrm>
            <a:prstGeom prst="rect">
              <a:avLst/>
            </a:prstGeom>
            <a:noFill/>
            <a:ln>
              <a:noFill/>
            </a:ln>
          </p:spPr>
        </p:pic>
        <p:sp>
          <p:nvSpPr>
            <p:cNvPr id="165" name="Google Shape;165;p26"/>
            <p:cNvSpPr txBox="1"/>
            <p:nvPr/>
          </p:nvSpPr>
          <p:spPr>
            <a:xfrm>
              <a:off x="7157900" y="455375"/>
              <a:ext cx="552600" cy="1414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grpSp>
      <p:sp>
        <p:nvSpPr>
          <p:cNvPr id="166" name="Google Shape;166;p26"/>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7" title="Screenshot 2026-01-22 at 6.14.59 AM.png"/>
          <p:cNvPicPr preferRelativeResize="0"/>
          <p:nvPr/>
        </p:nvPicPr>
        <p:blipFill rotWithShape="1">
          <a:blip r:embed="rId3">
            <a:alphaModFix/>
          </a:blip>
          <a:srcRect b="6776" l="27778" r="33457" t="42237"/>
          <a:stretch/>
        </p:blipFill>
        <p:spPr>
          <a:xfrm>
            <a:off x="6950500" y="2257857"/>
            <a:ext cx="2158400" cy="1490400"/>
          </a:xfrm>
          <a:prstGeom prst="rect">
            <a:avLst/>
          </a:prstGeom>
          <a:noFill/>
          <a:ln>
            <a:noFill/>
          </a:ln>
        </p:spPr>
      </p:pic>
      <p:sp>
        <p:nvSpPr>
          <p:cNvPr id="172" name="Google Shape;172;p27"/>
          <p:cNvSpPr txBox="1"/>
          <p:nvPr/>
        </p:nvSpPr>
        <p:spPr>
          <a:xfrm>
            <a:off x="6872175" y="1484500"/>
            <a:ext cx="515400" cy="1144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73" name="Google Shape;173;p27"/>
          <p:cNvSpPr txBox="1"/>
          <p:nvPr/>
        </p:nvSpPr>
        <p:spPr>
          <a:xfrm>
            <a:off x="8371500" y="1768557"/>
            <a:ext cx="737400" cy="4893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174" name="Google Shape;174;p27"/>
          <p:cNvPicPr preferRelativeResize="0"/>
          <p:nvPr/>
        </p:nvPicPr>
        <p:blipFill rotWithShape="1">
          <a:blip r:embed="rId4">
            <a:alphaModFix/>
          </a:blip>
          <a:srcRect b="0" l="23974" r="16092" t="0"/>
          <a:stretch/>
        </p:blipFill>
        <p:spPr>
          <a:xfrm>
            <a:off x="7513613" y="3869575"/>
            <a:ext cx="1219766" cy="1144800"/>
          </a:xfrm>
          <a:prstGeom prst="rect">
            <a:avLst/>
          </a:prstGeom>
          <a:noFill/>
          <a:ln>
            <a:noFill/>
          </a:ln>
        </p:spPr>
      </p:pic>
      <p:grpSp>
        <p:nvGrpSpPr>
          <p:cNvPr id="175" name="Google Shape;175;p27"/>
          <p:cNvGrpSpPr/>
          <p:nvPr/>
        </p:nvGrpSpPr>
        <p:grpSpPr>
          <a:xfrm>
            <a:off x="76003" y="361083"/>
            <a:ext cx="7620750" cy="4144820"/>
            <a:chOff x="-11175" y="361083"/>
            <a:chExt cx="7620750" cy="4144820"/>
          </a:xfrm>
        </p:grpSpPr>
        <p:grpSp>
          <p:nvGrpSpPr>
            <p:cNvPr id="176" name="Google Shape;176;p27"/>
            <p:cNvGrpSpPr/>
            <p:nvPr/>
          </p:nvGrpSpPr>
          <p:grpSpPr>
            <a:xfrm>
              <a:off x="-11175" y="361083"/>
              <a:ext cx="7398906" cy="4144820"/>
              <a:chOff x="-11176" y="361075"/>
              <a:chExt cx="7005876" cy="3924648"/>
            </a:xfrm>
          </p:grpSpPr>
          <p:pic>
            <p:nvPicPr>
              <p:cNvPr id="177" name="Google Shape;177;p27" title="Screenshot 2026-01-22 at 6.13.59 AM.png"/>
              <p:cNvPicPr preferRelativeResize="0"/>
              <p:nvPr/>
            </p:nvPicPr>
            <p:blipFill>
              <a:blip r:embed="rId5">
                <a:alphaModFix/>
              </a:blip>
              <a:stretch>
                <a:fillRect/>
              </a:stretch>
            </p:blipFill>
            <p:spPr>
              <a:xfrm>
                <a:off x="-11176" y="704441"/>
                <a:ext cx="6903203" cy="3581282"/>
              </a:xfrm>
              <a:prstGeom prst="rect">
                <a:avLst/>
              </a:prstGeom>
              <a:noFill/>
              <a:ln>
                <a:noFill/>
              </a:ln>
            </p:spPr>
          </p:pic>
          <p:sp>
            <p:nvSpPr>
              <p:cNvPr id="178" name="Google Shape;178;p27"/>
              <p:cNvSpPr txBox="1"/>
              <p:nvPr/>
            </p:nvSpPr>
            <p:spPr>
              <a:xfrm>
                <a:off x="6464300" y="361075"/>
                <a:ext cx="530400" cy="18585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9375" lIns="99375" spcFirstLastPara="1" rIns="99375" wrap="square" tIns="99375">
                <a:noAutofit/>
              </a:bodyPr>
              <a:lstStyle/>
              <a:p>
                <a:pPr indent="0" lvl="0" marL="0" rtl="0" algn="l">
                  <a:spcBef>
                    <a:spcPts val="0"/>
                  </a:spcBef>
                  <a:spcAft>
                    <a:spcPts val="0"/>
                  </a:spcAft>
                  <a:buNone/>
                </a:pPr>
                <a:r>
                  <a:t/>
                </a:r>
                <a:endParaRPr sz="1956">
                  <a:solidFill>
                    <a:schemeClr val="dk2"/>
                  </a:solidFill>
                </a:endParaRPr>
              </a:p>
            </p:txBody>
          </p:sp>
        </p:grpSp>
        <p:sp>
          <p:nvSpPr>
            <p:cNvPr id="179" name="Google Shape;179;p27"/>
            <p:cNvSpPr txBox="1"/>
            <p:nvPr/>
          </p:nvSpPr>
          <p:spPr>
            <a:xfrm>
              <a:off x="7094175" y="3670875"/>
              <a:ext cx="515400" cy="4893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grpSp>
      <p:pic>
        <p:nvPicPr>
          <p:cNvPr id="180" name="Google Shape;180;p27" title="Screenshot 2026-01-22 at 6.14.59 AM.png"/>
          <p:cNvPicPr preferRelativeResize="0"/>
          <p:nvPr/>
        </p:nvPicPr>
        <p:blipFill rotWithShape="1">
          <a:blip r:embed="rId3">
            <a:alphaModFix/>
          </a:blip>
          <a:srcRect b="30829" l="0" r="63346" t="0"/>
          <a:stretch/>
        </p:blipFill>
        <p:spPr>
          <a:xfrm>
            <a:off x="7103000" y="197607"/>
            <a:ext cx="2041000" cy="2021974"/>
          </a:xfrm>
          <a:prstGeom prst="rect">
            <a:avLst/>
          </a:prstGeom>
          <a:noFill/>
          <a:ln>
            <a:noFill/>
          </a:ln>
        </p:spPr>
      </p:pic>
      <p:sp>
        <p:nvSpPr>
          <p:cNvPr id="181" name="Google Shape;181;p27"/>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8" title="Screenshot 2026-01-22 at 6.15.40 AM.png"/>
          <p:cNvPicPr preferRelativeResize="0"/>
          <p:nvPr/>
        </p:nvPicPr>
        <p:blipFill>
          <a:blip r:embed="rId3">
            <a:alphaModFix/>
          </a:blip>
          <a:stretch>
            <a:fillRect/>
          </a:stretch>
        </p:blipFill>
        <p:spPr>
          <a:xfrm>
            <a:off x="152400" y="152400"/>
            <a:ext cx="8839198" cy="4784751"/>
          </a:xfrm>
          <a:prstGeom prst="rect">
            <a:avLst/>
          </a:prstGeom>
          <a:noFill/>
          <a:ln>
            <a:noFill/>
          </a:ln>
        </p:spPr>
      </p:pic>
      <p:sp>
        <p:nvSpPr>
          <p:cNvPr id="187" name="Google Shape;187;p28"/>
          <p:cNvSpPr txBox="1"/>
          <p:nvPr/>
        </p:nvSpPr>
        <p:spPr>
          <a:xfrm>
            <a:off x="8331650" y="152398"/>
            <a:ext cx="737400" cy="2257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88" name="Google Shape;188;p28"/>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29" title="Screenshot 2026-01-22 at 6.15.56 AM.png"/>
          <p:cNvPicPr preferRelativeResize="0"/>
          <p:nvPr/>
        </p:nvPicPr>
        <p:blipFill rotWithShape="1">
          <a:blip r:embed="rId3">
            <a:alphaModFix/>
          </a:blip>
          <a:srcRect b="4662" l="0" r="0" t="0"/>
          <a:stretch/>
        </p:blipFill>
        <p:spPr>
          <a:xfrm>
            <a:off x="1328775" y="530175"/>
            <a:ext cx="6486450" cy="4613325"/>
          </a:xfrm>
          <a:prstGeom prst="rect">
            <a:avLst/>
          </a:prstGeom>
          <a:noFill/>
          <a:ln>
            <a:noFill/>
          </a:ln>
        </p:spPr>
      </p:pic>
      <p:sp>
        <p:nvSpPr>
          <p:cNvPr id="194" name="Google Shape;194;p29"/>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30" title="Screenshot 2026-01-22 at 6.16.13 AM.png"/>
          <p:cNvPicPr preferRelativeResize="0"/>
          <p:nvPr/>
        </p:nvPicPr>
        <p:blipFill>
          <a:blip r:embed="rId3">
            <a:alphaModFix/>
          </a:blip>
          <a:stretch>
            <a:fillRect/>
          </a:stretch>
        </p:blipFill>
        <p:spPr>
          <a:xfrm>
            <a:off x="152400" y="457200"/>
            <a:ext cx="8839202" cy="4714241"/>
          </a:xfrm>
          <a:prstGeom prst="rect">
            <a:avLst/>
          </a:prstGeom>
          <a:noFill/>
          <a:ln>
            <a:noFill/>
          </a:ln>
        </p:spPr>
      </p:pic>
      <p:sp>
        <p:nvSpPr>
          <p:cNvPr id="200" name="Google Shape;200;p30"/>
          <p:cNvSpPr txBox="1"/>
          <p:nvPr/>
        </p:nvSpPr>
        <p:spPr>
          <a:xfrm>
            <a:off x="5828600" y="87375"/>
            <a:ext cx="3162900" cy="24843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201" name="Google Shape;201;p30"/>
          <p:cNvPicPr preferRelativeResize="0"/>
          <p:nvPr/>
        </p:nvPicPr>
        <p:blipFill>
          <a:blip r:embed="rId4">
            <a:alphaModFix/>
          </a:blip>
          <a:stretch>
            <a:fillRect/>
          </a:stretch>
        </p:blipFill>
        <p:spPr>
          <a:xfrm>
            <a:off x="5828600" y="1066800"/>
            <a:ext cx="3318301" cy="1793675"/>
          </a:xfrm>
          <a:prstGeom prst="rect">
            <a:avLst/>
          </a:prstGeom>
          <a:noFill/>
          <a:ln>
            <a:noFill/>
          </a:ln>
        </p:spPr>
      </p:pic>
      <p:sp>
        <p:nvSpPr>
          <p:cNvPr id="202" name="Google Shape;202;p30"/>
          <p:cNvSpPr txBox="1"/>
          <p:nvPr/>
        </p:nvSpPr>
        <p:spPr>
          <a:xfrm>
            <a:off x="7716125" y="1001775"/>
            <a:ext cx="1427700" cy="5505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03" name="Google Shape;203;p30"/>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31" title="Screenshot 2026-01-22 at 6.16.30 AM.png"/>
          <p:cNvPicPr preferRelativeResize="0"/>
          <p:nvPr/>
        </p:nvPicPr>
        <p:blipFill rotWithShape="1">
          <a:blip r:embed="rId3">
            <a:alphaModFix/>
          </a:blip>
          <a:srcRect b="0" l="0" r="488" t="0"/>
          <a:stretch/>
        </p:blipFill>
        <p:spPr>
          <a:xfrm>
            <a:off x="152400" y="304800"/>
            <a:ext cx="8795976" cy="4784749"/>
          </a:xfrm>
          <a:prstGeom prst="rect">
            <a:avLst/>
          </a:prstGeom>
          <a:noFill/>
          <a:ln>
            <a:noFill/>
          </a:ln>
        </p:spPr>
      </p:pic>
      <p:sp>
        <p:nvSpPr>
          <p:cNvPr id="209" name="Google Shape;209;p31"/>
          <p:cNvSpPr txBox="1"/>
          <p:nvPr/>
        </p:nvSpPr>
        <p:spPr>
          <a:xfrm>
            <a:off x="8432675" y="104850"/>
            <a:ext cx="515700" cy="978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10" name="Google Shape;210;p31"/>
          <p:cNvSpPr txBox="1"/>
          <p:nvPr/>
        </p:nvSpPr>
        <p:spPr>
          <a:xfrm>
            <a:off x="8488950" y="222300"/>
            <a:ext cx="515700" cy="978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11" name="Google Shape;211;p31"/>
          <p:cNvSpPr txBox="1"/>
          <p:nvPr/>
        </p:nvSpPr>
        <p:spPr>
          <a:xfrm>
            <a:off x="8432675" y="1318450"/>
            <a:ext cx="515700" cy="4467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12" name="Google Shape;212;p31"/>
          <p:cNvSpPr txBox="1"/>
          <p:nvPr/>
        </p:nvSpPr>
        <p:spPr>
          <a:xfrm>
            <a:off x="8550125" y="1083750"/>
            <a:ext cx="515700" cy="4467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13" name="Google Shape;213;p31"/>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32"/>
          <p:cNvPicPr preferRelativeResize="0"/>
          <p:nvPr/>
        </p:nvPicPr>
        <p:blipFill>
          <a:blip r:embed="rId3">
            <a:alphaModFix/>
          </a:blip>
          <a:stretch>
            <a:fillRect/>
          </a:stretch>
        </p:blipFill>
        <p:spPr>
          <a:xfrm>
            <a:off x="1443274" y="519100"/>
            <a:ext cx="6468325" cy="4413900"/>
          </a:xfrm>
          <a:prstGeom prst="rect">
            <a:avLst/>
          </a:prstGeom>
          <a:noFill/>
          <a:ln>
            <a:noFill/>
          </a:ln>
        </p:spPr>
      </p:pic>
      <p:sp>
        <p:nvSpPr>
          <p:cNvPr id="219" name="Google Shape;219;p32"/>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3" title="Screenshot 2026-01-22 at 6.16.44 AM.png"/>
          <p:cNvPicPr preferRelativeResize="0"/>
          <p:nvPr/>
        </p:nvPicPr>
        <p:blipFill>
          <a:blip r:embed="rId3">
            <a:alphaModFix/>
          </a:blip>
          <a:stretch>
            <a:fillRect/>
          </a:stretch>
        </p:blipFill>
        <p:spPr>
          <a:xfrm>
            <a:off x="445575" y="315950"/>
            <a:ext cx="8380926" cy="4675150"/>
          </a:xfrm>
          <a:prstGeom prst="rect">
            <a:avLst/>
          </a:prstGeom>
          <a:noFill/>
          <a:ln>
            <a:noFill/>
          </a:ln>
        </p:spPr>
      </p:pic>
      <p:sp>
        <p:nvSpPr>
          <p:cNvPr id="225" name="Google Shape;225;p33"/>
          <p:cNvSpPr txBox="1"/>
          <p:nvPr/>
        </p:nvSpPr>
        <p:spPr>
          <a:xfrm>
            <a:off x="8397725" y="152400"/>
            <a:ext cx="702600" cy="1530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26" name="Google Shape;226;p33"/>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34" title="Screenshot 2026-01-22 at 6.16.56 AM.png"/>
          <p:cNvPicPr preferRelativeResize="0"/>
          <p:nvPr/>
        </p:nvPicPr>
        <p:blipFill rotWithShape="1">
          <a:blip r:embed="rId3">
            <a:alphaModFix/>
          </a:blip>
          <a:srcRect b="0" l="0" r="0" t="2856"/>
          <a:stretch/>
        </p:blipFill>
        <p:spPr>
          <a:xfrm>
            <a:off x="152400" y="288375"/>
            <a:ext cx="8839198" cy="4628425"/>
          </a:xfrm>
          <a:prstGeom prst="rect">
            <a:avLst/>
          </a:prstGeom>
          <a:noFill/>
          <a:ln>
            <a:noFill/>
          </a:ln>
        </p:spPr>
      </p:pic>
      <p:sp>
        <p:nvSpPr>
          <p:cNvPr id="232" name="Google Shape;232;p34"/>
          <p:cNvSpPr txBox="1"/>
          <p:nvPr/>
        </p:nvSpPr>
        <p:spPr>
          <a:xfrm>
            <a:off x="8475900" y="192250"/>
            <a:ext cx="515700" cy="16041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33" name="Google Shape;233;p34"/>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35" title="maxresdefault.jpeg"/>
          <p:cNvPicPr preferRelativeResize="0"/>
          <p:nvPr/>
        </p:nvPicPr>
        <p:blipFill rotWithShape="1">
          <a:blip r:embed="rId3">
            <a:alphaModFix/>
          </a:blip>
          <a:srcRect b="12869" l="15795" r="9096" t="2857"/>
          <a:stretch/>
        </p:blipFill>
        <p:spPr>
          <a:xfrm>
            <a:off x="1307675" y="440950"/>
            <a:ext cx="7032349" cy="4438676"/>
          </a:xfrm>
          <a:prstGeom prst="rect">
            <a:avLst/>
          </a:prstGeom>
          <a:noFill/>
          <a:ln>
            <a:noFill/>
          </a:ln>
        </p:spPr>
      </p:pic>
      <p:sp>
        <p:nvSpPr>
          <p:cNvPr id="239" name="Google Shape;239;p35"/>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6" title="Screenshot 2026-01-22 at 6.17.15 AM.png"/>
          <p:cNvPicPr preferRelativeResize="0"/>
          <p:nvPr/>
        </p:nvPicPr>
        <p:blipFill>
          <a:blip r:embed="rId3">
            <a:alphaModFix/>
          </a:blip>
          <a:stretch>
            <a:fillRect/>
          </a:stretch>
        </p:blipFill>
        <p:spPr>
          <a:xfrm>
            <a:off x="309975" y="240200"/>
            <a:ext cx="8526950" cy="4750900"/>
          </a:xfrm>
          <a:prstGeom prst="rect">
            <a:avLst/>
          </a:prstGeom>
          <a:noFill/>
          <a:ln>
            <a:noFill/>
          </a:ln>
        </p:spPr>
      </p:pic>
      <p:sp>
        <p:nvSpPr>
          <p:cNvPr id="245" name="Google Shape;245;p36"/>
          <p:cNvSpPr txBox="1"/>
          <p:nvPr/>
        </p:nvSpPr>
        <p:spPr>
          <a:xfrm>
            <a:off x="6422825" y="0"/>
            <a:ext cx="2655600" cy="2787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246" name="Google Shape;246;p36"/>
          <p:cNvPicPr preferRelativeResize="0"/>
          <p:nvPr/>
        </p:nvPicPr>
        <p:blipFill>
          <a:blip r:embed="rId4">
            <a:alphaModFix/>
          </a:blip>
          <a:stretch>
            <a:fillRect/>
          </a:stretch>
        </p:blipFill>
        <p:spPr>
          <a:xfrm>
            <a:off x="5298525" y="152400"/>
            <a:ext cx="2697224" cy="2697224"/>
          </a:xfrm>
          <a:prstGeom prst="rect">
            <a:avLst/>
          </a:prstGeom>
          <a:noFill/>
          <a:ln>
            <a:noFill/>
          </a:ln>
        </p:spPr>
      </p:pic>
      <p:pic>
        <p:nvPicPr>
          <p:cNvPr id="247" name="Google Shape;247;p36"/>
          <p:cNvPicPr preferRelativeResize="0"/>
          <p:nvPr/>
        </p:nvPicPr>
        <p:blipFill>
          <a:blip r:embed="rId5">
            <a:alphaModFix/>
          </a:blip>
          <a:stretch>
            <a:fillRect/>
          </a:stretch>
        </p:blipFill>
        <p:spPr>
          <a:xfrm>
            <a:off x="5119200" y="2849629"/>
            <a:ext cx="3717725" cy="2055828"/>
          </a:xfrm>
          <a:prstGeom prst="rect">
            <a:avLst/>
          </a:prstGeom>
          <a:noFill/>
          <a:ln>
            <a:noFill/>
          </a:ln>
        </p:spPr>
      </p:pic>
      <p:sp>
        <p:nvSpPr>
          <p:cNvPr id="248" name="Google Shape;248;p36"/>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37" title="Screenshot 2026-02-23 at 7.51.11 AM.png"/>
          <p:cNvPicPr preferRelativeResize="0"/>
          <p:nvPr/>
        </p:nvPicPr>
        <p:blipFill>
          <a:blip r:embed="rId3">
            <a:alphaModFix/>
          </a:blip>
          <a:stretch>
            <a:fillRect/>
          </a:stretch>
        </p:blipFill>
        <p:spPr>
          <a:xfrm>
            <a:off x="561825" y="541544"/>
            <a:ext cx="2899053" cy="4449557"/>
          </a:xfrm>
          <a:prstGeom prst="rect">
            <a:avLst/>
          </a:prstGeom>
          <a:noFill/>
          <a:ln>
            <a:noFill/>
          </a:ln>
        </p:spPr>
      </p:pic>
      <p:pic>
        <p:nvPicPr>
          <p:cNvPr id="254" name="Google Shape;254;p37" title="Screenshot 2026-02-23 at 7.51.11 AM.png"/>
          <p:cNvPicPr preferRelativeResize="0"/>
          <p:nvPr/>
        </p:nvPicPr>
        <p:blipFill rotWithShape="1">
          <a:blip r:embed="rId3">
            <a:alphaModFix/>
          </a:blip>
          <a:srcRect b="35686" l="28426" r="8279" t="24476"/>
          <a:stretch/>
        </p:blipFill>
        <p:spPr>
          <a:xfrm>
            <a:off x="3298766" y="401400"/>
            <a:ext cx="2941434" cy="2841468"/>
          </a:xfrm>
          <a:prstGeom prst="rect">
            <a:avLst/>
          </a:prstGeom>
          <a:noFill/>
          <a:ln>
            <a:noFill/>
          </a:ln>
        </p:spPr>
      </p:pic>
      <p:pic>
        <p:nvPicPr>
          <p:cNvPr descr="Turn pink shaft for raising or lowering the table. &#10;The gravity can not move the table down because of the pink worm self-locking.&#10;The table is turnable around the machine post.&#10;Use green screw to fix the table after adjusting.&#10;Blue gear is a helical one that engages with violet rack of oblique teeth.&#10;Inventor files of this video:&#10;http://www.mediafire.com/download/qeiil51yifrth59/TableLift1Inv.zip&#10;STEP files:&#10;http://www.mediafire.com/file/19hiz5786xxz1y3/TableLift1STEP.zip/file" id="255" name="Google Shape;255;p37" title="Table lifting mechanism for upright drilling machines 1">
            <a:hlinkClick r:id="rId4"/>
          </p:cNvPr>
          <p:cNvPicPr preferRelativeResize="0"/>
          <p:nvPr/>
        </p:nvPicPr>
        <p:blipFill>
          <a:blip r:embed="rId5">
            <a:alphaModFix/>
          </a:blip>
          <a:stretch>
            <a:fillRect/>
          </a:stretch>
        </p:blipFill>
        <p:spPr>
          <a:xfrm>
            <a:off x="5762550" y="2222550"/>
            <a:ext cx="3381450" cy="2039475"/>
          </a:xfrm>
          <a:prstGeom prst="rect">
            <a:avLst/>
          </a:prstGeom>
          <a:noFill/>
          <a:ln>
            <a:noFill/>
          </a:ln>
        </p:spPr>
      </p:pic>
      <p:sp>
        <p:nvSpPr>
          <p:cNvPr id="256" name="Google Shape;256;p37"/>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38" title="Screenshot 2026-01-22 at 6.17.34 AM.png"/>
          <p:cNvPicPr preferRelativeResize="0"/>
          <p:nvPr/>
        </p:nvPicPr>
        <p:blipFill rotWithShape="1">
          <a:blip r:embed="rId3">
            <a:alphaModFix/>
          </a:blip>
          <a:srcRect b="4862" l="0" r="0" t="0"/>
          <a:stretch/>
        </p:blipFill>
        <p:spPr>
          <a:xfrm>
            <a:off x="152400" y="381000"/>
            <a:ext cx="8714925" cy="4603650"/>
          </a:xfrm>
          <a:prstGeom prst="rect">
            <a:avLst/>
          </a:prstGeom>
          <a:noFill/>
          <a:ln>
            <a:noFill/>
          </a:ln>
        </p:spPr>
      </p:pic>
      <p:sp>
        <p:nvSpPr>
          <p:cNvPr id="262" name="Google Shape;262;p38"/>
          <p:cNvSpPr txBox="1"/>
          <p:nvPr/>
        </p:nvSpPr>
        <p:spPr>
          <a:xfrm>
            <a:off x="8319073" y="152400"/>
            <a:ext cx="632100" cy="2787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63" name="Google Shape;263;p38"/>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39" title="Screenshot 2026-01-22 at 6.17.54 AM.png"/>
          <p:cNvPicPr preferRelativeResize="0"/>
          <p:nvPr/>
        </p:nvPicPr>
        <p:blipFill>
          <a:blip r:embed="rId3">
            <a:alphaModFix/>
          </a:blip>
          <a:stretch>
            <a:fillRect/>
          </a:stretch>
        </p:blipFill>
        <p:spPr>
          <a:xfrm>
            <a:off x="152400" y="304800"/>
            <a:ext cx="8839202" cy="4741385"/>
          </a:xfrm>
          <a:prstGeom prst="rect">
            <a:avLst/>
          </a:prstGeom>
          <a:noFill/>
          <a:ln>
            <a:noFill/>
          </a:ln>
        </p:spPr>
      </p:pic>
      <p:sp>
        <p:nvSpPr>
          <p:cNvPr id="269" name="Google Shape;269;p39"/>
          <p:cNvSpPr txBox="1"/>
          <p:nvPr/>
        </p:nvSpPr>
        <p:spPr>
          <a:xfrm>
            <a:off x="8485125" y="61175"/>
            <a:ext cx="658800" cy="15468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70" name="Google Shape;270;p39"/>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40" title="Screenshot 2026-01-22 at 6.18.06 AM.png"/>
          <p:cNvPicPr preferRelativeResize="0"/>
          <p:nvPr/>
        </p:nvPicPr>
        <p:blipFill>
          <a:blip r:embed="rId3">
            <a:alphaModFix/>
          </a:blip>
          <a:stretch>
            <a:fillRect/>
          </a:stretch>
        </p:blipFill>
        <p:spPr>
          <a:xfrm>
            <a:off x="152400" y="336425"/>
            <a:ext cx="8839201" cy="4691775"/>
          </a:xfrm>
          <a:prstGeom prst="rect">
            <a:avLst/>
          </a:prstGeom>
          <a:noFill/>
          <a:ln>
            <a:noFill/>
          </a:ln>
        </p:spPr>
      </p:pic>
      <p:sp>
        <p:nvSpPr>
          <p:cNvPr id="276" name="Google Shape;276;p40"/>
          <p:cNvSpPr txBox="1"/>
          <p:nvPr/>
        </p:nvSpPr>
        <p:spPr>
          <a:xfrm>
            <a:off x="8461499" y="152400"/>
            <a:ext cx="682500" cy="17973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77" name="Google Shape;277;p40"/>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41" title="Screenshot 2026-01-22 at 6.18.24 AM.png"/>
          <p:cNvPicPr preferRelativeResize="0"/>
          <p:nvPr/>
        </p:nvPicPr>
        <p:blipFill>
          <a:blip r:embed="rId3">
            <a:alphaModFix/>
          </a:blip>
          <a:stretch>
            <a:fillRect/>
          </a:stretch>
        </p:blipFill>
        <p:spPr>
          <a:xfrm>
            <a:off x="152400" y="533400"/>
            <a:ext cx="8839199" cy="3257258"/>
          </a:xfrm>
          <a:prstGeom prst="rect">
            <a:avLst/>
          </a:prstGeom>
          <a:noFill/>
          <a:ln>
            <a:noFill/>
          </a:ln>
        </p:spPr>
      </p:pic>
      <p:sp>
        <p:nvSpPr>
          <p:cNvPr id="283" name="Google Shape;283;p41"/>
          <p:cNvSpPr txBox="1"/>
          <p:nvPr/>
        </p:nvSpPr>
        <p:spPr>
          <a:xfrm>
            <a:off x="8501575" y="0"/>
            <a:ext cx="642300" cy="12363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84" name="Google Shape;284;p41"/>
          <p:cNvSpPr txBox="1"/>
          <p:nvPr/>
        </p:nvSpPr>
        <p:spPr>
          <a:xfrm>
            <a:off x="8633725" y="598250"/>
            <a:ext cx="510300" cy="12363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285" name="Google Shape;285;p41" title="Screenshot 2026-01-22 at 6.29.33 AM.png"/>
          <p:cNvPicPr preferRelativeResize="0"/>
          <p:nvPr/>
        </p:nvPicPr>
        <p:blipFill>
          <a:blip r:embed="rId4">
            <a:alphaModFix/>
          </a:blip>
          <a:stretch>
            <a:fillRect/>
          </a:stretch>
        </p:blipFill>
        <p:spPr>
          <a:xfrm>
            <a:off x="152400" y="3943058"/>
            <a:ext cx="8839204" cy="392758"/>
          </a:xfrm>
          <a:prstGeom prst="rect">
            <a:avLst/>
          </a:prstGeom>
          <a:noFill/>
          <a:ln cap="flat" cmpd="sng" w="38100">
            <a:solidFill>
              <a:schemeClr val="dk2"/>
            </a:solidFill>
            <a:prstDash val="solid"/>
            <a:round/>
            <a:headEnd len="sm" w="sm" type="none"/>
            <a:tailEnd len="sm" w="sm" type="none"/>
          </a:ln>
        </p:spPr>
      </p:pic>
      <p:sp>
        <p:nvSpPr>
          <p:cNvPr id="286" name="Google Shape;286;p41"/>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3.3.6 Gears transmit rotary motion from one gear shaft to another, and have a number of teeth.</a:t>
            </a:r>
            <a:endParaRPr b="1" sz="1100">
              <a:solidFill>
                <a:srgbClr val="351C75"/>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3"/>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3.3.7 Belt-driven systems are driven by pulleys.</a:t>
            </a:r>
            <a:endParaRPr b="1" sz="1100">
              <a:solidFill>
                <a:srgbClr val="351C75"/>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4"/>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3.3.8 The shape of a cam dictates the type of motion </a:t>
            </a:r>
            <a:endParaRPr b="1" sz="1100">
              <a:solidFill>
                <a:srgbClr val="351C75"/>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5"/>
          <p:cNvSpPr txBox="1"/>
          <p:nvPr/>
        </p:nvSpPr>
        <p:spPr>
          <a:xfrm>
            <a:off x="65125" y="68975"/>
            <a:ext cx="8916900" cy="5025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3.3.9 Levers comprise a beam acting on a fulcrum (pivot) and are classed based on the relative position of the fulcrum to an applied load and effort. </a:t>
            </a:r>
            <a:endParaRPr b="1" sz="1100">
              <a:solidFill>
                <a:srgbClr val="351C75"/>
              </a:solidFill>
            </a:endParaRPr>
          </a:p>
        </p:txBody>
      </p:sp>
      <p:pic>
        <p:nvPicPr>
          <p:cNvPr id="306" name="Google Shape;306;p45"/>
          <p:cNvPicPr preferRelativeResize="0"/>
          <p:nvPr/>
        </p:nvPicPr>
        <p:blipFill>
          <a:blip r:embed="rId3">
            <a:alphaModFix/>
          </a:blip>
          <a:stretch>
            <a:fillRect/>
          </a:stretch>
        </p:blipFill>
        <p:spPr>
          <a:xfrm>
            <a:off x="293725" y="600534"/>
            <a:ext cx="8573100" cy="45151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6"/>
          <p:cNvSpPr txBox="1"/>
          <p:nvPr/>
        </p:nvSpPr>
        <p:spPr>
          <a:xfrm>
            <a:off x="65125" y="68975"/>
            <a:ext cx="8916900" cy="5025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3.3.9 Levers comprise a beam acting on a fulcrum (pivot) and are classed based on the relative position of the fulcrum to an applied load and effort. </a:t>
            </a:r>
            <a:endParaRPr b="1" sz="1100">
              <a:solidFill>
                <a:srgbClr val="351C75"/>
              </a:solidFill>
            </a:endParaRPr>
          </a:p>
        </p:txBody>
      </p:sp>
      <p:pic>
        <p:nvPicPr>
          <p:cNvPr id="312" name="Google Shape;312;p46"/>
          <p:cNvPicPr preferRelativeResize="0"/>
          <p:nvPr/>
        </p:nvPicPr>
        <p:blipFill>
          <a:blip r:embed="rId3">
            <a:alphaModFix/>
          </a:blip>
          <a:stretch>
            <a:fillRect/>
          </a:stretch>
        </p:blipFill>
        <p:spPr>
          <a:xfrm>
            <a:off x="1665325" y="723875"/>
            <a:ext cx="5968388" cy="426722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7"/>
          <p:cNvSpPr txBox="1"/>
          <p:nvPr/>
        </p:nvSpPr>
        <p:spPr>
          <a:xfrm>
            <a:off x="65125" y="68975"/>
            <a:ext cx="8916900" cy="5025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3.3.10 Linkages are used to change the direction of a movement, alter the magnitude of a force or make parts of a system move in a particular way.</a:t>
            </a:r>
            <a:endParaRPr b="1" sz="1100">
              <a:solidFill>
                <a:srgbClr val="351C75"/>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1" name="Shape 321"/>
        <p:cNvGrpSpPr/>
        <p:nvPr/>
      </p:nvGrpSpPr>
      <p:grpSpPr>
        <a:xfrm>
          <a:off x="0" y="0"/>
          <a:ext cx="0" cy="0"/>
          <a:chOff x="0" y="0"/>
          <a:chExt cx="0" cy="0"/>
        </a:xfrm>
      </p:grpSpPr>
      <p:pic>
        <p:nvPicPr>
          <p:cNvPr descr="image.png" id="322" name="Google Shape;322;p48"/>
          <p:cNvPicPr preferRelativeResize="0"/>
          <p:nvPr/>
        </p:nvPicPr>
        <p:blipFill rotWithShape="1">
          <a:blip r:embed="rId3">
            <a:alphaModFix/>
          </a:blip>
          <a:srcRect b="0" l="0" r="0" t="0"/>
          <a:stretch/>
        </p:blipFill>
        <p:spPr>
          <a:xfrm>
            <a:off x="4750594" y="1507331"/>
            <a:ext cx="3964781" cy="2857500"/>
          </a:xfrm>
          <a:prstGeom prst="rect">
            <a:avLst/>
          </a:prstGeom>
          <a:noFill/>
          <a:ln>
            <a:noFill/>
          </a:ln>
        </p:spPr>
      </p:pic>
      <p:sp>
        <p:nvSpPr>
          <p:cNvPr id="323" name="Google Shape;323;p48"/>
          <p:cNvSpPr txBox="1"/>
          <p:nvPr/>
        </p:nvSpPr>
        <p:spPr>
          <a:xfrm>
            <a:off x="428625" y="1582340"/>
            <a:ext cx="41631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GB" sz="1600" u="none" cap="none" strike="noStrike">
                <a:solidFill>
                  <a:srgbClr val="475569"/>
                </a:solidFill>
                <a:latin typeface="Oswald"/>
                <a:ea typeface="Oswald"/>
                <a:cs typeface="Oswald"/>
                <a:sym typeface="Oswald"/>
              </a:rPr>
              <a:t>DEFINING A SYSTEM</a:t>
            </a:r>
            <a:endParaRPr sz="1100"/>
          </a:p>
        </p:txBody>
      </p:sp>
      <p:sp>
        <p:nvSpPr>
          <p:cNvPr id="324" name="Google Shape;324;p48"/>
          <p:cNvSpPr txBox="1"/>
          <p:nvPr/>
        </p:nvSpPr>
        <p:spPr>
          <a:xfrm>
            <a:off x="428625" y="2018109"/>
            <a:ext cx="3964800" cy="7110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A mechanical system is an assembly of moving parts that work together to perform a specific task. In Design Technology, we analyze these using the "Black Box" systems approach.</a:t>
            </a:r>
            <a:endParaRPr sz="1100"/>
          </a:p>
        </p:txBody>
      </p:sp>
      <p:pic>
        <p:nvPicPr>
          <p:cNvPr descr="image.png" id="325" name="Google Shape;325;p48"/>
          <p:cNvPicPr preferRelativeResize="0"/>
          <p:nvPr/>
        </p:nvPicPr>
        <p:blipFill rotWithShape="1">
          <a:blip r:embed="rId4">
            <a:alphaModFix/>
          </a:blip>
          <a:srcRect b="0" l="0" r="0" t="0"/>
          <a:stretch/>
        </p:blipFill>
        <p:spPr>
          <a:xfrm>
            <a:off x="4757738" y="1514475"/>
            <a:ext cx="3950494" cy="2843213"/>
          </a:xfrm>
          <a:prstGeom prst="rect">
            <a:avLst/>
          </a:prstGeom>
          <a:noFill/>
          <a:ln>
            <a:noFill/>
          </a:ln>
        </p:spPr>
      </p:pic>
      <p:sp>
        <p:nvSpPr>
          <p:cNvPr id="326" name="Google Shape;326;p48"/>
          <p:cNvSpPr txBox="1"/>
          <p:nvPr/>
        </p:nvSpPr>
        <p:spPr>
          <a:xfrm>
            <a:off x="664369" y="3046809"/>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27" name="Google Shape;327;p48"/>
          <p:cNvSpPr txBox="1"/>
          <p:nvPr/>
        </p:nvSpPr>
        <p:spPr>
          <a:xfrm>
            <a:off x="714375" y="3046809"/>
            <a:ext cx="3678900" cy="1692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Input:</a:t>
            </a:r>
            <a:r>
              <a:rPr b="0" i="0" lang="en-GB" sz="1100" u="none" cap="none" strike="noStrike">
                <a:solidFill>
                  <a:srgbClr val="475569"/>
                </a:solidFill>
                <a:latin typeface="Roboto"/>
                <a:ea typeface="Roboto"/>
                <a:cs typeface="Roboto"/>
                <a:sym typeface="Roboto"/>
              </a:rPr>
              <a:t> The force or energy put into the system.</a:t>
            </a:r>
            <a:endParaRPr sz="1100"/>
          </a:p>
        </p:txBody>
      </p:sp>
      <p:sp>
        <p:nvSpPr>
          <p:cNvPr id="328" name="Google Shape;328;p48"/>
          <p:cNvSpPr txBox="1"/>
          <p:nvPr/>
        </p:nvSpPr>
        <p:spPr>
          <a:xfrm>
            <a:off x="664369" y="3382565"/>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29" name="Google Shape;329;p48"/>
          <p:cNvSpPr txBox="1"/>
          <p:nvPr/>
        </p:nvSpPr>
        <p:spPr>
          <a:xfrm>
            <a:off x="714375" y="3382565"/>
            <a:ext cx="36789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Process:</a:t>
            </a:r>
            <a:r>
              <a:rPr b="0" i="0" lang="en-GB" sz="1100" u="none" cap="none" strike="noStrike">
                <a:solidFill>
                  <a:srgbClr val="475569"/>
                </a:solidFill>
                <a:latin typeface="Roboto"/>
                <a:ea typeface="Roboto"/>
                <a:cs typeface="Roboto"/>
                <a:sym typeface="Roboto"/>
              </a:rPr>
              <a:t> The mechanism that changes the input motion or force.</a:t>
            </a:r>
            <a:endParaRPr sz="1100"/>
          </a:p>
        </p:txBody>
      </p:sp>
      <p:sp>
        <p:nvSpPr>
          <p:cNvPr id="330" name="Google Shape;330;p48"/>
          <p:cNvSpPr txBox="1"/>
          <p:nvPr/>
        </p:nvSpPr>
        <p:spPr>
          <a:xfrm>
            <a:off x="664369" y="3946922"/>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31" name="Google Shape;331;p48"/>
          <p:cNvSpPr txBox="1"/>
          <p:nvPr/>
        </p:nvSpPr>
        <p:spPr>
          <a:xfrm>
            <a:off x="714375" y="3946922"/>
            <a:ext cx="3678900" cy="1692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Output:</a:t>
            </a:r>
            <a:r>
              <a:rPr b="0" i="0" lang="en-GB" sz="1100" u="none" cap="none" strike="noStrike">
                <a:solidFill>
                  <a:srgbClr val="475569"/>
                </a:solidFill>
                <a:latin typeface="Roboto"/>
                <a:ea typeface="Roboto"/>
                <a:cs typeface="Roboto"/>
                <a:sym typeface="Roboto"/>
              </a:rPr>
              <a:t> The final motion or force delivered by the system.</a:t>
            </a:r>
            <a:endParaRPr sz="1100"/>
          </a:p>
        </p:txBody>
      </p:sp>
      <p:sp>
        <p:nvSpPr>
          <p:cNvPr id="332" name="Google Shape;332;p48"/>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3.2.4 Static and dynamic forces can be identified according to how they act on a structure.</a:t>
            </a:r>
            <a:endParaRPr b="1" sz="1100">
              <a:solidFill>
                <a:srgbClr val="351C75"/>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6" name="Shape 336"/>
        <p:cNvGrpSpPr/>
        <p:nvPr/>
      </p:nvGrpSpPr>
      <p:grpSpPr>
        <a:xfrm>
          <a:off x="0" y="0"/>
          <a:ext cx="0" cy="0"/>
          <a:chOff x="0" y="0"/>
          <a:chExt cx="0" cy="0"/>
        </a:xfrm>
      </p:grpSpPr>
      <p:pic>
        <p:nvPicPr>
          <p:cNvPr descr="image.png" id="337" name="Google Shape;337;p4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png" id="338" name="Google Shape;338;p49"/>
          <p:cNvPicPr preferRelativeResize="0"/>
          <p:nvPr/>
        </p:nvPicPr>
        <p:blipFill rotWithShape="1">
          <a:blip r:embed="rId4">
            <a:alphaModFix/>
          </a:blip>
          <a:srcRect b="0" l="0" r="0" t="0"/>
          <a:stretch/>
        </p:blipFill>
        <p:spPr>
          <a:xfrm>
            <a:off x="428625" y="2763962"/>
            <a:ext cx="3714750" cy="572839"/>
          </a:xfrm>
          <a:prstGeom prst="rect">
            <a:avLst/>
          </a:prstGeom>
          <a:noFill/>
          <a:ln cap="flat" cmpd="sng" w="9525">
            <a:solidFill>
              <a:schemeClr val="dk1"/>
            </a:solidFill>
            <a:prstDash val="solid"/>
            <a:round/>
            <a:headEnd len="sm" w="sm" type="none"/>
            <a:tailEnd len="sm" w="sm" type="none"/>
          </a:ln>
        </p:spPr>
      </p:pic>
      <p:sp>
        <p:nvSpPr>
          <p:cNvPr id="339" name="Google Shape;339;p49"/>
          <p:cNvSpPr txBox="1"/>
          <p:nvPr/>
        </p:nvSpPr>
        <p:spPr>
          <a:xfrm>
            <a:off x="571500" y="428625"/>
            <a:ext cx="3750600" cy="369300"/>
          </a:xfrm>
          <a:prstGeom prst="rect">
            <a:avLst/>
          </a:prstGeom>
          <a:solidFill>
            <a:schemeClr val="dk1"/>
          </a:solid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2400" u="none" cap="none" strike="noStrike">
                <a:solidFill>
                  <a:srgbClr val="F8FAFC"/>
                </a:solidFill>
                <a:latin typeface="Oswald Medium"/>
                <a:ea typeface="Oswald Medium"/>
                <a:cs typeface="Oswald Medium"/>
                <a:sym typeface="Oswald Medium"/>
              </a:rPr>
              <a:t>GEARS &amp; GEAR RATIOS</a:t>
            </a:r>
            <a:endParaRPr sz="1100"/>
          </a:p>
        </p:txBody>
      </p:sp>
      <p:sp>
        <p:nvSpPr>
          <p:cNvPr id="340" name="Google Shape;340;p49"/>
          <p:cNvSpPr/>
          <p:nvPr/>
        </p:nvSpPr>
        <p:spPr>
          <a:xfrm>
            <a:off x="428625" y="428625"/>
            <a:ext cx="57000" cy="443100"/>
          </a:xfrm>
          <a:prstGeom prst="rect">
            <a:avLst/>
          </a:prstGeom>
          <a:solidFill>
            <a:srgbClr val="60A5F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pic>
        <p:nvPicPr>
          <p:cNvPr descr="image.png" id="341" name="Google Shape;341;p49"/>
          <p:cNvPicPr preferRelativeResize="0"/>
          <p:nvPr/>
        </p:nvPicPr>
        <p:blipFill rotWithShape="1">
          <a:blip r:embed="rId5">
            <a:alphaModFix/>
          </a:blip>
          <a:srcRect b="0" l="0" r="0" t="0"/>
          <a:stretch/>
        </p:blipFill>
        <p:spPr>
          <a:xfrm>
            <a:off x="4572000" y="0"/>
            <a:ext cx="4572000" cy="5143500"/>
          </a:xfrm>
          <a:prstGeom prst="rect">
            <a:avLst/>
          </a:prstGeom>
          <a:noFill/>
          <a:ln>
            <a:noFill/>
          </a:ln>
        </p:spPr>
      </p:pic>
      <p:sp>
        <p:nvSpPr>
          <p:cNvPr id="342" name="Google Shape;342;p49"/>
          <p:cNvSpPr txBox="1"/>
          <p:nvPr/>
        </p:nvSpPr>
        <p:spPr>
          <a:xfrm>
            <a:off x="428625" y="1828130"/>
            <a:ext cx="3714900" cy="711000"/>
          </a:xfrm>
          <a:prstGeom prst="rect">
            <a:avLst/>
          </a:prstGeom>
          <a:solidFill>
            <a:schemeClr val="dk1"/>
          </a:solid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CBD5E1"/>
                </a:solidFill>
                <a:latin typeface="Roboto"/>
                <a:ea typeface="Roboto"/>
                <a:cs typeface="Roboto"/>
                <a:sym typeface="Roboto"/>
              </a:rPr>
              <a:t>Gears transmit rotary motion and can change speed, torque, and direction. The relationship between the input and output gears is the Gear Ratio.</a:t>
            </a:r>
            <a:endParaRPr sz="1100"/>
          </a:p>
        </p:txBody>
      </p:sp>
      <p:sp>
        <p:nvSpPr>
          <p:cNvPr id="343" name="Google Shape;343;p49"/>
          <p:cNvSpPr txBox="1"/>
          <p:nvPr/>
        </p:nvSpPr>
        <p:spPr>
          <a:xfrm>
            <a:off x="428625" y="3622550"/>
            <a:ext cx="3714900" cy="440100"/>
          </a:xfrm>
          <a:prstGeom prst="rect">
            <a:avLst/>
          </a:prstGeom>
          <a:solidFill>
            <a:schemeClr val="dk1"/>
          </a:solid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CBD5E1"/>
                </a:solidFill>
                <a:latin typeface="Roboto"/>
                <a:ea typeface="Roboto"/>
                <a:cs typeface="Roboto"/>
                <a:sym typeface="Roboto"/>
              </a:rPr>
              <a:t>If the driver gear is smaller than the driven gear, torque increases but speed decreases (gearing down).</a:t>
            </a:r>
            <a:endParaRPr sz="1100"/>
          </a:p>
        </p:txBody>
      </p:sp>
      <p:pic>
        <p:nvPicPr>
          <p:cNvPr descr="image.png" id="344" name="Google Shape;344;p49"/>
          <p:cNvPicPr preferRelativeResize="0"/>
          <p:nvPr/>
        </p:nvPicPr>
        <p:blipFill rotWithShape="1">
          <a:blip r:embed="rId6">
            <a:alphaModFix/>
          </a:blip>
          <a:srcRect b="0" l="0" r="0" t="0"/>
          <a:stretch/>
        </p:blipFill>
        <p:spPr>
          <a:xfrm>
            <a:off x="600075" y="2906837"/>
            <a:ext cx="3400426" cy="287089"/>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8" name="Shape 348"/>
        <p:cNvGrpSpPr/>
        <p:nvPr/>
      </p:nvGrpSpPr>
      <p:grpSpPr>
        <a:xfrm>
          <a:off x="0" y="0"/>
          <a:ext cx="0" cy="0"/>
          <a:chOff x="0" y="0"/>
          <a:chExt cx="0" cy="0"/>
        </a:xfrm>
      </p:grpSpPr>
      <p:pic>
        <p:nvPicPr>
          <p:cNvPr descr="image.png" id="349" name="Google Shape;349;p5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png" id="350" name="Google Shape;350;p50"/>
          <p:cNvPicPr preferRelativeResize="0"/>
          <p:nvPr/>
        </p:nvPicPr>
        <p:blipFill rotWithShape="1">
          <a:blip r:embed="rId4">
            <a:alphaModFix/>
          </a:blip>
          <a:srcRect b="0" l="0" r="0" t="0"/>
          <a:stretch/>
        </p:blipFill>
        <p:spPr>
          <a:xfrm>
            <a:off x="4750594" y="1507331"/>
            <a:ext cx="3964781" cy="2857500"/>
          </a:xfrm>
          <a:prstGeom prst="rect">
            <a:avLst/>
          </a:prstGeom>
          <a:noFill/>
          <a:ln>
            <a:noFill/>
          </a:ln>
        </p:spPr>
      </p:pic>
      <p:sp>
        <p:nvSpPr>
          <p:cNvPr id="351" name="Google Shape;351;p50"/>
          <p:cNvSpPr txBox="1"/>
          <p:nvPr/>
        </p:nvSpPr>
        <p:spPr>
          <a:xfrm>
            <a:off x="428625" y="1582340"/>
            <a:ext cx="41631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GB" sz="1600" u="none" cap="none" strike="noStrike">
                <a:solidFill>
                  <a:srgbClr val="475569"/>
                </a:solidFill>
                <a:latin typeface="Oswald"/>
                <a:ea typeface="Oswald"/>
                <a:cs typeface="Oswald"/>
                <a:sym typeface="Oswald"/>
              </a:rPr>
              <a:t>THE BELL CRANK</a:t>
            </a:r>
            <a:endParaRPr sz="1100"/>
          </a:p>
        </p:txBody>
      </p:sp>
      <p:sp>
        <p:nvSpPr>
          <p:cNvPr id="352" name="Google Shape;352;p50"/>
          <p:cNvSpPr txBox="1"/>
          <p:nvPr/>
        </p:nvSpPr>
        <p:spPr>
          <a:xfrm>
            <a:off x="428625" y="2018109"/>
            <a:ext cx="3964800" cy="4401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Linkages are used to transfer motion and force, often changing their direction.</a:t>
            </a:r>
            <a:endParaRPr sz="1100"/>
          </a:p>
        </p:txBody>
      </p:sp>
      <p:pic>
        <p:nvPicPr>
          <p:cNvPr descr="image.png" id="353" name="Google Shape;353;p50"/>
          <p:cNvPicPr preferRelativeResize="0"/>
          <p:nvPr/>
        </p:nvPicPr>
        <p:blipFill rotWithShape="1">
          <a:blip r:embed="rId5">
            <a:alphaModFix/>
          </a:blip>
          <a:srcRect b="0" l="0" r="0" t="0"/>
          <a:stretch/>
        </p:blipFill>
        <p:spPr>
          <a:xfrm>
            <a:off x="4757738" y="1514475"/>
            <a:ext cx="3950494" cy="2843213"/>
          </a:xfrm>
          <a:prstGeom prst="rect">
            <a:avLst/>
          </a:prstGeom>
          <a:noFill/>
          <a:ln>
            <a:noFill/>
          </a:ln>
        </p:spPr>
      </p:pic>
      <p:sp>
        <p:nvSpPr>
          <p:cNvPr id="354" name="Google Shape;354;p50"/>
          <p:cNvSpPr txBox="1"/>
          <p:nvPr/>
        </p:nvSpPr>
        <p:spPr>
          <a:xfrm>
            <a:off x="664369" y="2589609"/>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55" name="Google Shape;355;p50"/>
          <p:cNvSpPr txBox="1"/>
          <p:nvPr/>
        </p:nvSpPr>
        <p:spPr>
          <a:xfrm>
            <a:off x="714375" y="2589609"/>
            <a:ext cx="36789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The </a:t>
            </a:r>
            <a:r>
              <a:rPr b="1" i="0" lang="en-GB" sz="1100" u="none" cap="none" strike="noStrike">
                <a:solidFill>
                  <a:srgbClr val="475569"/>
                </a:solidFill>
                <a:latin typeface="Roboto"/>
                <a:ea typeface="Roboto"/>
                <a:cs typeface="Roboto"/>
                <a:sym typeface="Roboto"/>
              </a:rPr>
              <a:t>Bell Crank</a:t>
            </a:r>
            <a:r>
              <a:rPr b="0" i="0" lang="en-GB" sz="1100" u="none" cap="none" strike="noStrike">
                <a:solidFill>
                  <a:srgbClr val="475569"/>
                </a:solidFill>
                <a:latin typeface="Roboto"/>
                <a:ea typeface="Roboto"/>
                <a:cs typeface="Roboto"/>
                <a:sym typeface="Roboto"/>
              </a:rPr>
              <a:t> changes the direction of motion by 90 degrees.</a:t>
            </a:r>
            <a:endParaRPr sz="1100"/>
          </a:p>
        </p:txBody>
      </p:sp>
      <p:sp>
        <p:nvSpPr>
          <p:cNvPr id="356" name="Google Shape;356;p50"/>
          <p:cNvSpPr txBox="1"/>
          <p:nvPr/>
        </p:nvSpPr>
        <p:spPr>
          <a:xfrm>
            <a:off x="664369" y="3153965"/>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57" name="Google Shape;357;p50"/>
          <p:cNvSpPr txBox="1"/>
          <p:nvPr/>
        </p:nvSpPr>
        <p:spPr>
          <a:xfrm>
            <a:off x="714375" y="3153965"/>
            <a:ext cx="36789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Input force is applied to one arm, causing the pivot to rotate and the output arm to move perpendicularly.</a:t>
            </a:r>
            <a:endParaRPr sz="1100"/>
          </a:p>
        </p:txBody>
      </p:sp>
      <p:sp>
        <p:nvSpPr>
          <p:cNvPr id="358" name="Google Shape;358;p50"/>
          <p:cNvSpPr txBox="1"/>
          <p:nvPr/>
        </p:nvSpPr>
        <p:spPr>
          <a:xfrm>
            <a:off x="664369" y="3718321"/>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59" name="Google Shape;359;p50"/>
          <p:cNvSpPr txBox="1"/>
          <p:nvPr/>
        </p:nvSpPr>
        <p:spPr>
          <a:xfrm>
            <a:off x="714375" y="3718321"/>
            <a:ext cx="36789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Widely used in bicycle brake mechanisms and control linkages in aircraft.</a:t>
            </a:r>
            <a:endParaRPr sz="1100"/>
          </a:p>
        </p:txBody>
      </p:sp>
      <p:sp>
        <p:nvSpPr>
          <p:cNvPr id="360" name="Google Shape;360;p50"/>
          <p:cNvSpPr txBox="1"/>
          <p:nvPr/>
        </p:nvSpPr>
        <p:spPr>
          <a:xfrm>
            <a:off x="571500" y="428625"/>
            <a:ext cx="8551200" cy="369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2400" u="none" cap="none" strike="noStrike">
                <a:solidFill>
                  <a:srgbClr val="334155"/>
                </a:solidFill>
                <a:latin typeface="Oswald Medium"/>
                <a:ea typeface="Oswald Medium"/>
                <a:cs typeface="Oswald Medium"/>
                <a:sym typeface="Oswald Medium"/>
              </a:rPr>
              <a:t>LINKAGES</a:t>
            </a:r>
            <a:endParaRPr sz="1100"/>
          </a:p>
        </p:txBody>
      </p:sp>
      <p:sp>
        <p:nvSpPr>
          <p:cNvPr id="361" name="Google Shape;361;p50"/>
          <p:cNvSpPr/>
          <p:nvPr/>
        </p:nvSpPr>
        <p:spPr>
          <a:xfrm>
            <a:off x="428625" y="428625"/>
            <a:ext cx="57000" cy="443100"/>
          </a:xfrm>
          <a:prstGeom prst="rect">
            <a:avLst/>
          </a:prstGeom>
          <a:solidFill>
            <a:srgbClr val="3B82F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5" name="Shape 365"/>
        <p:cNvGrpSpPr/>
        <p:nvPr/>
      </p:nvGrpSpPr>
      <p:grpSpPr>
        <a:xfrm>
          <a:off x="0" y="0"/>
          <a:ext cx="0" cy="0"/>
          <a:chOff x="0" y="0"/>
          <a:chExt cx="0" cy="0"/>
        </a:xfrm>
      </p:grpSpPr>
      <p:pic>
        <p:nvPicPr>
          <p:cNvPr descr="image.png" id="366" name="Google Shape;366;p5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367" name="Google Shape;367;p51"/>
          <p:cNvSpPr txBox="1"/>
          <p:nvPr/>
        </p:nvSpPr>
        <p:spPr>
          <a:xfrm>
            <a:off x="571500" y="428625"/>
            <a:ext cx="3750600" cy="369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2400" u="none" cap="none" strike="noStrike">
                <a:solidFill>
                  <a:srgbClr val="334155"/>
                </a:solidFill>
                <a:latin typeface="Oswald Medium"/>
                <a:ea typeface="Oswald Medium"/>
                <a:cs typeface="Oswald Medium"/>
                <a:sym typeface="Oswald Medium"/>
              </a:rPr>
              <a:t>EXAMPLE: THE BICYCLE</a:t>
            </a:r>
            <a:endParaRPr sz="1100"/>
          </a:p>
        </p:txBody>
      </p:sp>
      <p:sp>
        <p:nvSpPr>
          <p:cNvPr id="368" name="Google Shape;368;p51"/>
          <p:cNvSpPr/>
          <p:nvPr/>
        </p:nvSpPr>
        <p:spPr>
          <a:xfrm>
            <a:off x="428625" y="428625"/>
            <a:ext cx="57000" cy="443100"/>
          </a:xfrm>
          <a:prstGeom prst="rect">
            <a:avLst/>
          </a:prstGeom>
          <a:solidFill>
            <a:srgbClr val="3B82F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pic>
        <p:nvPicPr>
          <p:cNvPr descr="image.png" id="369" name="Google Shape;369;p51"/>
          <p:cNvPicPr preferRelativeResize="0"/>
          <p:nvPr/>
        </p:nvPicPr>
        <p:blipFill rotWithShape="1">
          <a:blip r:embed="rId4">
            <a:alphaModFix/>
          </a:blip>
          <a:srcRect b="0" l="0" r="0" t="0"/>
          <a:stretch/>
        </p:blipFill>
        <p:spPr>
          <a:xfrm>
            <a:off x="4572000" y="0"/>
            <a:ext cx="4572000" cy="5143500"/>
          </a:xfrm>
          <a:prstGeom prst="rect">
            <a:avLst/>
          </a:prstGeom>
          <a:noFill/>
          <a:ln>
            <a:noFill/>
          </a:ln>
        </p:spPr>
      </p:pic>
      <p:sp>
        <p:nvSpPr>
          <p:cNvPr id="370" name="Google Shape;370;p51"/>
          <p:cNvSpPr txBox="1"/>
          <p:nvPr/>
        </p:nvSpPr>
        <p:spPr>
          <a:xfrm>
            <a:off x="428625" y="1610915"/>
            <a:ext cx="3714900" cy="4401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The bicycle is a complex mechanical system primarily using </a:t>
            </a:r>
            <a:r>
              <a:rPr b="1" i="0" lang="en-GB" sz="1100" u="none" cap="none" strike="noStrike">
                <a:solidFill>
                  <a:srgbClr val="475569"/>
                </a:solidFill>
                <a:latin typeface="Roboto"/>
                <a:ea typeface="Roboto"/>
                <a:cs typeface="Roboto"/>
                <a:sym typeface="Roboto"/>
              </a:rPr>
              <a:t>chain and sprocket</a:t>
            </a:r>
            <a:r>
              <a:rPr b="0" i="0" lang="en-GB" sz="1100" u="none" cap="none" strike="noStrike">
                <a:solidFill>
                  <a:srgbClr val="475569"/>
                </a:solidFill>
                <a:latin typeface="Roboto"/>
                <a:ea typeface="Roboto"/>
                <a:cs typeface="Roboto"/>
                <a:sym typeface="Roboto"/>
              </a:rPr>
              <a:t> transmission.</a:t>
            </a:r>
            <a:endParaRPr sz="1100"/>
          </a:p>
        </p:txBody>
      </p:sp>
      <p:sp>
        <p:nvSpPr>
          <p:cNvPr id="371" name="Google Shape;371;p51"/>
          <p:cNvSpPr txBox="1"/>
          <p:nvPr/>
        </p:nvSpPr>
        <p:spPr>
          <a:xfrm>
            <a:off x="664369" y="2289572"/>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72" name="Google Shape;372;p51"/>
          <p:cNvSpPr txBox="1"/>
          <p:nvPr/>
        </p:nvSpPr>
        <p:spPr>
          <a:xfrm>
            <a:off x="714375" y="2289572"/>
            <a:ext cx="3429000" cy="1692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Input:</a:t>
            </a:r>
            <a:r>
              <a:rPr b="0" i="0" lang="en-GB" sz="1100" u="none" cap="none" strike="noStrike">
                <a:solidFill>
                  <a:srgbClr val="475569"/>
                </a:solidFill>
                <a:latin typeface="Roboto"/>
                <a:ea typeface="Roboto"/>
                <a:cs typeface="Roboto"/>
                <a:sym typeface="Roboto"/>
              </a:rPr>
              <a:t> Rotary motion at the pedals (Driver).</a:t>
            </a:r>
            <a:endParaRPr sz="1100"/>
          </a:p>
        </p:txBody>
      </p:sp>
      <p:sp>
        <p:nvSpPr>
          <p:cNvPr id="373" name="Google Shape;373;p51"/>
          <p:cNvSpPr txBox="1"/>
          <p:nvPr/>
        </p:nvSpPr>
        <p:spPr>
          <a:xfrm>
            <a:off x="664369" y="2625328"/>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74" name="Google Shape;374;p51"/>
          <p:cNvSpPr txBox="1"/>
          <p:nvPr/>
        </p:nvSpPr>
        <p:spPr>
          <a:xfrm>
            <a:off x="714375" y="2625328"/>
            <a:ext cx="34290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Process:</a:t>
            </a:r>
            <a:r>
              <a:rPr b="0" i="0" lang="en-GB" sz="1100" u="none" cap="none" strike="noStrike">
                <a:solidFill>
                  <a:srgbClr val="475569"/>
                </a:solidFill>
                <a:latin typeface="Roboto"/>
                <a:ea typeface="Roboto"/>
                <a:cs typeface="Roboto"/>
                <a:sym typeface="Roboto"/>
              </a:rPr>
              <a:t> The chain transmits force to the rear cassette. Derailleurs change gear ratios dynamically.</a:t>
            </a:r>
            <a:endParaRPr sz="1100"/>
          </a:p>
        </p:txBody>
      </p:sp>
      <p:sp>
        <p:nvSpPr>
          <p:cNvPr id="375" name="Google Shape;375;p51"/>
          <p:cNvSpPr txBox="1"/>
          <p:nvPr/>
        </p:nvSpPr>
        <p:spPr>
          <a:xfrm>
            <a:off x="664369" y="3189684"/>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76" name="Google Shape;376;p51"/>
          <p:cNvSpPr txBox="1"/>
          <p:nvPr/>
        </p:nvSpPr>
        <p:spPr>
          <a:xfrm>
            <a:off x="714375" y="3189684"/>
            <a:ext cx="3429000" cy="1692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Output:</a:t>
            </a:r>
            <a:r>
              <a:rPr b="0" i="0" lang="en-GB" sz="1100" u="none" cap="none" strike="noStrike">
                <a:solidFill>
                  <a:srgbClr val="475569"/>
                </a:solidFill>
                <a:latin typeface="Roboto"/>
                <a:ea typeface="Roboto"/>
                <a:cs typeface="Roboto"/>
                <a:sym typeface="Roboto"/>
              </a:rPr>
              <a:t> Rotary motion at the rear wheel (Driven).</a:t>
            </a:r>
            <a:endParaRPr sz="1100"/>
          </a:p>
        </p:txBody>
      </p:sp>
      <p:sp>
        <p:nvSpPr>
          <p:cNvPr id="377" name="Google Shape;377;p51"/>
          <p:cNvSpPr txBox="1"/>
          <p:nvPr/>
        </p:nvSpPr>
        <p:spPr>
          <a:xfrm>
            <a:off x="664369" y="3525440"/>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78" name="Google Shape;378;p51"/>
          <p:cNvSpPr txBox="1"/>
          <p:nvPr/>
        </p:nvSpPr>
        <p:spPr>
          <a:xfrm>
            <a:off x="714375" y="3525440"/>
            <a:ext cx="3429000" cy="7110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Analysis:</a:t>
            </a:r>
            <a:r>
              <a:rPr b="0" i="0" lang="en-GB" sz="1100" u="none" cap="none" strike="noStrike">
                <a:solidFill>
                  <a:srgbClr val="475569"/>
                </a:solidFill>
                <a:latin typeface="Roboto"/>
                <a:ea typeface="Roboto"/>
                <a:cs typeface="Roboto"/>
                <a:sym typeface="Roboto"/>
              </a:rPr>
              <a:t> Lower gears (large rear sprocket) provide high torque for climbing, while high gears provide speed on flats.</a:t>
            </a:r>
            <a:endParaRPr sz="11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2" name="Shape 382"/>
        <p:cNvGrpSpPr/>
        <p:nvPr/>
      </p:nvGrpSpPr>
      <p:grpSpPr>
        <a:xfrm>
          <a:off x="0" y="0"/>
          <a:ext cx="0" cy="0"/>
          <a:chOff x="0" y="0"/>
          <a:chExt cx="0" cy="0"/>
        </a:xfrm>
      </p:grpSpPr>
      <p:pic>
        <p:nvPicPr>
          <p:cNvPr descr="image.png" id="383" name="Google Shape;383;p5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png" id="384" name="Google Shape;384;p52"/>
          <p:cNvPicPr preferRelativeResize="0"/>
          <p:nvPr/>
        </p:nvPicPr>
        <p:blipFill rotWithShape="1">
          <a:blip r:embed="rId4">
            <a:alphaModFix/>
          </a:blip>
          <a:srcRect b="0" l="0" r="0" t="0"/>
          <a:stretch/>
        </p:blipFill>
        <p:spPr>
          <a:xfrm>
            <a:off x="428625" y="1507331"/>
            <a:ext cx="3964781" cy="2857500"/>
          </a:xfrm>
          <a:prstGeom prst="rect">
            <a:avLst/>
          </a:prstGeom>
          <a:noFill/>
          <a:ln>
            <a:noFill/>
          </a:ln>
        </p:spPr>
      </p:pic>
      <p:pic>
        <p:nvPicPr>
          <p:cNvPr descr="image.png" id="385" name="Google Shape;385;p52"/>
          <p:cNvPicPr preferRelativeResize="0"/>
          <p:nvPr/>
        </p:nvPicPr>
        <p:blipFill rotWithShape="1">
          <a:blip r:embed="rId5">
            <a:alphaModFix/>
          </a:blip>
          <a:srcRect b="0" l="0" r="0" t="0"/>
          <a:stretch/>
        </p:blipFill>
        <p:spPr>
          <a:xfrm>
            <a:off x="435769" y="1514475"/>
            <a:ext cx="3950494" cy="2843213"/>
          </a:xfrm>
          <a:prstGeom prst="rect">
            <a:avLst/>
          </a:prstGeom>
          <a:noFill/>
          <a:ln>
            <a:noFill/>
          </a:ln>
        </p:spPr>
      </p:pic>
      <p:sp>
        <p:nvSpPr>
          <p:cNvPr id="386" name="Google Shape;386;p52"/>
          <p:cNvSpPr txBox="1"/>
          <p:nvPr/>
        </p:nvSpPr>
        <p:spPr>
          <a:xfrm>
            <a:off x="4750594" y="1414463"/>
            <a:ext cx="41631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GB" sz="1600" u="none" cap="none" strike="noStrike">
                <a:solidFill>
                  <a:srgbClr val="475569"/>
                </a:solidFill>
                <a:latin typeface="Oswald"/>
                <a:ea typeface="Oswald"/>
                <a:cs typeface="Oswald"/>
                <a:sym typeface="Oswald"/>
              </a:rPr>
              <a:t>RECIPROCATING TO ROTARY</a:t>
            </a:r>
            <a:endParaRPr sz="1100"/>
          </a:p>
        </p:txBody>
      </p:sp>
      <p:sp>
        <p:nvSpPr>
          <p:cNvPr id="387" name="Google Shape;387;p52"/>
          <p:cNvSpPr txBox="1"/>
          <p:nvPr/>
        </p:nvSpPr>
        <p:spPr>
          <a:xfrm>
            <a:off x="4750594" y="1850231"/>
            <a:ext cx="3964800" cy="4401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The internal combustion engine is a prime example of motion conversion necessary for transportation.</a:t>
            </a:r>
            <a:endParaRPr sz="1100"/>
          </a:p>
        </p:txBody>
      </p:sp>
      <p:sp>
        <p:nvSpPr>
          <p:cNvPr id="388" name="Google Shape;388;p52"/>
          <p:cNvSpPr txBox="1"/>
          <p:nvPr/>
        </p:nvSpPr>
        <p:spPr>
          <a:xfrm>
            <a:off x="4986338" y="2421731"/>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89" name="Google Shape;389;p52"/>
          <p:cNvSpPr txBox="1"/>
          <p:nvPr/>
        </p:nvSpPr>
        <p:spPr>
          <a:xfrm>
            <a:off x="5036344" y="2421731"/>
            <a:ext cx="36789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Pistons:</a:t>
            </a:r>
            <a:r>
              <a:rPr b="0" i="0" lang="en-GB" sz="1100" u="none" cap="none" strike="noStrike">
                <a:solidFill>
                  <a:srgbClr val="475569"/>
                </a:solidFill>
                <a:latin typeface="Roboto"/>
                <a:ea typeface="Roboto"/>
                <a:cs typeface="Roboto"/>
                <a:sym typeface="Roboto"/>
              </a:rPr>
              <a:t> Move up and down (Reciprocating Motion) due to combustion.</a:t>
            </a:r>
            <a:endParaRPr sz="1100"/>
          </a:p>
        </p:txBody>
      </p:sp>
      <p:sp>
        <p:nvSpPr>
          <p:cNvPr id="390" name="Google Shape;390;p52"/>
          <p:cNvSpPr txBox="1"/>
          <p:nvPr/>
        </p:nvSpPr>
        <p:spPr>
          <a:xfrm>
            <a:off x="4986338" y="2986088"/>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91" name="Google Shape;391;p52"/>
          <p:cNvSpPr txBox="1"/>
          <p:nvPr/>
        </p:nvSpPr>
        <p:spPr>
          <a:xfrm>
            <a:off x="5036344" y="2986088"/>
            <a:ext cx="3678900" cy="1692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Connecting Rods:</a:t>
            </a:r>
            <a:r>
              <a:rPr b="0" i="0" lang="en-GB" sz="1100" u="none" cap="none" strike="noStrike">
                <a:solidFill>
                  <a:srgbClr val="475569"/>
                </a:solidFill>
                <a:latin typeface="Roboto"/>
                <a:ea typeface="Roboto"/>
                <a:cs typeface="Roboto"/>
                <a:sym typeface="Roboto"/>
              </a:rPr>
              <a:t> Connect the pistons to the crankshaft.</a:t>
            </a:r>
            <a:endParaRPr sz="1100"/>
          </a:p>
        </p:txBody>
      </p:sp>
      <p:sp>
        <p:nvSpPr>
          <p:cNvPr id="392" name="Google Shape;392;p52"/>
          <p:cNvSpPr txBox="1"/>
          <p:nvPr/>
        </p:nvSpPr>
        <p:spPr>
          <a:xfrm>
            <a:off x="4986338" y="3321844"/>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93" name="Google Shape;393;p52"/>
          <p:cNvSpPr txBox="1"/>
          <p:nvPr/>
        </p:nvSpPr>
        <p:spPr>
          <a:xfrm>
            <a:off x="5036344" y="3321844"/>
            <a:ext cx="36789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1" i="0" lang="en-GB" sz="1100" u="none" cap="none" strike="noStrike">
                <a:solidFill>
                  <a:srgbClr val="475569"/>
                </a:solidFill>
                <a:latin typeface="Roboto"/>
                <a:ea typeface="Roboto"/>
                <a:cs typeface="Roboto"/>
                <a:sym typeface="Roboto"/>
              </a:rPr>
              <a:t>Crankshaft:</a:t>
            </a:r>
            <a:r>
              <a:rPr b="0" i="0" lang="en-GB" sz="1100" u="none" cap="none" strike="noStrike">
                <a:solidFill>
                  <a:srgbClr val="475569"/>
                </a:solidFill>
                <a:latin typeface="Roboto"/>
                <a:ea typeface="Roboto"/>
                <a:cs typeface="Roboto"/>
                <a:sym typeface="Roboto"/>
              </a:rPr>
              <a:t> Converts the linear/reciprocating force into Rotary Motion to drive the wheels.</a:t>
            </a:r>
            <a:endParaRPr sz="1100"/>
          </a:p>
        </p:txBody>
      </p:sp>
      <p:sp>
        <p:nvSpPr>
          <p:cNvPr id="394" name="Google Shape;394;p52"/>
          <p:cNvSpPr txBox="1"/>
          <p:nvPr/>
        </p:nvSpPr>
        <p:spPr>
          <a:xfrm>
            <a:off x="4986338" y="3886200"/>
            <a:ext cx="50100" cy="169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1100" u="none" cap="none" strike="noStrike">
                <a:solidFill>
                  <a:srgbClr val="475569"/>
                </a:solidFill>
                <a:latin typeface="Roboto"/>
                <a:ea typeface="Roboto"/>
                <a:cs typeface="Roboto"/>
                <a:sym typeface="Roboto"/>
              </a:rPr>
              <a:t>•</a:t>
            </a:r>
            <a:endParaRPr sz="1100"/>
          </a:p>
        </p:txBody>
      </p:sp>
      <p:sp>
        <p:nvSpPr>
          <p:cNvPr id="395" name="Google Shape;395;p52"/>
          <p:cNvSpPr txBox="1"/>
          <p:nvPr/>
        </p:nvSpPr>
        <p:spPr>
          <a:xfrm>
            <a:off x="5036344" y="3886200"/>
            <a:ext cx="3678900" cy="440100"/>
          </a:xfrm>
          <a:prstGeom prst="rect">
            <a:avLst/>
          </a:prstGeom>
          <a:noFill/>
          <a:ln>
            <a:noFill/>
          </a:ln>
        </p:spPr>
        <p:txBody>
          <a:bodyPr anchorCtr="0" anchor="t" bIns="0" lIns="50000" spcFirstLastPara="1" rIns="0" wrap="square" tIns="0">
            <a:spAutoFit/>
          </a:bodyPr>
          <a:lstStyle/>
          <a:p>
            <a:pPr indent="0" lvl="0" marL="0" marR="0" rtl="0" algn="l">
              <a:lnSpc>
                <a:spcPct val="160000"/>
              </a:lnSpc>
              <a:spcBef>
                <a:spcPts val="0"/>
              </a:spcBef>
              <a:spcAft>
                <a:spcPts val="0"/>
              </a:spcAft>
              <a:buNone/>
            </a:pPr>
            <a:r>
              <a:rPr b="0" i="0" lang="en-GB" sz="1100" u="none" cap="none" strike="noStrike">
                <a:solidFill>
                  <a:srgbClr val="475569"/>
                </a:solidFill>
                <a:latin typeface="Roboto"/>
                <a:ea typeface="Roboto"/>
                <a:cs typeface="Roboto"/>
                <a:sym typeface="Roboto"/>
              </a:rPr>
              <a:t>This system requires precise timing and lubrication to function effectively.</a:t>
            </a:r>
            <a:endParaRPr sz="1100"/>
          </a:p>
        </p:txBody>
      </p:sp>
      <p:sp>
        <p:nvSpPr>
          <p:cNvPr id="396" name="Google Shape;396;p52"/>
          <p:cNvSpPr txBox="1"/>
          <p:nvPr/>
        </p:nvSpPr>
        <p:spPr>
          <a:xfrm>
            <a:off x="571500" y="428625"/>
            <a:ext cx="8551200" cy="369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GB" sz="2400" u="none" cap="none" strike="noStrike">
                <a:solidFill>
                  <a:srgbClr val="334155"/>
                </a:solidFill>
                <a:latin typeface="Oswald Medium"/>
                <a:ea typeface="Oswald Medium"/>
                <a:cs typeface="Oswald Medium"/>
                <a:sym typeface="Oswald Medium"/>
              </a:rPr>
              <a:t>EXAMPLE: INTERNAL COMBUSTION</a:t>
            </a:r>
            <a:endParaRPr sz="1100"/>
          </a:p>
        </p:txBody>
      </p:sp>
      <p:sp>
        <p:nvSpPr>
          <p:cNvPr id="397" name="Google Shape;397;p52"/>
          <p:cNvSpPr/>
          <p:nvPr/>
        </p:nvSpPr>
        <p:spPr>
          <a:xfrm>
            <a:off x="428625" y="428625"/>
            <a:ext cx="57000" cy="443100"/>
          </a:xfrm>
          <a:prstGeom prst="rect">
            <a:avLst/>
          </a:prstGeom>
          <a:solidFill>
            <a:srgbClr val="3B82F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3"/>
          <p:cNvSpPr txBox="1"/>
          <p:nvPr/>
        </p:nvSpPr>
        <p:spPr>
          <a:xfrm>
            <a:off x="2982000" y="168825"/>
            <a:ext cx="8551200" cy="369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GB" sz="2400">
                <a:solidFill>
                  <a:srgbClr val="334155"/>
                </a:solidFill>
                <a:latin typeface="Oswald Medium"/>
                <a:ea typeface="Oswald Medium"/>
                <a:cs typeface="Oswald Medium"/>
                <a:sym typeface="Oswald Medium"/>
              </a:rPr>
              <a:t>WHAT ARE MECHANISMS?</a:t>
            </a:r>
            <a:endParaRPr sz="1100"/>
          </a:p>
        </p:txBody>
      </p:sp>
      <p:sp>
        <p:nvSpPr>
          <p:cNvPr id="403" name="Google Shape;403;p53"/>
          <p:cNvSpPr txBox="1"/>
          <p:nvPr/>
        </p:nvSpPr>
        <p:spPr>
          <a:xfrm>
            <a:off x="674732" y="1062550"/>
            <a:ext cx="7783800" cy="2610600"/>
          </a:xfrm>
          <a:prstGeom prst="rect">
            <a:avLst/>
          </a:prstGeom>
          <a:noFill/>
          <a:ln>
            <a:noFill/>
          </a:ln>
        </p:spPr>
        <p:txBody>
          <a:bodyPr anchorCtr="0" anchor="t" bIns="0" lIns="50000" spcFirstLastPara="1" rIns="0" wrap="square" tIns="0">
            <a:spAutoFit/>
          </a:bodyPr>
          <a:lstStyle/>
          <a:p>
            <a:pPr indent="-330200" lvl="0" marL="457200" marR="0" rtl="0" algn="l">
              <a:lnSpc>
                <a:spcPct val="160000"/>
              </a:lnSpc>
              <a:spcBef>
                <a:spcPts val="0"/>
              </a:spcBef>
              <a:spcAft>
                <a:spcPts val="0"/>
              </a:spcAft>
              <a:buClr>
                <a:srgbClr val="475569"/>
              </a:buClr>
              <a:buSzPts val="1600"/>
              <a:buFont typeface="Roboto"/>
              <a:buChar char="●"/>
            </a:pPr>
            <a:r>
              <a:rPr b="1" lang="en-GB" sz="1600">
                <a:solidFill>
                  <a:srgbClr val="475569"/>
                </a:solidFill>
                <a:latin typeface="Roboto"/>
                <a:ea typeface="Roboto"/>
                <a:cs typeface="Roboto"/>
                <a:sym typeface="Roboto"/>
              </a:rPr>
              <a:t>Made up of linkages and members</a:t>
            </a:r>
            <a:endParaRPr b="1" sz="1600">
              <a:solidFill>
                <a:srgbClr val="475569"/>
              </a:solidFill>
              <a:latin typeface="Roboto"/>
              <a:ea typeface="Roboto"/>
              <a:cs typeface="Roboto"/>
              <a:sym typeface="Roboto"/>
            </a:endParaRPr>
          </a:p>
          <a:p>
            <a:pPr indent="-330200" lvl="0" marL="457200" marR="0" rtl="0" algn="l">
              <a:lnSpc>
                <a:spcPct val="160000"/>
              </a:lnSpc>
              <a:spcBef>
                <a:spcPts val="0"/>
              </a:spcBef>
              <a:spcAft>
                <a:spcPts val="0"/>
              </a:spcAft>
              <a:buClr>
                <a:srgbClr val="475569"/>
              </a:buClr>
              <a:buSzPts val="1600"/>
              <a:buFont typeface="Roboto"/>
              <a:buChar char="●"/>
            </a:pPr>
            <a:r>
              <a:rPr b="1" lang="en-GB" sz="1600">
                <a:solidFill>
                  <a:srgbClr val="475569"/>
                </a:solidFill>
                <a:latin typeface="Roboto"/>
                <a:ea typeface="Roboto"/>
                <a:cs typeface="Roboto"/>
                <a:sym typeface="Roboto"/>
              </a:rPr>
              <a:t>Used to convert one type of motion to the other</a:t>
            </a:r>
            <a:endParaRPr b="1" sz="1600">
              <a:solidFill>
                <a:srgbClr val="475569"/>
              </a:solidFill>
              <a:latin typeface="Roboto"/>
              <a:ea typeface="Roboto"/>
              <a:cs typeface="Roboto"/>
              <a:sym typeface="Roboto"/>
            </a:endParaRPr>
          </a:p>
          <a:p>
            <a:pPr indent="-330200" lvl="0" marL="457200" marR="0" rtl="0" algn="l">
              <a:lnSpc>
                <a:spcPct val="160000"/>
              </a:lnSpc>
              <a:spcBef>
                <a:spcPts val="0"/>
              </a:spcBef>
              <a:spcAft>
                <a:spcPts val="0"/>
              </a:spcAft>
              <a:buClr>
                <a:srgbClr val="475569"/>
              </a:buClr>
              <a:buSzPts val="1600"/>
              <a:buFont typeface="Roboto"/>
              <a:buChar char="●"/>
            </a:pPr>
            <a:r>
              <a:rPr b="1" lang="en-GB" sz="1600">
                <a:solidFill>
                  <a:srgbClr val="475569"/>
                </a:solidFill>
                <a:latin typeface="Roboto"/>
                <a:ea typeface="Roboto"/>
                <a:cs typeface="Roboto"/>
                <a:sym typeface="Roboto"/>
              </a:rPr>
              <a:t>Not 100% efficient</a:t>
            </a:r>
            <a:endParaRPr b="1" sz="1600">
              <a:solidFill>
                <a:srgbClr val="475569"/>
              </a:solidFill>
              <a:latin typeface="Roboto"/>
              <a:ea typeface="Roboto"/>
              <a:cs typeface="Roboto"/>
              <a:sym typeface="Roboto"/>
            </a:endParaRPr>
          </a:p>
          <a:p>
            <a:pPr indent="-330200" lvl="0" marL="457200" marR="0" rtl="0" algn="l">
              <a:lnSpc>
                <a:spcPct val="160000"/>
              </a:lnSpc>
              <a:spcBef>
                <a:spcPts val="0"/>
              </a:spcBef>
              <a:spcAft>
                <a:spcPts val="0"/>
              </a:spcAft>
              <a:buClr>
                <a:srgbClr val="475569"/>
              </a:buClr>
              <a:buSzPts val="1600"/>
              <a:buFont typeface="Roboto"/>
              <a:buChar char="●"/>
            </a:pPr>
            <a:r>
              <a:rPr b="1" lang="en-GB" sz="1600">
                <a:solidFill>
                  <a:srgbClr val="475569"/>
                </a:solidFill>
                <a:latin typeface="Roboto"/>
                <a:ea typeface="Roboto"/>
                <a:cs typeface="Roboto"/>
                <a:sym typeface="Roboto"/>
              </a:rPr>
              <a:t>There are a number of terms and concepts used to determine the effectiveness of each building block. </a:t>
            </a:r>
            <a:endParaRPr b="1" sz="1600">
              <a:solidFill>
                <a:srgbClr val="475569"/>
              </a:solidFill>
              <a:latin typeface="Roboto"/>
              <a:ea typeface="Roboto"/>
              <a:cs typeface="Roboto"/>
              <a:sym typeface="Roboto"/>
            </a:endParaRPr>
          </a:p>
          <a:p>
            <a:pPr indent="-330200" lvl="0" marL="457200" marR="0" rtl="0" algn="l">
              <a:lnSpc>
                <a:spcPct val="160000"/>
              </a:lnSpc>
              <a:spcBef>
                <a:spcPts val="0"/>
              </a:spcBef>
              <a:spcAft>
                <a:spcPts val="0"/>
              </a:spcAft>
              <a:buClr>
                <a:srgbClr val="475569"/>
              </a:buClr>
              <a:buSzPts val="1600"/>
              <a:buFont typeface="Roboto"/>
              <a:buChar char="●"/>
            </a:pPr>
            <a:r>
              <a:rPr b="1" lang="en-GB" sz="1600">
                <a:solidFill>
                  <a:srgbClr val="475569"/>
                </a:solidFill>
                <a:latin typeface="Roboto"/>
                <a:ea typeface="Roboto"/>
                <a:cs typeface="Roboto"/>
                <a:sym typeface="Roboto"/>
              </a:rPr>
              <a:t>These include load, effort, fulcrum, mechanical advantage, velocity ratio and efficiency.</a:t>
            </a:r>
            <a:endParaRPr b="1" sz="1600">
              <a:solidFill>
                <a:srgbClr val="475569"/>
              </a:solidFill>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p54"/>
          <p:cNvPicPr preferRelativeResize="0"/>
          <p:nvPr/>
        </p:nvPicPr>
        <p:blipFill>
          <a:blip r:embed="rId3">
            <a:alphaModFix/>
          </a:blip>
          <a:stretch>
            <a:fillRect/>
          </a:stretch>
        </p:blipFill>
        <p:spPr>
          <a:xfrm>
            <a:off x="4438625" y="222775"/>
            <a:ext cx="3732000" cy="512300"/>
          </a:xfrm>
          <a:prstGeom prst="rect">
            <a:avLst/>
          </a:prstGeom>
          <a:noFill/>
          <a:ln>
            <a:noFill/>
          </a:ln>
        </p:spPr>
      </p:pic>
      <p:pic>
        <p:nvPicPr>
          <p:cNvPr id="409" name="Google Shape;409;p54"/>
          <p:cNvPicPr preferRelativeResize="0"/>
          <p:nvPr/>
        </p:nvPicPr>
        <p:blipFill>
          <a:blip r:embed="rId4">
            <a:alphaModFix/>
          </a:blip>
          <a:stretch>
            <a:fillRect/>
          </a:stretch>
        </p:blipFill>
        <p:spPr>
          <a:xfrm>
            <a:off x="152400" y="51775"/>
            <a:ext cx="3912274" cy="3912274"/>
          </a:xfrm>
          <a:prstGeom prst="rect">
            <a:avLst/>
          </a:prstGeom>
          <a:noFill/>
          <a:ln>
            <a:noFill/>
          </a:ln>
        </p:spPr>
      </p:pic>
      <p:sp>
        <p:nvSpPr>
          <p:cNvPr id="410" name="Google Shape;410;p54"/>
          <p:cNvSpPr txBox="1"/>
          <p:nvPr/>
        </p:nvSpPr>
        <p:spPr>
          <a:xfrm>
            <a:off x="4338025" y="859300"/>
            <a:ext cx="5187000" cy="99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GB" sz="1800">
                <a:solidFill>
                  <a:schemeClr val="dk2"/>
                </a:solidFill>
                <a:latin typeface="Times New Roman"/>
                <a:ea typeface="Times New Roman"/>
                <a:cs typeface="Times New Roman"/>
                <a:sym typeface="Times New Roman"/>
              </a:rPr>
              <a:t>Work Output = Output force x Vertical Height</a:t>
            </a:r>
            <a:endParaRPr b="1" i="1" sz="1800">
              <a:solidFill>
                <a:schemeClr val="dk2"/>
              </a:solidFill>
              <a:latin typeface="Times New Roman"/>
              <a:ea typeface="Times New Roman"/>
              <a:cs typeface="Times New Roman"/>
              <a:sym typeface="Times New Roman"/>
            </a:endParaRPr>
          </a:p>
          <a:p>
            <a:pPr indent="0" lvl="0" marL="0" rtl="0" algn="l">
              <a:spcBef>
                <a:spcPts val="0"/>
              </a:spcBef>
              <a:spcAft>
                <a:spcPts val="0"/>
              </a:spcAft>
              <a:buNone/>
            </a:pPr>
            <a:r>
              <a:t/>
            </a:r>
            <a:endParaRPr b="1" i="1" sz="1800">
              <a:solidFill>
                <a:schemeClr val="dk2"/>
              </a:solidFill>
              <a:latin typeface="Times New Roman"/>
              <a:ea typeface="Times New Roman"/>
              <a:cs typeface="Times New Roman"/>
              <a:sym typeface="Times New Roman"/>
            </a:endParaRPr>
          </a:p>
          <a:p>
            <a:pPr indent="0" lvl="0" marL="0" rtl="0" algn="l">
              <a:spcBef>
                <a:spcPts val="0"/>
              </a:spcBef>
              <a:spcAft>
                <a:spcPts val="0"/>
              </a:spcAft>
              <a:buNone/>
            </a:pPr>
            <a:r>
              <a:rPr b="1" i="1" lang="en-GB" sz="1800">
                <a:solidFill>
                  <a:schemeClr val="dk2"/>
                </a:solidFill>
                <a:latin typeface="Times New Roman"/>
                <a:ea typeface="Times New Roman"/>
                <a:cs typeface="Times New Roman"/>
                <a:sym typeface="Times New Roman"/>
              </a:rPr>
              <a:t>Work Input = Input force x Inclined Length</a:t>
            </a:r>
            <a:endParaRPr b="1" i="1" sz="1800">
              <a:solidFill>
                <a:schemeClr val="dk2"/>
              </a:solidFill>
              <a:latin typeface="Times New Roman"/>
              <a:ea typeface="Times New Roman"/>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pic>
        <p:nvPicPr>
          <p:cNvPr id="415" name="Google Shape;415;p55" title="Screenshot 2026-04-27 at 2.27.15 PM.png"/>
          <p:cNvPicPr preferRelativeResize="0"/>
          <p:nvPr/>
        </p:nvPicPr>
        <p:blipFill>
          <a:blip r:embed="rId3">
            <a:alphaModFix/>
          </a:blip>
          <a:stretch>
            <a:fillRect/>
          </a:stretch>
        </p:blipFill>
        <p:spPr>
          <a:xfrm>
            <a:off x="152400" y="228600"/>
            <a:ext cx="8638225" cy="3173711"/>
          </a:xfrm>
          <a:prstGeom prst="rect">
            <a:avLst/>
          </a:prstGeom>
          <a:noFill/>
          <a:ln>
            <a:noFill/>
          </a:ln>
        </p:spPr>
      </p:pic>
      <p:pic>
        <p:nvPicPr>
          <p:cNvPr id="416" name="Google Shape;416;p55" title="Screenshot 2026-04-27 at 2.27.25 PM.png"/>
          <p:cNvPicPr preferRelativeResize="0"/>
          <p:nvPr/>
        </p:nvPicPr>
        <p:blipFill>
          <a:blip r:embed="rId4">
            <a:alphaModFix/>
          </a:blip>
          <a:stretch>
            <a:fillRect/>
          </a:stretch>
        </p:blipFill>
        <p:spPr>
          <a:xfrm>
            <a:off x="91282" y="3338582"/>
            <a:ext cx="8691700" cy="1528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