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A81D13F-60EC-4C2D-B3DB-34362D504678}">
  <a:tblStyle styleId="{CA81D13F-60EC-4C2D-B3DB-34362D504678}"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F5C0ECEC-B71C-4379-84D9-5BE5810DF290}"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5AC3DC33-CFFE-4143-BA85-700FA411C3A8}" styleName="Table_2">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slide" Target="slides/slide36.xml"/><Relationship Id="rId41" Type="http://schemas.openxmlformats.org/officeDocument/2006/relationships/slide" Target="slides/slide35.xml"/><Relationship Id="rId22" Type="http://schemas.openxmlformats.org/officeDocument/2006/relationships/slide" Target="slides/slide16.xml"/><Relationship Id="rId44" Type="http://schemas.openxmlformats.org/officeDocument/2006/relationships/slide" Target="slides/slide38.xml"/><Relationship Id="rId21" Type="http://schemas.openxmlformats.org/officeDocument/2006/relationships/slide" Target="slides/slide15.xml"/><Relationship Id="rId43" Type="http://schemas.openxmlformats.org/officeDocument/2006/relationships/slide" Target="slides/slide37.xml"/><Relationship Id="rId24" Type="http://schemas.openxmlformats.org/officeDocument/2006/relationships/slide" Target="slides/slide18.xml"/><Relationship Id="rId23" Type="http://schemas.openxmlformats.org/officeDocument/2006/relationships/slide" Target="slides/slide17.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8878a3bfca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8878a3bfca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37b1100943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37b1100943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38a6e14804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38a6e14804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38a6e148043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38a6e148043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378988fca0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378988fca0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38a6e148043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38a6e148043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38a6e148043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38a6e148043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38a6e148043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38a6e148043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8a6e88235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8a6e88235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38a78260e4e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38a78260e4e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378988fca0b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378988fca0b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78988fca0b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378988fca0b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37a16b89bc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37a16b89bc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38a6e148043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38a6e148043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8a6e148043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38a6e148043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37a16b89bc6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37a16b89bc6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38a78260e4e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38a78260e4e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8a78260e4e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38a78260e4e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7a16b89bc6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37a16b89bc6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38a78260e4e_0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38a78260e4e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37a16b89bc6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37a16b89bc6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7a16b89bc6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37a16b89bc6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7a16b89bc6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37a16b89bc6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37a16b89bc6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37a16b89bc6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37a16b89bc6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37a16b89bc6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37a16b89bc6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37a16b89bc6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38a6e148043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38a6e148043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806d22606a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8" name="Google Shape;278;g3806d22606a_0_1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3806d22606a_0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6" name="Google Shape;296;g3806d22606a_0_1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3806d22606a_0_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7" name="Google Shape;317;g3806d22606a_0_1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3806d22606a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2" name="Google Shape;332;g3806d22606a_0_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3806d22606a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8" name="Google Shape;348;g3806d22606a_0_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3806d22606a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7" name="Google Shape;367;g3806d22606a_0_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3806d22606a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2" name="Google Shape;382;g3806d22606a_0_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37a16b89bc6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37a16b89bc6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38a6e148043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6" name="Google Shape;406;g38a6e148043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37a16b89bc6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8" name="Google Shape;418;g37a16b89bc6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g3d9b06ec6fa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6" name="Google Shape;426;g3d9b06ec6fa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6.png"/><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1.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2.png"/><Relationship Id="rId4" Type="http://schemas.openxmlformats.org/officeDocument/2006/relationships/image" Target="../media/image5.png"/><Relationship Id="rId5"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13.png"/><Relationship Id="rId5"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9.png"/><Relationship Id="rId5"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hyperlink" Target="http://www.youtube.com/watch?v=Hc4Wk1B1G3E" TargetMode="External"/><Relationship Id="rId4" Type="http://schemas.openxmlformats.org/officeDocument/2006/relationships/image" Target="../media/image18.jpg"/><Relationship Id="rId5" Type="http://schemas.openxmlformats.org/officeDocument/2006/relationships/hyperlink" Target="http://www.youtube.com/watch?v=X1oHp-VvhDE" TargetMode="External"/><Relationship Id="rId6"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6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8.png"/><Relationship Id="rId4" Type="http://schemas.openxmlformats.org/officeDocument/2006/relationships/image" Target="../media/image19.png"/><Relationship Id="rId5" Type="http://schemas.openxmlformats.org/officeDocument/2006/relationships/image" Target="../media/image3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3.png"/><Relationship Id="rId4" Type="http://schemas.openxmlformats.org/officeDocument/2006/relationships/image" Target="../media/image15.png"/><Relationship Id="rId5" Type="http://schemas.openxmlformats.org/officeDocument/2006/relationships/image" Target="../media/image3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7.png"/><Relationship Id="rId4" Type="http://schemas.openxmlformats.org/officeDocument/2006/relationships/image" Target="../media/image22.png"/><Relationship Id="rId5"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39.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4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hyperlink" Target="http://www.youtube.com/watch?v=ubZAllHgvWs" TargetMode="External"/><Relationship Id="rId4" Type="http://schemas.openxmlformats.org/officeDocument/2006/relationships/image" Target="../media/image33.jpg"/><Relationship Id="rId11" Type="http://schemas.openxmlformats.org/officeDocument/2006/relationships/image" Target="../media/image38.png"/><Relationship Id="rId10" Type="http://schemas.openxmlformats.org/officeDocument/2006/relationships/hyperlink" Target="http://drive.google.com/file/d/1VIIzhjzX1Mp3boi4fc23P2f8tSz5-48q/view" TargetMode="External"/><Relationship Id="rId9" Type="http://schemas.openxmlformats.org/officeDocument/2006/relationships/image" Target="../media/image34.png"/><Relationship Id="rId5" Type="http://schemas.openxmlformats.org/officeDocument/2006/relationships/image" Target="../media/image29.png"/><Relationship Id="rId6" Type="http://schemas.openxmlformats.org/officeDocument/2006/relationships/image" Target="../media/image37.png"/><Relationship Id="rId7" Type="http://schemas.openxmlformats.org/officeDocument/2006/relationships/image" Target="../media/image30.png"/><Relationship Id="rId8" Type="http://schemas.openxmlformats.org/officeDocument/2006/relationships/image" Target="../media/image2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hyperlink" Target="http://drive.google.com/file/d/1zAcGG41Z_UVv2nFyQEEfM0s5xNi-vdAl/view" TargetMode="External"/><Relationship Id="rId4" Type="http://schemas.openxmlformats.org/officeDocument/2006/relationships/image" Target="../media/image47.jpg"/><Relationship Id="rId11" Type="http://schemas.openxmlformats.org/officeDocument/2006/relationships/image" Target="../media/image48.png"/><Relationship Id="rId10" Type="http://schemas.openxmlformats.org/officeDocument/2006/relationships/image" Target="../media/image67.png"/><Relationship Id="rId12" Type="http://schemas.openxmlformats.org/officeDocument/2006/relationships/image" Target="../media/image43.png"/><Relationship Id="rId9" Type="http://schemas.openxmlformats.org/officeDocument/2006/relationships/image" Target="../media/image54.png"/><Relationship Id="rId5" Type="http://schemas.openxmlformats.org/officeDocument/2006/relationships/image" Target="../media/image35.png"/><Relationship Id="rId6" Type="http://schemas.openxmlformats.org/officeDocument/2006/relationships/image" Target="../media/image42.png"/><Relationship Id="rId7" Type="http://schemas.openxmlformats.org/officeDocument/2006/relationships/image" Target="../media/image53.png"/><Relationship Id="rId8" Type="http://schemas.openxmlformats.org/officeDocument/2006/relationships/image" Target="../media/image3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hyperlink" Target="http://www.youtube.com/watch?v=eUz75_8gPs0" TargetMode="External"/><Relationship Id="rId4" Type="http://schemas.openxmlformats.org/officeDocument/2006/relationships/image" Target="../media/image50.jpg"/><Relationship Id="rId10" Type="http://schemas.openxmlformats.org/officeDocument/2006/relationships/image" Target="../media/image60.png"/><Relationship Id="rId9" Type="http://schemas.openxmlformats.org/officeDocument/2006/relationships/image" Target="../media/image46.png"/><Relationship Id="rId5" Type="http://schemas.openxmlformats.org/officeDocument/2006/relationships/image" Target="../media/image41.png"/><Relationship Id="rId6" Type="http://schemas.openxmlformats.org/officeDocument/2006/relationships/image" Target="../media/image52.png"/><Relationship Id="rId7" Type="http://schemas.openxmlformats.org/officeDocument/2006/relationships/image" Target="../media/image45.png"/><Relationship Id="rId8" Type="http://schemas.openxmlformats.org/officeDocument/2006/relationships/image" Target="../media/image4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hyperlink" Target="http://drive.google.com/file/d/1rxhCN02Ovg3hqXlf9pbIXtSvFWKL5Dqe/view" TargetMode="External"/><Relationship Id="rId4" Type="http://schemas.openxmlformats.org/officeDocument/2006/relationships/image" Target="../media/image49.jpg"/><Relationship Id="rId5" Type="http://schemas.openxmlformats.org/officeDocument/2006/relationships/image" Target="../media/image56.png"/><Relationship Id="rId6" Type="http://schemas.openxmlformats.org/officeDocument/2006/relationships/image" Target="../media/image59.png"/><Relationship Id="rId7" Type="http://schemas.openxmlformats.org/officeDocument/2006/relationships/image" Target="../media/image5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hyperlink" Target="http://drive.google.com/file/d/1n9FBvVwXGsH4ncwhETZfETyKZgQcR1vE/view" TargetMode="External"/><Relationship Id="rId4" Type="http://schemas.openxmlformats.org/officeDocument/2006/relationships/image" Target="../media/image38.png"/><Relationship Id="rId11" Type="http://schemas.openxmlformats.org/officeDocument/2006/relationships/image" Target="../media/image68.png"/><Relationship Id="rId10" Type="http://schemas.openxmlformats.org/officeDocument/2006/relationships/image" Target="../media/image58.png"/><Relationship Id="rId9" Type="http://schemas.openxmlformats.org/officeDocument/2006/relationships/image" Target="../media/image63.png"/><Relationship Id="rId5" Type="http://schemas.openxmlformats.org/officeDocument/2006/relationships/image" Target="../media/image64.png"/><Relationship Id="rId6" Type="http://schemas.openxmlformats.org/officeDocument/2006/relationships/image" Target="../media/image55.png"/><Relationship Id="rId7" Type="http://schemas.openxmlformats.org/officeDocument/2006/relationships/image" Target="../media/image62.png"/><Relationship Id="rId8" Type="http://schemas.openxmlformats.org/officeDocument/2006/relationships/image" Target="../media/image5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65.png"/><Relationship Id="rId4" Type="http://schemas.openxmlformats.org/officeDocument/2006/relationships/image" Target="../media/image70.png"/><Relationship Id="rId5" Type="http://schemas.openxmlformats.org/officeDocument/2006/relationships/image" Target="../media/image74.png"/><Relationship Id="rId6" Type="http://schemas.openxmlformats.org/officeDocument/2006/relationships/hyperlink" Target="http://www.youtube.com/watch?v=idpedDg_2ts" TargetMode="External"/><Relationship Id="rId7" Type="http://schemas.openxmlformats.org/officeDocument/2006/relationships/image" Target="../media/image66.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hyperlink" Target="http://www.youtube.com/watch?v=f1dFyj1QzG0" TargetMode="External"/><Relationship Id="rId4" Type="http://schemas.openxmlformats.org/officeDocument/2006/relationships/image" Target="../media/image73.jpg"/><Relationship Id="rId5" Type="http://schemas.openxmlformats.org/officeDocument/2006/relationships/image" Target="../media/image79.png"/><Relationship Id="rId6" Type="http://schemas.openxmlformats.org/officeDocument/2006/relationships/image" Target="../media/image71.png"/><Relationship Id="rId7" Type="http://schemas.openxmlformats.org/officeDocument/2006/relationships/image" Target="../media/image8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78.png"/><Relationship Id="rId4" Type="http://schemas.openxmlformats.org/officeDocument/2006/relationships/image" Target="../media/image72.png"/><Relationship Id="rId5" Type="http://schemas.openxmlformats.org/officeDocument/2006/relationships/image" Target="../media/image76.png"/><Relationship Id="rId6" Type="http://schemas.openxmlformats.org/officeDocument/2006/relationships/image" Target="../media/image69.png"/><Relationship Id="rId7" Type="http://schemas.openxmlformats.org/officeDocument/2006/relationships/image" Target="../media/image80.png"/><Relationship Id="rId8" Type="http://schemas.openxmlformats.org/officeDocument/2006/relationships/image" Target="../media/image7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7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9.xml"/><Relationship Id="rId3" Type="http://schemas.openxmlformats.org/officeDocument/2006/relationships/image" Target="../media/image8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280650" y="1110275"/>
            <a:ext cx="8520600" cy="1818600"/>
          </a:xfrm>
          <a:prstGeom prst="rect">
            <a:avLst/>
          </a:prstGeom>
          <a:solidFill>
            <a:schemeClr val="accent6"/>
          </a:solidFill>
        </p:spPr>
        <p:txBody>
          <a:bodyPr anchorCtr="0" anchor="b" bIns="91425" lIns="91425" spcFirstLastPara="1" rIns="91425" wrap="square" tIns="91425">
            <a:normAutofit/>
          </a:bodyPr>
          <a:lstStyle/>
          <a:p>
            <a:pPr indent="0" lvl="0" marL="0" rtl="0" algn="ctr">
              <a:spcBef>
                <a:spcPts val="0"/>
              </a:spcBef>
              <a:spcAft>
                <a:spcPts val="0"/>
              </a:spcAft>
              <a:buNone/>
            </a:pPr>
            <a:r>
              <a:rPr lang="en-GB"/>
              <a:t>The Design Process</a:t>
            </a:r>
            <a:endParaRPr/>
          </a:p>
        </p:txBody>
      </p:sp>
      <p:pic>
        <p:nvPicPr>
          <p:cNvPr id="55" name="Google Shape;55;p13" title="Screenshot 2025-09-07 at 7.23.41 PM.png"/>
          <p:cNvPicPr preferRelativeResize="0"/>
          <p:nvPr/>
        </p:nvPicPr>
        <p:blipFill>
          <a:blip r:embed="rId3">
            <a:alphaModFix/>
          </a:blip>
          <a:stretch>
            <a:fillRect/>
          </a:stretch>
        </p:blipFill>
        <p:spPr>
          <a:xfrm>
            <a:off x="950100" y="3286200"/>
            <a:ext cx="4514950" cy="663975"/>
          </a:xfrm>
          <a:prstGeom prst="rect">
            <a:avLst/>
          </a:prstGeom>
          <a:noFill/>
          <a:ln>
            <a:noFill/>
          </a:ln>
        </p:spPr>
      </p:pic>
      <p:sp>
        <p:nvSpPr>
          <p:cNvPr id="56" name="Google Shape;56;p13"/>
          <p:cNvSpPr txBox="1"/>
          <p:nvPr/>
        </p:nvSpPr>
        <p:spPr>
          <a:xfrm>
            <a:off x="7047725" y="0"/>
            <a:ext cx="2096400" cy="461700"/>
          </a:xfrm>
          <a:prstGeom prst="rect">
            <a:avLst/>
          </a:prstGeom>
          <a:solidFill>
            <a:srgbClr val="D9EAD3"/>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800">
                <a:solidFill>
                  <a:srgbClr val="595959"/>
                </a:solidFill>
                <a:latin typeface="Georgia"/>
                <a:ea typeface="Georgia"/>
                <a:cs typeface="Georgia"/>
                <a:sym typeface="Georgia"/>
              </a:rPr>
              <a:t>Design in practice</a:t>
            </a:r>
            <a:endParaRPr sz="1800">
              <a:solidFill>
                <a:srgbClr val="595959"/>
              </a:solidFill>
              <a:latin typeface="Georgia"/>
              <a:ea typeface="Georgia"/>
              <a:cs typeface="Georgia"/>
              <a:sym typeface="Georgia"/>
            </a:endParaRPr>
          </a:p>
        </p:txBody>
      </p:sp>
      <p:pic>
        <p:nvPicPr>
          <p:cNvPr id="57" name="Google Shape;57;p13" title="ques.png"/>
          <p:cNvPicPr preferRelativeResize="0"/>
          <p:nvPr/>
        </p:nvPicPr>
        <p:blipFill>
          <a:blip r:embed="rId4">
            <a:alphaModFix/>
          </a:blip>
          <a:stretch>
            <a:fillRect/>
          </a:stretch>
        </p:blipFill>
        <p:spPr>
          <a:xfrm>
            <a:off x="245550" y="3328461"/>
            <a:ext cx="595274" cy="57947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type="title"/>
          </p:nvPr>
        </p:nvSpPr>
        <p:spPr>
          <a:xfrm>
            <a:off x="311700" y="109178"/>
            <a:ext cx="8520600" cy="572700"/>
          </a:xfrm>
          <a:prstGeom prst="rect">
            <a:avLst/>
          </a:prstGeom>
          <a:solidFill>
            <a:schemeClr val="accent5"/>
          </a:solidFill>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GB">
                <a:solidFill>
                  <a:schemeClr val="lt1"/>
                </a:solidFill>
                <a:latin typeface="Average"/>
                <a:ea typeface="Average"/>
                <a:cs typeface="Average"/>
                <a:sym typeface="Average"/>
              </a:rPr>
              <a:t>Contents</a:t>
            </a:r>
            <a:endParaRPr>
              <a:solidFill>
                <a:schemeClr val="lt1"/>
              </a:solidFill>
              <a:latin typeface="Average"/>
              <a:ea typeface="Average"/>
              <a:cs typeface="Average"/>
              <a:sym typeface="Average"/>
            </a:endParaRPr>
          </a:p>
        </p:txBody>
      </p:sp>
      <p:graphicFrame>
        <p:nvGraphicFramePr>
          <p:cNvPr id="63" name="Google Shape;63;p14"/>
          <p:cNvGraphicFramePr/>
          <p:nvPr/>
        </p:nvGraphicFramePr>
        <p:xfrm>
          <a:off x="311700" y="747568"/>
          <a:ext cx="3000000" cy="3000000"/>
        </p:xfrm>
        <a:graphic>
          <a:graphicData uri="http://schemas.openxmlformats.org/drawingml/2006/table">
            <a:tbl>
              <a:tblPr>
                <a:noFill/>
                <a:tableStyleId>{CA81D13F-60EC-4C2D-B3DB-34362D504678}</a:tableStyleId>
              </a:tblPr>
              <a:tblGrid>
                <a:gridCol w="2216600"/>
                <a:gridCol w="6304000"/>
              </a:tblGrid>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Design thinking and its five sections</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Outline each stage of the design process (empathize; defining the project;</a:t>
                      </a:r>
                      <a:endParaRPr sz="1200">
                        <a:latin typeface="Lexend Light"/>
                        <a:ea typeface="Lexend Light"/>
                        <a:cs typeface="Lexend Light"/>
                        <a:sym typeface="Lexend Light"/>
                      </a:endParaRPr>
                    </a:p>
                    <a:p>
                      <a:pPr indent="0" lvl="0" marL="0" rtl="0" algn="l">
                        <a:spcBef>
                          <a:spcPts val="0"/>
                        </a:spcBef>
                        <a:spcAft>
                          <a:spcPts val="0"/>
                        </a:spcAft>
                        <a:buNone/>
                      </a:pPr>
                      <a:r>
                        <a:rPr lang="en-GB" sz="1200">
                          <a:latin typeface="Lexend Light"/>
                          <a:ea typeface="Lexend Light"/>
                          <a:cs typeface="Lexend Light"/>
                          <a:sym typeface="Lexend Light"/>
                        </a:rPr>
                        <a:t>ideation and modelling; designing a solution; presenting a solution).</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Research</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Distinguish between primary and secondary sources, qualitative and quantitative data and how they are used to identify design opportunities, develop an understanding of users and generate ideas for solutions to problems.</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Primary research</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P</a:t>
                      </a:r>
                      <a:r>
                        <a:rPr lang="en-GB" sz="1200">
                          <a:latin typeface="Lexend Light"/>
                          <a:ea typeface="Lexend Light"/>
                          <a:cs typeface="Lexend Light"/>
                          <a:sym typeface="Lexend Light"/>
                        </a:rPr>
                        <a:t>rimary research methods to gather first-hand data (user observations,</a:t>
                      </a:r>
                      <a:endParaRPr sz="1200">
                        <a:latin typeface="Lexend Light"/>
                        <a:ea typeface="Lexend Light"/>
                        <a:cs typeface="Lexend Light"/>
                        <a:sym typeface="Lexend Light"/>
                      </a:endParaRPr>
                    </a:p>
                    <a:p>
                      <a:pPr indent="0" lvl="0" marL="0" rtl="0" algn="l">
                        <a:spcBef>
                          <a:spcPts val="0"/>
                        </a:spcBef>
                        <a:spcAft>
                          <a:spcPts val="0"/>
                        </a:spcAft>
                        <a:buNone/>
                      </a:pPr>
                      <a:r>
                        <a:rPr lang="en-GB" sz="1200">
                          <a:latin typeface="Lexend Light"/>
                          <a:ea typeface="Lexend Light"/>
                          <a:cs typeface="Lexend Light"/>
                          <a:sym typeface="Lexend Light"/>
                        </a:rPr>
                        <a:t>interviews, surveys, questionnaires, focus groups, material testing and product analysis) and analyse the data to establish user requirements and design specifications, develop a persona and suggest further developments of a solution.</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Secondary research</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Analyse secondary data sources (internet-based research, government data and statistics research, university research and literature search) to establish user requirements and design specifications, develop a persona and suggest further developments for a solution.</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Empathize; Persona</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Able to identify issues, problems and challenges using user-centred research methods and techniques, and to identify user needs for specific user groups to understand their experience, motivations and interactions with products and environments.</a:t>
                      </a:r>
                      <a:endParaRPr sz="1200">
                        <a:latin typeface="Lexend Light"/>
                        <a:ea typeface="Lexend Light"/>
                        <a:cs typeface="Lexend Light"/>
                        <a:sym typeface="Lexend Light"/>
                      </a:endParaRPr>
                    </a:p>
                  </a:txBody>
                  <a:tcPr marT="91425" marB="91425" marR="91425" marL="91425"/>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109178"/>
            <a:ext cx="8520600" cy="572700"/>
          </a:xfrm>
          <a:prstGeom prst="rect">
            <a:avLst/>
          </a:prstGeom>
          <a:solidFill>
            <a:schemeClr val="accent5"/>
          </a:solidFill>
        </p:spPr>
        <p:txBody>
          <a:bodyPr anchorCtr="0" anchor="t" bIns="91425" lIns="91425" spcFirstLastPara="1" rIns="91425" wrap="square" tIns="91425">
            <a:normAutofit fontScale="90000"/>
          </a:bodyPr>
          <a:lstStyle/>
          <a:p>
            <a:pPr indent="0" lvl="0" marL="0" marR="0" rtl="0" algn="ctr">
              <a:lnSpc>
                <a:spcPct val="100000"/>
              </a:lnSpc>
              <a:spcBef>
                <a:spcPts val="0"/>
              </a:spcBef>
              <a:spcAft>
                <a:spcPts val="0"/>
              </a:spcAft>
              <a:buNone/>
            </a:pPr>
            <a:r>
              <a:rPr lang="en-GB">
                <a:solidFill>
                  <a:schemeClr val="lt1"/>
                </a:solidFill>
                <a:latin typeface="Average"/>
                <a:ea typeface="Average"/>
                <a:cs typeface="Average"/>
                <a:sym typeface="Average"/>
              </a:rPr>
              <a:t>Contents</a:t>
            </a:r>
            <a:endParaRPr/>
          </a:p>
        </p:txBody>
      </p:sp>
      <p:graphicFrame>
        <p:nvGraphicFramePr>
          <p:cNvPr id="69" name="Google Shape;69;p15"/>
          <p:cNvGraphicFramePr/>
          <p:nvPr/>
        </p:nvGraphicFramePr>
        <p:xfrm>
          <a:off x="311700" y="747568"/>
          <a:ext cx="3000000" cy="3000000"/>
        </p:xfrm>
        <a:graphic>
          <a:graphicData uri="http://schemas.openxmlformats.org/drawingml/2006/table">
            <a:tbl>
              <a:tblPr>
                <a:noFill/>
                <a:tableStyleId>{CA81D13F-60EC-4C2D-B3DB-34362D504678}</a:tableStyleId>
              </a:tblPr>
              <a:tblGrid>
                <a:gridCol w="2438800"/>
                <a:gridCol w="6081800"/>
              </a:tblGrid>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User observation;</a:t>
                      </a:r>
                      <a:endParaRPr b="1" sz="1300">
                        <a:solidFill>
                          <a:srgbClr val="0B5394"/>
                        </a:solidFill>
                        <a:latin typeface="Lexend"/>
                        <a:ea typeface="Lexend"/>
                        <a:cs typeface="Lexend"/>
                        <a:sym typeface="Lexend"/>
                      </a:endParaRPr>
                    </a:p>
                    <a:p>
                      <a:pPr indent="0" lvl="0" marL="0" rtl="0" algn="l">
                        <a:spcBef>
                          <a:spcPts val="0"/>
                        </a:spcBef>
                        <a:spcAft>
                          <a:spcPts val="0"/>
                        </a:spcAft>
                        <a:buNone/>
                      </a:pPr>
                      <a:r>
                        <a:rPr b="1" lang="en-GB" sz="1300">
                          <a:solidFill>
                            <a:srgbClr val="0B5394"/>
                          </a:solidFill>
                          <a:latin typeface="Lexend"/>
                          <a:ea typeface="Lexend"/>
                          <a:cs typeface="Lexend"/>
                          <a:sym typeface="Lexend"/>
                        </a:rPr>
                        <a:t>Storyboard</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Able to map a user’s journey using a storyboard and identify pain points within that journey that provide design opportunities.</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Product analysis</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Able to analyse a range of products that either provides a solution to a problem or can inspire a solution to a problem.</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Problem statement</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Able to explain the nature of a problem by writing a problem statement that clearly defines their design intentions.</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Design specifications</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Able to construct design specifications based on primary and secondary research that communicate the essential and desirable success criteria of the redesigned product.</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Ideation and modelling</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Able to apply ideation techniques to develop a range of diverse and appropriate ideas that address a problem statement and respond to design specifications.</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Iterative </a:t>
                      </a:r>
                      <a:r>
                        <a:rPr b="1" lang="en-GB" sz="1300">
                          <a:solidFill>
                            <a:srgbClr val="0B5394"/>
                          </a:solidFill>
                          <a:latin typeface="Lexend"/>
                          <a:ea typeface="Lexend"/>
                          <a:cs typeface="Lexend"/>
                          <a:sym typeface="Lexend"/>
                        </a:rPr>
                        <a:t>analysis</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Able to compare their ideas with the design specifications and user needs as they refine their solutions.</a:t>
                      </a:r>
                      <a:endParaRPr sz="1200">
                        <a:latin typeface="Lexend Light"/>
                        <a:ea typeface="Lexend Light"/>
                        <a:cs typeface="Lexend Light"/>
                        <a:sym typeface="Lexend Light"/>
                      </a:endParaRPr>
                    </a:p>
                  </a:txBody>
                  <a:tcPr marT="91425" marB="91425" marR="91425" marL="91425"/>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6"/>
          <p:cNvSpPr txBox="1"/>
          <p:nvPr>
            <p:ph type="title"/>
          </p:nvPr>
        </p:nvSpPr>
        <p:spPr>
          <a:xfrm>
            <a:off x="311700" y="109178"/>
            <a:ext cx="8520600" cy="572700"/>
          </a:xfrm>
          <a:prstGeom prst="rect">
            <a:avLst/>
          </a:prstGeom>
          <a:solidFill>
            <a:schemeClr val="accent5"/>
          </a:solidFill>
        </p:spPr>
        <p:txBody>
          <a:bodyPr anchorCtr="0" anchor="t" bIns="91425" lIns="91425" spcFirstLastPara="1" rIns="91425" wrap="square" tIns="91425">
            <a:normAutofit fontScale="90000"/>
          </a:bodyPr>
          <a:lstStyle/>
          <a:p>
            <a:pPr indent="0" lvl="0" marL="0" marR="0" rtl="0" algn="ctr">
              <a:lnSpc>
                <a:spcPct val="100000"/>
              </a:lnSpc>
              <a:spcBef>
                <a:spcPts val="0"/>
              </a:spcBef>
              <a:spcAft>
                <a:spcPts val="0"/>
              </a:spcAft>
              <a:buNone/>
            </a:pPr>
            <a:r>
              <a:rPr lang="en-GB">
                <a:solidFill>
                  <a:schemeClr val="lt1"/>
                </a:solidFill>
                <a:latin typeface="Average"/>
                <a:ea typeface="Average"/>
                <a:cs typeface="Average"/>
                <a:sym typeface="Average"/>
              </a:rPr>
              <a:t>Contents</a:t>
            </a:r>
            <a:endParaRPr/>
          </a:p>
        </p:txBody>
      </p:sp>
      <p:graphicFrame>
        <p:nvGraphicFramePr>
          <p:cNvPr id="75" name="Google Shape;75;p16"/>
          <p:cNvGraphicFramePr/>
          <p:nvPr/>
        </p:nvGraphicFramePr>
        <p:xfrm>
          <a:off x="311700" y="757917"/>
          <a:ext cx="3000000" cy="3000000"/>
        </p:xfrm>
        <a:graphic>
          <a:graphicData uri="http://schemas.openxmlformats.org/drawingml/2006/table">
            <a:tbl>
              <a:tblPr>
                <a:noFill/>
                <a:tableStyleId>{CA81D13F-60EC-4C2D-B3DB-34362D504678}</a:tableStyleId>
              </a:tblPr>
              <a:tblGrid>
                <a:gridCol w="2282450"/>
                <a:gridCol w="6238150"/>
              </a:tblGrid>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Developing a solution</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Able to demonstrate iterative development of a design using the model, test, refine cycle.</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Models, prototypes and mock-ups</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Able to create feasible models of an intended solution at appropriate levels of fidelity that generate performance data when tested with end-users.</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Technical drawing</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Able to create detailed drawings of components and assembled products that</a:t>
                      </a:r>
                      <a:endParaRPr sz="1200">
                        <a:latin typeface="Lexend Light"/>
                        <a:ea typeface="Lexend Light"/>
                        <a:cs typeface="Lexend Light"/>
                        <a:sym typeface="Lexend Light"/>
                      </a:endParaRPr>
                    </a:p>
                    <a:p>
                      <a:pPr indent="0" lvl="0" marL="0" rtl="0" algn="l">
                        <a:spcBef>
                          <a:spcPts val="0"/>
                        </a:spcBef>
                        <a:spcAft>
                          <a:spcPts val="0"/>
                        </a:spcAft>
                        <a:buNone/>
                      </a:pPr>
                      <a:r>
                        <a:rPr lang="en-GB" sz="1200">
                          <a:latin typeface="Lexend Light"/>
                          <a:ea typeface="Lexend Light"/>
                          <a:cs typeface="Lexend Light"/>
                          <a:sym typeface="Lexend Light"/>
                        </a:rPr>
                        <a:t>communicate dimensions, scale and assembly details.</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Presenting a solution</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Able to create virtual representations of a solution, highlighting key usability features, and explain how it meets the design specifications and achieves the design intentions as a proposed solution or as an improvement to an existing product.</a:t>
                      </a:r>
                      <a:endParaRPr sz="1200">
                        <a:latin typeface="Lexend Light"/>
                        <a:ea typeface="Lexend Light"/>
                        <a:cs typeface="Lexend Light"/>
                        <a:sym typeface="Lexend Light"/>
                      </a:endParaRPr>
                    </a:p>
                  </a:txBody>
                  <a:tcPr marT="91425" marB="91425" marR="91425" marL="91425"/>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7"/>
          <p:cNvSpPr txBox="1"/>
          <p:nvPr/>
        </p:nvSpPr>
        <p:spPr>
          <a:xfrm>
            <a:off x="113550" y="78650"/>
            <a:ext cx="8916900" cy="3042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2.1.1 </a:t>
            </a:r>
            <a:r>
              <a:rPr b="1" lang="en-GB" sz="1100">
                <a:solidFill>
                  <a:srgbClr val="351C75"/>
                </a:solidFill>
              </a:rPr>
              <a:t>The design process represents a design thinking model and is comprised of five sections.</a:t>
            </a:r>
            <a:endParaRPr b="1" sz="1100">
              <a:solidFill>
                <a:srgbClr val="351C75"/>
              </a:solidFill>
            </a:endParaRPr>
          </a:p>
        </p:txBody>
      </p:sp>
      <p:pic>
        <p:nvPicPr>
          <p:cNvPr id="81" name="Google Shape;81;p17" title="Screenshot 2025-09-16 at 9.52.06 AM.png"/>
          <p:cNvPicPr preferRelativeResize="0"/>
          <p:nvPr/>
        </p:nvPicPr>
        <p:blipFill>
          <a:blip r:embed="rId3">
            <a:alphaModFix/>
          </a:blip>
          <a:stretch>
            <a:fillRect/>
          </a:stretch>
        </p:blipFill>
        <p:spPr>
          <a:xfrm>
            <a:off x="5979799" y="486404"/>
            <a:ext cx="2999953" cy="1909425"/>
          </a:xfrm>
          <a:prstGeom prst="rect">
            <a:avLst/>
          </a:prstGeom>
          <a:noFill/>
          <a:ln cap="flat" cmpd="sng" w="9525">
            <a:solidFill>
              <a:srgbClr val="7F7F7F"/>
            </a:solidFill>
            <a:prstDash val="solid"/>
            <a:round/>
            <a:headEnd len="sm" w="sm" type="none"/>
            <a:tailEnd len="sm" w="sm" type="none"/>
          </a:ln>
        </p:spPr>
      </p:pic>
      <p:sp>
        <p:nvSpPr>
          <p:cNvPr id="82" name="Google Shape;82;p17"/>
          <p:cNvSpPr txBox="1"/>
          <p:nvPr/>
        </p:nvSpPr>
        <p:spPr>
          <a:xfrm>
            <a:off x="231425" y="548500"/>
            <a:ext cx="5443500" cy="16623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GB" sz="1200">
                <a:solidFill>
                  <a:srgbClr val="434343"/>
                </a:solidFill>
              </a:rPr>
              <a:t>Design Thinking is a human-centred, flexible and iterative approach to problem solving.  It emphasises understanding the needs and perspectives of intended users, generating creative ideas, making prototypes, testing, evaluating and refining solutions (see figure 1, which shows the design thinking process). This method encourages to revisit and repeat stages as needed, fostering flexibility and responsiveness to new insights or changes in project requirements. The iterative nature of the process enables continual refinement and improvement of the intended solution.</a:t>
            </a:r>
            <a:endParaRPr sz="1200">
              <a:solidFill>
                <a:srgbClr val="434343"/>
              </a:solidFill>
            </a:endParaRPr>
          </a:p>
        </p:txBody>
      </p:sp>
      <p:sp>
        <p:nvSpPr>
          <p:cNvPr id="83" name="Google Shape;83;p17"/>
          <p:cNvSpPr txBox="1"/>
          <p:nvPr/>
        </p:nvSpPr>
        <p:spPr>
          <a:xfrm>
            <a:off x="6195353" y="2355833"/>
            <a:ext cx="26184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GB" sz="1100">
                <a:solidFill>
                  <a:schemeClr val="dk2"/>
                </a:solidFill>
              </a:rPr>
              <a:t>Figure 1: The Design thinking process</a:t>
            </a:r>
            <a:endParaRPr sz="1100">
              <a:solidFill>
                <a:schemeClr val="dk2"/>
              </a:solidFill>
            </a:endParaRPr>
          </a:p>
        </p:txBody>
      </p:sp>
      <p:sp>
        <p:nvSpPr>
          <p:cNvPr id="84" name="Google Shape;84;p17"/>
          <p:cNvSpPr txBox="1"/>
          <p:nvPr/>
        </p:nvSpPr>
        <p:spPr>
          <a:xfrm>
            <a:off x="168425" y="2393475"/>
            <a:ext cx="55065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200">
                <a:solidFill>
                  <a:schemeClr val="dk2"/>
                </a:solidFill>
              </a:rPr>
              <a:t>The Five Sections (Stages) of Design Thinking</a:t>
            </a:r>
            <a:endParaRPr sz="1200">
              <a:solidFill>
                <a:schemeClr val="dk2"/>
              </a:solidFill>
            </a:endParaRPr>
          </a:p>
        </p:txBody>
      </p:sp>
      <p:sp>
        <p:nvSpPr>
          <p:cNvPr id="85" name="Google Shape;85;p17"/>
          <p:cNvSpPr txBox="1"/>
          <p:nvPr/>
        </p:nvSpPr>
        <p:spPr>
          <a:xfrm>
            <a:off x="276578" y="2734500"/>
            <a:ext cx="2276100" cy="10314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GB" sz="1100">
                <a:solidFill>
                  <a:srgbClr val="434343"/>
                </a:solidFill>
              </a:rPr>
              <a:t>1. Empathize</a:t>
            </a:r>
            <a:endParaRPr sz="1100">
              <a:solidFill>
                <a:srgbClr val="434343"/>
              </a:solidFill>
            </a:endParaRPr>
          </a:p>
          <a:p>
            <a:pPr indent="0" lvl="0" marL="0" rtl="0" algn="l">
              <a:spcBef>
                <a:spcPts val="0"/>
              </a:spcBef>
              <a:spcAft>
                <a:spcPts val="0"/>
              </a:spcAft>
              <a:buNone/>
            </a:pPr>
            <a:r>
              <a:rPr lang="en-GB" sz="1100">
                <a:solidFill>
                  <a:srgbClr val="434343"/>
                </a:solidFill>
              </a:rPr>
              <a:t>2. Define the project</a:t>
            </a:r>
            <a:endParaRPr sz="1100">
              <a:solidFill>
                <a:srgbClr val="434343"/>
              </a:solidFill>
            </a:endParaRPr>
          </a:p>
          <a:p>
            <a:pPr indent="0" lvl="0" marL="0" rtl="0" algn="l">
              <a:spcBef>
                <a:spcPts val="0"/>
              </a:spcBef>
              <a:spcAft>
                <a:spcPts val="0"/>
              </a:spcAft>
              <a:buNone/>
            </a:pPr>
            <a:r>
              <a:rPr lang="en-GB" sz="1100">
                <a:solidFill>
                  <a:srgbClr val="434343"/>
                </a:solidFill>
              </a:rPr>
              <a:t>3. Ideation and Modelling</a:t>
            </a:r>
            <a:endParaRPr sz="1100">
              <a:solidFill>
                <a:srgbClr val="434343"/>
              </a:solidFill>
            </a:endParaRPr>
          </a:p>
          <a:p>
            <a:pPr indent="0" lvl="0" marL="0" rtl="0" algn="l">
              <a:spcBef>
                <a:spcPts val="0"/>
              </a:spcBef>
              <a:spcAft>
                <a:spcPts val="0"/>
              </a:spcAft>
              <a:buNone/>
            </a:pPr>
            <a:r>
              <a:rPr lang="en-GB" sz="1100">
                <a:solidFill>
                  <a:srgbClr val="434343"/>
                </a:solidFill>
              </a:rPr>
              <a:t>4. Designing the solution</a:t>
            </a:r>
            <a:endParaRPr sz="1100">
              <a:solidFill>
                <a:srgbClr val="434343"/>
              </a:solidFill>
            </a:endParaRPr>
          </a:p>
          <a:p>
            <a:pPr indent="0" lvl="0" marL="0" rtl="0" algn="l">
              <a:spcBef>
                <a:spcPts val="0"/>
              </a:spcBef>
              <a:spcAft>
                <a:spcPts val="0"/>
              </a:spcAft>
              <a:buNone/>
            </a:pPr>
            <a:r>
              <a:rPr lang="en-GB" sz="1100">
                <a:solidFill>
                  <a:srgbClr val="434343"/>
                </a:solidFill>
              </a:rPr>
              <a:t>5. Present a solution</a:t>
            </a:r>
            <a:endParaRPr sz="1100">
              <a:solidFill>
                <a:srgbClr val="434343"/>
              </a:solidFill>
            </a:endParaRPr>
          </a:p>
        </p:txBody>
      </p:sp>
      <p:pic>
        <p:nvPicPr>
          <p:cNvPr id="86" name="Google Shape;86;p17" title="Screenshot 2025-09-16 at 2.31.34 PM.png"/>
          <p:cNvPicPr preferRelativeResize="0"/>
          <p:nvPr/>
        </p:nvPicPr>
        <p:blipFill>
          <a:blip r:embed="rId4">
            <a:alphaModFix/>
          </a:blip>
          <a:stretch>
            <a:fillRect/>
          </a:stretch>
        </p:blipFill>
        <p:spPr>
          <a:xfrm>
            <a:off x="3580350" y="2765750"/>
            <a:ext cx="3878400" cy="15869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8"/>
          <p:cNvSpPr txBox="1"/>
          <p:nvPr/>
        </p:nvSpPr>
        <p:spPr>
          <a:xfrm>
            <a:off x="113550" y="78650"/>
            <a:ext cx="8916900" cy="3042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2.1.1 The design process represents a design thinking model and is comprised of five sections.</a:t>
            </a:r>
            <a:endParaRPr b="1" sz="1100">
              <a:solidFill>
                <a:srgbClr val="351C75"/>
              </a:solidFill>
            </a:endParaRPr>
          </a:p>
        </p:txBody>
      </p:sp>
      <p:sp>
        <p:nvSpPr>
          <p:cNvPr id="92" name="Google Shape;92;p18"/>
          <p:cNvSpPr txBox="1"/>
          <p:nvPr/>
        </p:nvSpPr>
        <p:spPr>
          <a:xfrm>
            <a:off x="175500" y="4356975"/>
            <a:ext cx="8703900" cy="692700"/>
          </a:xfrm>
          <a:prstGeom prst="rect">
            <a:avLst/>
          </a:prstGeom>
          <a:solidFill>
            <a:srgbClr val="FFF2CC"/>
          </a:solidFill>
          <a:ln cap="flat" cmpd="sng" w="9525">
            <a:solidFill>
              <a:schemeClr val="dk2"/>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GB" sz="1100">
                <a:solidFill>
                  <a:srgbClr val="434343"/>
                </a:solidFill>
              </a:rPr>
              <a:t>To empathize </a:t>
            </a:r>
            <a:r>
              <a:rPr lang="en-GB" sz="1100">
                <a:solidFill>
                  <a:srgbClr val="434343"/>
                </a:solidFill>
              </a:rPr>
              <a:t>means</a:t>
            </a:r>
            <a:r>
              <a:rPr b="1" lang="en-GB" sz="1100">
                <a:solidFill>
                  <a:srgbClr val="434343"/>
                </a:solidFill>
              </a:rPr>
              <a:t> </a:t>
            </a:r>
            <a:r>
              <a:rPr lang="en-GB" sz="1100">
                <a:solidFill>
                  <a:srgbClr val="434343"/>
                </a:solidFill>
              </a:rPr>
              <a:t>to understand users' needs, thoughts, and feelings by interviewing, observing, engaging with them, and setting aside personal assumptions to gain deep insight into their world.</a:t>
            </a:r>
            <a:endParaRPr sz="1100">
              <a:solidFill>
                <a:srgbClr val="434343"/>
              </a:solidFill>
            </a:endParaRPr>
          </a:p>
          <a:p>
            <a:pPr indent="0" lvl="0" marL="0" rtl="0" algn="l">
              <a:spcBef>
                <a:spcPts val="0"/>
              </a:spcBef>
              <a:spcAft>
                <a:spcPts val="0"/>
              </a:spcAft>
              <a:buNone/>
            </a:pPr>
            <a:r>
              <a:rPr lang="en-GB" sz="1100">
                <a:solidFill>
                  <a:srgbClr val="434343"/>
                </a:solidFill>
              </a:rPr>
              <a:t>Capture insights (what people say, feel, do) to inform later stages.</a:t>
            </a:r>
            <a:endParaRPr sz="1100">
              <a:solidFill>
                <a:srgbClr val="434343"/>
              </a:solidFill>
            </a:endParaRPr>
          </a:p>
        </p:txBody>
      </p:sp>
      <p:sp>
        <p:nvSpPr>
          <p:cNvPr id="93" name="Google Shape;93;p18"/>
          <p:cNvSpPr txBox="1"/>
          <p:nvPr/>
        </p:nvSpPr>
        <p:spPr>
          <a:xfrm>
            <a:off x="175505" y="406887"/>
            <a:ext cx="5961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300">
                <a:solidFill>
                  <a:schemeClr val="dk2"/>
                </a:solidFill>
              </a:rPr>
              <a:t>1. </a:t>
            </a:r>
            <a:r>
              <a:rPr b="1" lang="en-GB" sz="1300">
                <a:solidFill>
                  <a:schemeClr val="dk2"/>
                </a:solidFill>
              </a:rPr>
              <a:t>Empathize</a:t>
            </a:r>
            <a:endParaRPr b="1" sz="1300">
              <a:solidFill>
                <a:schemeClr val="dk2"/>
              </a:solidFill>
            </a:endParaRPr>
          </a:p>
        </p:txBody>
      </p:sp>
      <p:sp>
        <p:nvSpPr>
          <p:cNvPr id="94" name="Google Shape;94;p18"/>
          <p:cNvSpPr txBox="1"/>
          <p:nvPr/>
        </p:nvSpPr>
        <p:spPr>
          <a:xfrm>
            <a:off x="175505" y="791787"/>
            <a:ext cx="5909700" cy="2301000"/>
          </a:xfrm>
          <a:prstGeom prst="rect">
            <a:avLst/>
          </a:prstGeom>
          <a:noFill/>
          <a:ln cap="flat" cmpd="sng" w="9525">
            <a:solidFill>
              <a:srgbClr val="595959"/>
            </a:solidFill>
            <a:prstDash val="solid"/>
            <a:round/>
            <a:headEnd len="sm" w="sm" type="none"/>
            <a:tailEnd len="sm" w="sm" type="none"/>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b="1" lang="en-GB" sz="1100">
                <a:solidFill>
                  <a:schemeClr val="dk2"/>
                </a:solidFill>
              </a:rPr>
              <a:t>Empathize</a:t>
            </a:r>
            <a:r>
              <a:rPr lang="en-GB" sz="1100">
                <a:solidFill>
                  <a:schemeClr val="dk2"/>
                </a:solidFill>
              </a:rPr>
              <a:t> is the first stage of the design thinking process, where designers seek to deeply understand the needs, emotions, and experiences of the end users. Instead of assuming what people want, designers actively observe, interview, and engage with users to gain real insights into their challenges and perspectives. For example, if a team is designing a new school bag, they might spend time talking to students, watching how they pack and carry their bags, and asking questions about pain points such as heavy loads or disorganized compartments. Similarly, when developing an app for elderly users, designers might observe how older adults interact with smartphones, noting difficulties like small icons or complex navigation. By empathizing, designers uncover hidden needs—such as comfort, accessibility, or emotional connection—that lead to more human-centred and meaningful solutions.</a:t>
            </a:r>
            <a:endParaRPr sz="1100">
              <a:solidFill>
                <a:schemeClr val="dk2"/>
              </a:solidFill>
            </a:endParaRPr>
          </a:p>
        </p:txBody>
      </p:sp>
      <p:pic>
        <p:nvPicPr>
          <p:cNvPr id="95" name="Google Shape;95;p18"/>
          <p:cNvPicPr preferRelativeResize="0"/>
          <p:nvPr/>
        </p:nvPicPr>
        <p:blipFill rotWithShape="1">
          <a:blip r:embed="rId3">
            <a:alphaModFix/>
          </a:blip>
          <a:srcRect b="46613" l="0" r="0" t="22258"/>
          <a:stretch/>
        </p:blipFill>
        <p:spPr>
          <a:xfrm>
            <a:off x="982725" y="3267938"/>
            <a:ext cx="5219149" cy="913876"/>
          </a:xfrm>
          <a:prstGeom prst="rect">
            <a:avLst/>
          </a:prstGeom>
          <a:noFill/>
          <a:ln>
            <a:noFill/>
          </a:ln>
        </p:spPr>
      </p:pic>
      <p:grpSp>
        <p:nvGrpSpPr>
          <p:cNvPr id="96" name="Google Shape;96;p18"/>
          <p:cNvGrpSpPr/>
          <p:nvPr/>
        </p:nvGrpSpPr>
        <p:grpSpPr>
          <a:xfrm>
            <a:off x="6514173" y="406887"/>
            <a:ext cx="1697275" cy="1910108"/>
            <a:chOff x="6623400" y="2364774"/>
            <a:chExt cx="1697275" cy="1910108"/>
          </a:xfrm>
        </p:grpSpPr>
        <p:pic>
          <p:nvPicPr>
            <p:cNvPr id="97" name="Google Shape;97;p18"/>
            <p:cNvPicPr preferRelativeResize="0"/>
            <p:nvPr/>
          </p:nvPicPr>
          <p:blipFill rotWithShape="1">
            <a:blip r:embed="rId4">
              <a:alphaModFix/>
            </a:blip>
            <a:srcRect b="11230" l="5251" r="6058" t="14696"/>
            <a:stretch/>
          </p:blipFill>
          <p:spPr>
            <a:xfrm>
              <a:off x="6623400" y="2364774"/>
              <a:ext cx="1697275" cy="1654199"/>
            </a:xfrm>
            <a:prstGeom prst="rect">
              <a:avLst/>
            </a:prstGeom>
            <a:noFill/>
            <a:ln>
              <a:noFill/>
            </a:ln>
          </p:spPr>
        </p:pic>
        <p:sp>
          <p:nvSpPr>
            <p:cNvPr id="98" name="Google Shape;98;p18"/>
            <p:cNvSpPr txBox="1"/>
            <p:nvPr/>
          </p:nvSpPr>
          <p:spPr>
            <a:xfrm>
              <a:off x="6913137" y="3936182"/>
              <a:ext cx="11385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000">
                  <a:solidFill>
                    <a:schemeClr val="dk2"/>
                  </a:solidFill>
                </a:rPr>
                <a:t>Empathy Map</a:t>
              </a:r>
              <a:endParaRPr sz="1000">
                <a:solidFill>
                  <a:schemeClr val="dk2"/>
                </a:solidFill>
              </a:endParaRPr>
            </a:p>
          </p:txBody>
        </p:sp>
      </p:grpSp>
      <p:pic>
        <p:nvPicPr>
          <p:cNvPr id="99" name="Google Shape;99;p18"/>
          <p:cNvPicPr preferRelativeResize="0"/>
          <p:nvPr/>
        </p:nvPicPr>
        <p:blipFill rotWithShape="1">
          <a:blip r:embed="rId5">
            <a:alphaModFix/>
          </a:blip>
          <a:srcRect b="6813" l="2177" r="3171" t="11694"/>
          <a:stretch/>
        </p:blipFill>
        <p:spPr>
          <a:xfrm>
            <a:off x="6343975" y="2227775"/>
            <a:ext cx="2271373" cy="212920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9"/>
          <p:cNvSpPr txBox="1"/>
          <p:nvPr/>
        </p:nvSpPr>
        <p:spPr>
          <a:xfrm>
            <a:off x="113550" y="78650"/>
            <a:ext cx="8916900" cy="3042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2.1.1 The design process represents a design thinking model and is comprised of five sections.</a:t>
            </a:r>
            <a:endParaRPr b="1" sz="1100">
              <a:solidFill>
                <a:srgbClr val="351C75"/>
              </a:solidFill>
            </a:endParaRPr>
          </a:p>
        </p:txBody>
      </p:sp>
      <p:sp>
        <p:nvSpPr>
          <p:cNvPr id="105" name="Google Shape;105;p19"/>
          <p:cNvSpPr txBox="1"/>
          <p:nvPr/>
        </p:nvSpPr>
        <p:spPr>
          <a:xfrm>
            <a:off x="175500" y="4356975"/>
            <a:ext cx="8703900" cy="523200"/>
          </a:xfrm>
          <a:prstGeom prst="rect">
            <a:avLst/>
          </a:prstGeom>
          <a:solidFill>
            <a:srgbClr val="FFF2CC"/>
          </a:solidFill>
          <a:ln cap="flat" cmpd="sng" w="9525">
            <a:solidFill>
              <a:schemeClr val="dk2"/>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GB" sz="1100">
                <a:solidFill>
                  <a:srgbClr val="434343"/>
                </a:solidFill>
              </a:rPr>
              <a:t>This stage of the design process focuses on problem-solving and innovation. Based on research and analysis generated in the empathize phase, students synthesize user-centred solutions.</a:t>
            </a:r>
            <a:endParaRPr sz="1100">
              <a:solidFill>
                <a:srgbClr val="434343"/>
              </a:solidFill>
            </a:endParaRPr>
          </a:p>
        </p:txBody>
      </p:sp>
      <p:sp>
        <p:nvSpPr>
          <p:cNvPr id="106" name="Google Shape;106;p19"/>
          <p:cNvSpPr txBox="1"/>
          <p:nvPr/>
        </p:nvSpPr>
        <p:spPr>
          <a:xfrm>
            <a:off x="175505" y="406887"/>
            <a:ext cx="5961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300">
                <a:solidFill>
                  <a:schemeClr val="dk2"/>
                </a:solidFill>
              </a:rPr>
              <a:t>2</a:t>
            </a:r>
            <a:r>
              <a:rPr b="1" lang="en-GB" sz="1300">
                <a:solidFill>
                  <a:schemeClr val="dk2"/>
                </a:solidFill>
              </a:rPr>
              <a:t>. </a:t>
            </a:r>
            <a:r>
              <a:rPr b="1" lang="en-GB" sz="1300">
                <a:solidFill>
                  <a:schemeClr val="dk2"/>
                </a:solidFill>
              </a:rPr>
              <a:t>Define the project</a:t>
            </a:r>
            <a:endParaRPr b="1" sz="1300">
              <a:solidFill>
                <a:schemeClr val="dk2"/>
              </a:solidFill>
            </a:endParaRPr>
          </a:p>
        </p:txBody>
      </p:sp>
      <p:sp>
        <p:nvSpPr>
          <p:cNvPr id="107" name="Google Shape;107;p19"/>
          <p:cNvSpPr txBox="1"/>
          <p:nvPr/>
        </p:nvSpPr>
        <p:spPr>
          <a:xfrm>
            <a:off x="175505" y="791787"/>
            <a:ext cx="5909700" cy="1327500"/>
          </a:xfrm>
          <a:prstGeom prst="rect">
            <a:avLst/>
          </a:prstGeom>
          <a:noFill/>
          <a:ln cap="flat" cmpd="sng" w="9525">
            <a:solidFill>
              <a:srgbClr val="595959"/>
            </a:solidFill>
            <a:prstDash val="solid"/>
            <a:round/>
            <a:headEnd len="sm" w="sm" type="none"/>
            <a:tailEnd len="sm" w="sm" type="none"/>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en-GB" sz="1100">
                <a:solidFill>
                  <a:schemeClr val="dk2"/>
                </a:solidFill>
              </a:rPr>
              <a:t>In the Define stage, insights from the empathize phase are synthesized into a clear </a:t>
            </a:r>
            <a:r>
              <a:rPr b="1" lang="en-GB" sz="1100">
                <a:solidFill>
                  <a:schemeClr val="dk2"/>
                </a:solidFill>
              </a:rPr>
              <a:t>problem</a:t>
            </a:r>
            <a:r>
              <a:rPr lang="en-GB" sz="1100">
                <a:solidFill>
                  <a:schemeClr val="dk2"/>
                </a:solidFill>
              </a:rPr>
              <a:t> </a:t>
            </a:r>
            <a:r>
              <a:rPr b="1" lang="en-GB" sz="1100">
                <a:solidFill>
                  <a:schemeClr val="dk2"/>
                </a:solidFill>
              </a:rPr>
              <a:t>statement</a:t>
            </a:r>
            <a:r>
              <a:rPr lang="en-GB" sz="1100">
                <a:solidFill>
                  <a:schemeClr val="dk2"/>
                </a:solidFill>
              </a:rPr>
              <a:t> or design challenge. Instead of framing the issue broadly, the designer articulates it in a </a:t>
            </a:r>
            <a:r>
              <a:rPr b="1" lang="en-GB" sz="1100">
                <a:solidFill>
                  <a:schemeClr val="dk2"/>
                </a:solidFill>
              </a:rPr>
              <a:t>focused</a:t>
            </a:r>
            <a:r>
              <a:rPr lang="en-GB" sz="1100">
                <a:solidFill>
                  <a:schemeClr val="dk2"/>
                </a:solidFill>
              </a:rPr>
              <a:t> </a:t>
            </a:r>
            <a:r>
              <a:rPr b="1" lang="en-GB" sz="1100">
                <a:solidFill>
                  <a:schemeClr val="dk2"/>
                </a:solidFill>
              </a:rPr>
              <a:t>way</a:t>
            </a:r>
            <a:r>
              <a:rPr lang="en-GB" sz="1100">
                <a:solidFill>
                  <a:schemeClr val="dk2"/>
                </a:solidFill>
              </a:rPr>
              <a:t> that guides ideation. For example, after studying students’ struggles with heavy school bags, the defined problem might be: “How might we design a lightweight, organized, and durable bag that reduces strain on students’ backs?” A strong definition gives direction and criteria for success.</a:t>
            </a:r>
            <a:endParaRPr sz="1100">
              <a:solidFill>
                <a:schemeClr val="dk2"/>
              </a:solidFill>
            </a:endParaRPr>
          </a:p>
        </p:txBody>
      </p:sp>
      <p:sp>
        <p:nvSpPr>
          <p:cNvPr id="108" name="Google Shape;108;p19"/>
          <p:cNvSpPr txBox="1"/>
          <p:nvPr/>
        </p:nvSpPr>
        <p:spPr>
          <a:xfrm>
            <a:off x="186275" y="2287150"/>
            <a:ext cx="5909700" cy="6927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GB" sz="1100">
                <a:solidFill>
                  <a:schemeClr val="dk2"/>
                </a:solidFill>
              </a:rPr>
              <a:t>• synthesize quantitative and qualitative research data findings</a:t>
            </a:r>
            <a:endParaRPr sz="1100">
              <a:solidFill>
                <a:schemeClr val="dk2"/>
              </a:solidFill>
            </a:endParaRPr>
          </a:p>
          <a:p>
            <a:pPr indent="0" lvl="0" marL="0" rtl="0" algn="l">
              <a:spcBef>
                <a:spcPts val="0"/>
              </a:spcBef>
              <a:spcAft>
                <a:spcPts val="0"/>
              </a:spcAft>
              <a:buNone/>
            </a:pPr>
            <a:r>
              <a:rPr lang="en-GB" sz="1100">
                <a:solidFill>
                  <a:schemeClr val="dk2"/>
                </a:solidFill>
              </a:rPr>
              <a:t>• present the context of the problem</a:t>
            </a:r>
            <a:endParaRPr sz="1100">
              <a:solidFill>
                <a:schemeClr val="dk2"/>
              </a:solidFill>
            </a:endParaRPr>
          </a:p>
          <a:p>
            <a:pPr indent="0" lvl="0" marL="0" rtl="0" algn="l">
              <a:spcBef>
                <a:spcPts val="0"/>
              </a:spcBef>
              <a:spcAft>
                <a:spcPts val="0"/>
              </a:spcAft>
              <a:buNone/>
            </a:pPr>
            <a:r>
              <a:rPr lang="en-GB" sz="1100">
                <a:solidFill>
                  <a:schemeClr val="dk2"/>
                </a:solidFill>
              </a:rPr>
              <a:t>• define the user needs and impact.</a:t>
            </a:r>
            <a:endParaRPr sz="1100">
              <a:solidFill>
                <a:schemeClr val="dk2"/>
              </a:solidFill>
            </a:endParaRPr>
          </a:p>
        </p:txBody>
      </p:sp>
      <p:pic>
        <p:nvPicPr>
          <p:cNvPr id="109" name="Google Shape;109;p19"/>
          <p:cNvPicPr preferRelativeResize="0"/>
          <p:nvPr/>
        </p:nvPicPr>
        <p:blipFill rotWithShape="1">
          <a:blip r:embed="rId3">
            <a:alphaModFix/>
          </a:blip>
          <a:srcRect b="1728" l="0" r="0" t="1757"/>
          <a:stretch/>
        </p:blipFill>
        <p:spPr>
          <a:xfrm>
            <a:off x="6669900" y="727750"/>
            <a:ext cx="2009775" cy="21973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0"/>
          <p:cNvSpPr txBox="1"/>
          <p:nvPr/>
        </p:nvSpPr>
        <p:spPr>
          <a:xfrm>
            <a:off x="113550" y="78650"/>
            <a:ext cx="8916900" cy="3042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2.1.1 The design process represents a design thinking model and is comprised of five sections.</a:t>
            </a:r>
            <a:endParaRPr b="1" sz="1100">
              <a:solidFill>
                <a:srgbClr val="351C75"/>
              </a:solidFill>
            </a:endParaRPr>
          </a:p>
        </p:txBody>
      </p:sp>
      <p:sp>
        <p:nvSpPr>
          <p:cNvPr id="115" name="Google Shape;115;p20"/>
          <p:cNvSpPr txBox="1"/>
          <p:nvPr/>
        </p:nvSpPr>
        <p:spPr>
          <a:xfrm>
            <a:off x="175500" y="4356975"/>
            <a:ext cx="8703900" cy="692700"/>
          </a:xfrm>
          <a:prstGeom prst="rect">
            <a:avLst/>
          </a:prstGeom>
          <a:solidFill>
            <a:srgbClr val="FFF2CC"/>
          </a:solidFill>
          <a:ln cap="flat" cmpd="sng" w="9525">
            <a:solidFill>
              <a:schemeClr val="dk2"/>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GB" sz="1100">
                <a:solidFill>
                  <a:srgbClr val="434343"/>
                </a:solidFill>
              </a:rPr>
              <a:t>Generate a diverse set of feasible ideas (ideation) that ultimately arrive at a design solution (modelling). After establishing the design opportunity, primary persona, problem statement and design specifications, students engage in ideation and modelling to explore a range of potential solutions.</a:t>
            </a:r>
            <a:endParaRPr sz="1100">
              <a:solidFill>
                <a:srgbClr val="434343"/>
              </a:solidFill>
            </a:endParaRPr>
          </a:p>
        </p:txBody>
      </p:sp>
      <p:sp>
        <p:nvSpPr>
          <p:cNvPr id="116" name="Google Shape;116;p20"/>
          <p:cNvSpPr txBox="1"/>
          <p:nvPr/>
        </p:nvSpPr>
        <p:spPr>
          <a:xfrm>
            <a:off x="175505" y="406887"/>
            <a:ext cx="5961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300">
                <a:solidFill>
                  <a:schemeClr val="dk2"/>
                </a:solidFill>
              </a:rPr>
              <a:t>3</a:t>
            </a:r>
            <a:r>
              <a:rPr b="1" lang="en-GB" sz="1300">
                <a:solidFill>
                  <a:schemeClr val="dk2"/>
                </a:solidFill>
              </a:rPr>
              <a:t>. I</a:t>
            </a:r>
            <a:r>
              <a:rPr b="1" lang="en-GB" sz="1300">
                <a:solidFill>
                  <a:schemeClr val="dk2"/>
                </a:solidFill>
              </a:rPr>
              <a:t>deation and Modelling</a:t>
            </a:r>
            <a:endParaRPr b="1" sz="1300">
              <a:solidFill>
                <a:schemeClr val="dk2"/>
              </a:solidFill>
            </a:endParaRPr>
          </a:p>
        </p:txBody>
      </p:sp>
      <p:sp>
        <p:nvSpPr>
          <p:cNvPr id="117" name="Google Shape;117;p20"/>
          <p:cNvSpPr txBox="1"/>
          <p:nvPr/>
        </p:nvSpPr>
        <p:spPr>
          <a:xfrm>
            <a:off x="175505" y="791787"/>
            <a:ext cx="5909700" cy="1327500"/>
          </a:xfrm>
          <a:prstGeom prst="rect">
            <a:avLst/>
          </a:prstGeom>
          <a:noFill/>
          <a:ln cap="flat" cmpd="sng" w="9525">
            <a:solidFill>
              <a:srgbClr val="595959"/>
            </a:solidFill>
            <a:prstDash val="solid"/>
            <a:round/>
            <a:headEnd len="sm" w="sm" type="none"/>
            <a:tailEnd len="sm" w="sm" type="none"/>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en-GB" sz="1100">
                <a:solidFill>
                  <a:schemeClr val="dk2"/>
                </a:solidFill>
              </a:rPr>
              <a:t>Ideation focuses on generating a wide range of creative solutions to the defined problem. Designers use brainstorming, sketching, and mind-mapping to think beyond obvious answers and explore diverse possibilities. For example, in rethinking a cafeteria tray, ideas could range from collapsible trays to smart trays that track nutrition. The aim is to push past initial assumptions, explore both practical and wild ideas, and then filter the most promising ones for further development.</a:t>
            </a:r>
            <a:endParaRPr sz="1100">
              <a:solidFill>
                <a:schemeClr val="dk2"/>
              </a:solidFill>
            </a:endParaRPr>
          </a:p>
        </p:txBody>
      </p:sp>
      <p:sp>
        <p:nvSpPr>
          <p:cNvPr id="118" name="Google Shape;118;p20"/>
          <p:cNvSpPr txBox="1"/>
          <p:nvPr/>
        </p:nvSpPr>
        <p:spPr>
          <a:xfrm>
            <a:off x="186275" y="2287150"/>
            <a:ext cx="5909700" cy="8619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GB" sz="1100">
                <a:solidFill>
                  <a:schemeClr val="dk2"/>
                </a:solidFill>
              </a:rPr>
              <a:t>Designers use appropriate informal or formal sketches or drawings and digital or physical fidelity modelling to communicate their ideas visually. The process of sketching or drawing design ideas involves an informal or formal approach that must address the key opportunities identified through the exploration of the persona and the task analysis.</a:t>
            </a:r>
            <a:endParaRPr sz="1100">
              <a:solidFill>
                <a:schemeClr val="dk2"/>
              </a:solidFill>
            </a:endParaRPr>
          </a:p>
        </p:txBody>
      </p:sp>
      <p:pic>
        <p:nvPicPr>
          <p:cNvPr id="119" name="Google Shape;119;p20"/>
          <p:cNvPicPr preferRelativeResize="0"/>
          <p:nvPr/>
        </p:nvPicPr>
        <p:blipFill>
          <a:blip r:embed="rId3">
            <a:alphaModFix/>
          </a:blip>
          <a:stretch>
            <a:fillRect/>
          </a:stretch>
        </p:blipFill>
        <p:spPr>
          <a:xfrm>
            <a:off x="6141413" y="1208187"/>
            <a:ext cx="1283200" cy="1283200"/>
          </a:xfrm>
          <a:prstGeom prst="rect">
            <a:avLst/>
          </a:prstGeom>
          <a:noFill/>
          <a:ln>
            <a:noFill/>
          </a:ln>
        </p:spPr>
      </p:pic>
      <p:pic>
        <p:nvPicPr>
          <p:cNvPr id="120" name="Google Shape;120;p20"/>
          <p:cNvPicPr preferRelativeResize="0"/>
          <p:nvPr/>
        </p:nvPicPr>
        <p:blipFill rotWithShape="1">
          <a:blip r:embed="rId4">
            <a:alphaModFix/>
          </a:blip>
          <a:srcRect b="15000" l="0" r="0" t="13161"/>
          <a:stretch/>
        </p:blipFill>
        <p:spPr>
          <a:xfrm>
            <a:off x="6617275" y="2801779"/>
            <a:ext cx="2028075" cy="1091325"/>
          </a:xfrm>
          <a:prstGeom prst="rect">
            <a:avLst/>
          </a:prstGeom>
          <a:noFill/>
          <a:ln>
            <a:noFill/>
          </a:ln>
        </p:spPr>
      </p:pic>
      <p:pic>
        <p:nvPicPr>
          <p:cNvPr id="121" name="Google Shape;121;p20"/>
          <p:cNvPicPr preferRelativeResize="0"/>
          <p:nvPr/>
        </p:nvPicPr>
        <p:blipFill rotWithShape="1">
          <a:blip r:embed="rId5">
            <a:alphaModFix/>
          </a:blip>
          <a:srcRect b="3073" l="13578" r="21144" t="0"/>
          <a:stretch/>
        </p:blipFill>
        <p:spPr>
          <a:xfrm>
            <a:off x="7470038" y="498850"/>
            <a:ext cx="1247737" cy="1283200"/>
          </a:xfrm>
          <a:prstGeom prst="rect">
            <a:avLst/>
          </a:prstGeom>
          <a:noFill/>
          <a:ln>
            <a:noFill/>
          </a:ln>
        </p:spPr>
      </p:pic>
      <p:sp>
        <p:nvSpPr>
          <p:cNvPr id="122" name="Google Shape;122;p20"/>
          <p:cNvSpPr txBox="1"/>
          <p:nvPr/>
        </p:nvSpPr>
        <p:spPr>
          <a:xfrm>
            <a:off x="7316927" y="1662426"/>
            <a:ext cx="13905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GB" sz="1100">
                <a:solidFill>
                  <a:schemeClr val="dk2"/>
                </a:solidFill>
              </a:rPr>
              <a:t>Graphic model</a:t>
            </a:r>
            <a:endParaRPr sz="1100">
              <a:solidFill>
                <a:schemeClr val="dk2"/>
              </a:solidFill>
            </a:endParaRPr>
          </a:p>
        </p:txBody>
      </p:sp>
      <p:sp>
        <p:nvSpPr>
          <p:cNvPr id="123" name="Google Shape;123;p20"/>
          <p:cNvSpPr txBox="1"/>
          <p:nvPr/>
        </p:nvSpPr>
        <p:spPr>
          <a:xfrm>
            <a:off x="6213870" y="2375331"/>
            <a:ext cx="13905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GB" sz="1100">
                <a:solidFill>
                  <a:schemeClr val="dk2"/>
                </a:solidFill>
              </a:rPr>
              <a:t>CAD</a:t>
            </a:r>
            <a:r>
              <a:rPr lang="en-GB" sz="1100">
                <a:solidFill>
                  <a:schemeClr val="dk2"/>
                </a:solidFill>
              </a:rPr>
              <a:t> </a:t>
            </a:r>
            <a:r>
              <a:rPr lang="en-GB" sz="1100">
                <a:solidFill>
                  <a:schemeClr val="dk2"/>
                </a:solidFill>
              </a:rPr>
              <a:t>model</a:t>
            </a:r>
            <a:endParaRPr sz="1100">
              <a:solidFill>
                <a:schemeClr val="dk2"/>
              </a:solidFill>
            </a:endParaRPr>
          </a:p>
        </p:txBody>
      </p:sp>
      <p:sp>
        <p:nvSpPr>
          <p:cNvPr id="124" name="Google Shape;124;p20"/>
          <p:cNvSpPr txBox="1"/>
          <p:nvPr/>
        </p:nvSpPr>
        <p:spPr>
          <a:xfrm>
            <a:off x="6959379" y="3831005"/>
            <a:ext cx="1390500" cy="3540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GB" sz="1100">
                <a:solidFill>
                  <a:schemeClr val="dk2"/>
                </a:solidFill>
              </a:rPr>
              <a:t>Physical</a:t>
            </a:r>
            <a:r>
              <a:rPr lang="en-GB" sz="1100">
                <a:solidFill>
                  <a:schemeClr val="dk2"/>
                </a:solidFill>
              </a:rPr>
              <a:t> </a:t>
            </a:r>
            <a:r>
              <a:rPr lang="en-GB" sz="1100">
                <a:solidFill>
                  <a:schemeClr val="dk2"/>
                </a:solidFill>
              </a:rPr>
              <a:t>model</a:t>
            </a:r>
            <a:endParaRPr sz="1100">
              <a:solidFill>
                <a:schemeClr val="dk2"/>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1"/>
          <p:cNvSpPr txBox="1"/>
          <p:nvPr/>
        </p:nvSpPr>
        <p:spPr>
          <a:xfrm>
            <a:off x="113550" y="78650"/>
            <a:ext cx="8916900" cy="3042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2.1.1 The design process represents a design thinking model and is comprised of five sections.</a:t>
            </a:r>
            <a:endParaRPr b="1" sz="1100">
              <a:solidFill>
                <a:srgbClr val="351C75"/>
              </a:solidFill>
            </a:endParaRPr>
          </a:p>
        </p:txBody>
      </p:sp>
      <p:sp>
        <p:nvSpPr>
          <p:cNvPr id="130" name="Google Shape;130;p21"/>
          <p:cNvSpPr txBox="1"/>
          <p:nvPr/>
        </p:nvSpPr>
        <p:spPr>
          <a:xfrm>
            <a:off x="175505" y="406887"/>
            <a:ext cx="5961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300">
                <a:solidFill>
                  <a:schemeClr val="dk2"/>
                </a:solidFill>
              </a:rPr>
              <a:t>4</a:t>
            </a:r>
            <a:r>
              <a:rPr b="1" lang="en-GB" sz="1300">
                <a:solidFill>
                  <a:schemeClr val="dk2"/>
                </a:solidFill>
              </a:rPr>
              <a:t>. Design the solution</a:t>
            </a:r>
            <a:endParaRPr b="1" sz="1300">
              <a:solidFill>
                <a:schemeClr val="dk2"/>
              </a:solidFill>
            </a:endParaRPr>
          </a:p>
        </p:txBody>
      </p:sp>
      <p:sp>
        <p:nvSpPr>
          <p:cNvPr id="131" name="Google Shape;131;p21"/>
          <p:cNvSpPr txBox="1"/>
          <p:nvPr/>
        </p:nvSpPr>
        <p:spPr>
          <a:xfrm>
            <a:off x="191959" y="962271"/>
            <a:ext cx="6468600" cy="938100"/>
          </a:xfrm>
          <a:prstGeom prst="rect">
            <a:avLst/>
          </a:prstGeom>
          <a:noFill/>
          <a:ln cap="flat" cmpd="sng" w="9525">
            <a:solidFill>
              <a:srgbClr val="595959"/>
            </a:solidFill>
            <a:prstDash val="solid"/>
            <a:round/>
            <a:headEnd len="sm" w="sm" type="none"/>
            <a:tailEnd len="sm" w="sm" type="none"/>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en-GB" sz="1100">
                <a:solidFill>
                  <a:schemeClr val="dk2"/>
                </a:solidFill>
              </a:rPr>
              <a:t>In the design of a solution, designers</a:t>
            </a:r>
            <a:r>
              <a:rPr lang="en-GB" sz="1100">
                <a:solidFill>
                  <a:schemeClr val="dk2"/>
                </a:solidFill>
              </a:rPr>
              <a:t> respond to the problem statement to create, test and refine a high fidelity concept prototype or working model of their final proposal. This should capture the essential features of the proposed redesigned solution. Designers focus on </a:t>
            </a:r>
            <a:r>
              <a:rPr lang="en-GB" sz="1100">
                <a:solidFill>
                  <a:schemeClr val="dk2"/>
                </a:solidFill>
              </a:rPr>
              <a:t>functionality</a:t>
            </a:r>
            <a:r>
              <a:rPr lang="en-GB" sz="1100">
                <a:solidFill>
                  <a:schemeClr val="dk2"/>
                </a:solidFill>
              </a:rPr>
              <a:t>, aesthetics, and </a:t>
            </a:r>
            <a:r>
              <a:rPr lang="en-GB" sz="1100">
                <a:solidFill>
                  <a:schemeClr val="dk2"/>
                </a:solidFill>
              </a:rPr>
              <a:t>usability</a:t>
            </a:r>
            <a:r>
              <a:rPr lang="en-GB" sz="1100">
                <a:solidFill>
                  <a:schemeClr val="dk2"/>
                </a:solidFill>
              </a:rPr>
              <a:t> </a:t>
            </a:r>
            <a:r>
              <a:rPr lang="en-GB" sz="1100">
                <a:solidFill>
                  <a:schemeClr val="dk2"/>
                </a:solidFill>
              </a:rPr>
              <a:t>while</a:t>
            </a:r>
            <a:r>
              <a:rPr lang="en-GB" sz="1100">
                <a:solidFill>
                  <a:schemeClr val="dk2"/>
                </a:solidFill>
              </a:rPr>
              <a:t> testing and iterating based on the feedback.</a:t>
            </a:r>
            <a:endParaRPr sz="1100">
              <a:solidFill>
                <a:schemeClr val="dk2"/>
              </a:solidFill>
            </a:endParaRPr>
          </a:p>
        </p:txBody>
      </p:sp>
      <p:sp>
        <p:nvSpPr>
          <p:cNvPr id="132" name="Google Shape;132;p21"/>
          <p:cNvSpPr txBox="1"/>
          <p:nvPr/>
        </p:nvSpPr>
        <p:spPr>
          <a:xfrm>
            <a:off x="201150" y="1967471"/>
            <a:ext cx="6443100" cy="8619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GB" sz="1100">
                <a:solidFill>
                  <a:schemeClr val="dk2"/>
                </a:solidFill>
              </a:rPr>
              <a:t>This stage checks whether the solution truly solves the problem, is easy to use, and meets user needs. For example, if developing a fitness app, the prototype could be tested with athletes to see if navigation is intuitive and features are helpful. Insights from testing often lead to refinements or even revisiting earlier stages, making it an iterative process that strengthens the final design.</a:t>
            </a:r>
            <a:endParaRPr sz="1100">
              <a:solidFill>
                <a:schemeClr val="dk2"/>
              </a:solidFill>
            </a:endParaRPr>
          </a:p>
        </p:txBody>
      </p:sp>
      <p:sp>
        <p:nvSpPr>
          <p:cNvPr id="133" name="Google Shape;133;p21"/>
          <p:cNvSpPr txBox="1"/>
          <p:nvPr/>
        </p:nvSpPr>
        <p:spPr>
          <a:xfrm>
            <a:off x="201150" y="2888316"/>
            <a:ext cx="6443100" cy="10314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GB" sz="1100">
                <a:solidFill>
                  <a:schemeClr val="dk2"/>
                </a:solidFill>
              </a:rPr>
              <a:t>Designers employ a range of modelling and testing strategies to develop and refine their idea, ensuring the product meets the design specification requirements and intended users’ needs. high-fidelity models which can be tested against multiple aspects of the design specifications, offering a more comprehensive evaluation of the selected idea with end-user feedback to aid the development stages towards a solution.</a:t>
            </a:r>
            <a:endParaRPr sz="1100">
              <a:solidFill>
                <a:schemeClr val="dk2"/>
              </a:solidFill>
            </a:endParaRPr>
          </a:p>
        </p:txBody>
      </p:sp>
      <p:sp>
        <p:nvSpPr>
          <p:cNvPr id="134" name="Google Shape;134;p21"/>
          <p:cNvSpPr txBox="1"/>
          <p:nvPr/>
        </p:nvSpPr>
        <p:spPr>
          <a:xfrm>
            <a:off x="201150" y="3982466"/>
            <a:ext cx="6443100" cy="6927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GB" sz="1100">
                <a:solidFill>
                  <a:schemeClr val="dk2"/>
                </a:solidFill>
              </a:rPr>
              <a:t>Formal design drawings are produced to represent the design solution. These should include</a:t>
            </a:r>
            <a:endParaRPr sz="1100">
              <a:solidFill>
                <a:schemeClr val="dk2"/>
              </a:solidFill>
            </a:endParaRPr>
          </a:p>
          <a:p>
            <a:pPr indent="0" lvl="0" marL="0" rtl="0" algn="l">
              <a:spcBef>
                <a:spcPts val="0"/>
              </a:spcBef>
              <a:spcAft>
                <a:spcPts val="0"/>
              </a:spcAft>
              <a:buNone/>
            </a:pPr>
            <a:r>
              <a:rPr lang="en-GB" sz="1100">
                <a:solidFill>
                  <a:schemeClr val="dk2"/>
                </a:solidFill>
              </a:rPr>
              <a:t>assembled, exploded and orthographic details, including components, intended to communicate the</a:t>
            </a:r>
            <a:endParaRPr sz="1100">
              <a:solidFill>
                <a:schemeClr val="dk2"/>
              </a:solidFill>
            </a:endParaRPr>
          </a:p>
          <a:p>
            <a:pPr indent="0" lvl="0" marL="0" rtl="0" algn="l">
              <a:spcBef>
                <a:spcPts val="0"/>
              </a:spcBef>
              <a:spcAft>
                <a:spcPts val="0"/>
              </a:spcAft>
              <a:buNone/>
            </a:pPr>
            <a:r>
              <a:rPr lang="en-GB" sz="1100">
                <a:solidFill>
                  <a:schemeClr val="dk2"/>
                </a:solidFill>
              </a:rPr>
              <a:t>drawings accurately to a third-party manufacturer.</a:t>
            </a:r>
            <a:endParaRPr sz="1100">
              <a:solidFill>
                <a:schemeClr val="dk2"/>
              </a:solidFill>
            </a:endParaRPr>
          </a:p>
        </p:txBody>
      </p:sp>
      <p:pic>
        <p:nvPicPr>
          <p:cNvPr id="135" name="Google Shape;135;p21"/>
          <p:cNvPicPr preferRelativeResize="0"/>
          <p:nvPr/>
        </p:nvPicPr>
        <p:blipFill rotWithShape="1">
          <a:blip r:embed="rId3">
            <a:alphaModFix/>
          </a:blip>
          <a:srcRect b="0" l="9153" r="11532" t="0"/>
          <a:stretch/>
        </p:blipFill>
        <p:spPr>
          <a:xfrm>
            <a:off x="7240975" y="474000"/>
            <a:ext cx="1681775" cy="1187400"/>
          </a:xfrm>
          <a:prstGeom prst="rect">
            <a:avLst/>
          </a:prstGeom>
          <a:noFill/>
          <a:ln>
            <a:noFill/>
          </a:ln>
        </p:spPr>
      </p:pic>
      <p:pic>
        <p:nvPicPr>
          <p:cNvPr id="136" name="Google Shape;136;p21"/>
          <p:cNvPicPr preferRelativeResize="0"/>
          <p:nvPr/>
        </p:nvPicPr>
        <p:blipFill>
          <a:blip r:embed="rId4">
            <a:alphaModFix/>
          </a:blip>
          <a:stretch>
            <a:fillRect/>
          </a:stretch>
        </p:blipFill>
        <p:spPr>
          <a:xfrm>
            <a:off x="7381678" y="1786614"/>
            <a:ext cx="1422600" cy="1655150"/>
          </a:xfrm>
          <a:prstGeom prst="rect">
            <a:avLst/>
          </a:prstGeom>
          <a:noFill/>
          <a:ln>
            <a:noFill/>
          </a:ln>
        </p:spPr>
      </p:pic>
      <p:pic>
        <p:nvPicPr>
          <p:cNvPr id="137" name="Google Shape;137;p21"/>
          <p:cNvPicPr preferRelativeResize="0"/>
          <p:nvPr/>
        </p:nvPicPr>
        <p:blipFill>
          <a:blip r:embed="rId5">
            <a:alphaModFix/>
          </a:blip>
          <a:stretch>
            <a:fillRect/>
          </a:stretch>
        </p:blipFill>
        <p:spPr>
          <a:xfrm>
            <a:off x="7240975" y="3614875"/>
            <a:ext cx="1639500" cy="126163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2"/>
          <p:cNvSpPr txBox="1"/>
          <p:nvPr/>
        </p:nvSpPr>
        <p:spPr>
          <a:xfrm>
            <a:off x="113550" y="78650"/>
            <a:ext cx="8916900" cy="3042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2.1.1 The design process represents a design thinking model and is comprised of five sections.</a:t>
            </a:r>
            <a:endParaRPr b="1" sz="1100">
              <a:solidFill>
                <a:srgbClr val="351C75"/>
              </a:solidFill>
            </a:endParaRPr>
          </a:p>
        </p:txBody>
      </p:sp>
      <p:sp>
        <p:nvSpPr>
          <p:cNvPr id="143" name="Google Shape;143;p22"/>
          <p:cNvSpPr txBox="1"/>
          <p:nvPr/>
        </p:nvSpPr>
        <p:spPr>
          <a:xfrm>
            <a:off x="175505" y="406887"/>
            <a:ext cx="5961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300">
                <a:solidFill>
                  <a:schemeClr val="dk2"/>
                </a:solidFill>
              </a:rPr>
              <a:t>5</a:t>
            </a:r>
            <a:r>
              <a:rPr b="1" lang="en-GB" sz="1300">
                <a:solidFill>
                  <a:schemeClr val="dk2"/>
                </a:solidFill>
              </a:rPr>
              <a:t>. Present a solution</a:t>
            </a:r>
            <a:endParaRPr b="1" sz="1300">
              <a:solidFill>
                <a:schemeClr val="dk2"/>
              </a:solidFill>
            </a:endParaRPr>
          </a:p>
        </p:txBody>
      </p:sp>
      <p:sp>
        <p:nvSpPr>
          <p:cNvPr id="144" name="Google Shape;144;p22"/>
          <p:cNvSpPr txBox="1"/>
          <p:nvPr/>
        </p:nvSpPr>
        <p:spPr>
          <a:xfrm>
            <a:off x="251700" y="937582"/>
            <a:ext cx="6468600" cy="743400"/>
          </a:xfrm>
          <a:prstGeom prst="rect">
            <a:avLst/>
          </a:prstGeom>
          <a:noFill/>
          <a:ln cap="flat" cmpd="sng" w="9525">
            <a:solidFill>
              <a:srgbClr val="595959"/>
            </a:solidFill>
            <a:prstDash val="solid"/>
            <a:round/>
            <a:headEnd len="sm" w="sm" type="none"/>
            <a:tailEnd len="sm" w="sm" type="none"/>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en-GB" sz="1100">
                <a:solidFill>
                  <a:schemeClr val="dk2"/>
                </a:solidFill>
              </a:rPr>
              <a:t>Presenting an annotated solution and its key features is the final stage of the design process. The solution reached should be the best version of the redesigned product with appropriate enhancements.</a:t>
            </a:r>
            <a:endParaRPr sz="1100">
              <a:solidFill>
                <a:schemeClr val="dk2"/>
              </a:solidFill>
            </a:endParaRPr>
          </a:p>
        </p:txBody>
      </p:sp>
      <p:sp>
        <p:nvSpPr>
          <p:cNvPr id="145" name="Google Shape;145;p22"/>
          <p:cNvSpPr txBox="1"/>
          <p:nvPr/>
        </p:nvSpPr>
        <p:spPr>
          <a:xfrm>
            <a:off x="250345" y="1768949"/>
            <a:ext cx="6443100" cy="12006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GB" sz="1100">
                <a:solidFill>
                  <a:schemeClr val="dk2"/>
                </a:solidFill>
              </a:rPr>
              <a:t>Designers present the intended solution to a third-party manufacturer using appropriate visual communication methods, which can be created by hand or by computer-aided design (CAD). The presentation showcases the product’s features and may include perspective, exploded, assembly, orthographic, net development, cutaway views and finite element analysis (FEA), etc. It can include a range of presentation styles featuring concise annotations to highlight different key features of the redesigned product and provide multiple perspectives of the solution.</a:t>
            </a:r>
            <a:endParaRPr sz="1100">
              <a:solidFill>
                <a:schemeClr val="dk2"/>
              </a:solidFill>
            </a:endParaRPr>
          </a:p>
        </p:txBody>
      </p:sp>
      <p:sp>
        <p:nvSpPr>
          <p:cNvPr id="146" name="Google Shape;146;p22"/>
          <p:cNvSpPr txBox="1"/>
          <p:nvPr/>
        </p:nvSpPr>
        <p:spPr>
          <a:xfrm>
            <a:off x="264450" y="3072924"/>
            <a:ext cx="6443100" cy="6927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GB" sz="1100">
                <a:solidFill>
                  <a:schemeClr val="dk2"/>
                </a:solidFill>
              </a:rPr>
              <a:t>Highlight the annotated key features of the redesigned product. These could include, for example, aesthetics, form, functionality, dimensions, components, materials, manufacturing processes, user experience and other relevant aspects.</a:t>
            </a:r>
            <a:endParaRPr sz="1100">
              <a:solidFill>
                <a:schemeClr val="dk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pic>
        <p:nvPicPr>
          <p:cNvPr descr="Google reveals Android XR smart glasses at Google I/O 2025. Powered by Gemini AI, the AR glasses blend AI features with Android’s new XR platform.&#10;🌐 Want more tech insights? Visit Cybernews.com for daily stories and breaking news.&#10;https://cnews.link/tech-news/&#10;&#10;💌 Stay up-to-date on the latest tech &amp; cybersecurity news by subscribing to our Cybernews newsletter: https://cnews.link/newsletter/&#10;&#10;💬 Stay connected with us on social media for the latest news, insights, and discussions around tech &amp; cybersecurity: https://linktr.ee/Cybernews&#10;&#10;ℹ️ About us:&#10;We are an independent news outlet with a YouTube channel that posts cybersecurity &amp; tech news videos daily. Our foremost concern is the safety and security of our viewers around the world. We remain vigilant on the issue of hacking and will provide updates as they become available. A number of our investigations and reports have been featured by industry-related publications and global news leaders like Forbes, PCMag, and Techradar." id="151" name="Google Shape;151;p23" title="Google demos Android XR glasses at Google I/O 2025">
            <a:hlinkClick r:id="rId3"/>
          </p:cNvPr>
          <p:cNvPicPr preferRelativeResize="0"/>
          <p:nvPr/>
        </p:nvPicPr>
        <p:blipFill>
          <a:blip r:embed="rId4">
            <a:alphaModFix/>
          </a:blip>
          <a:stretch>
            <a:fillRect/>
          </a:stretch>
        </p:blipFill>
        <p:spPr>
          <a:xfrm>
            <a:off x="1000600" y="1862200"/>
            <a:ext cx="3214675" cy="1808263"/>
          </a:xfrm>
          <a:prstGeom prst="rect">
            <a:avLst/>
          </a:prstGeom>
          <a:noFill/>
          <a:ln>
            <a:noFill/>
          </a:ln>
        </p:spPr>
      </p:pic>
      <p:sp>
        <p:nvSpPr>
          <p:cNvPr id="152" name="Google Shape;152;p23"/>
          <p:cNvSpPr txBox="1"/>
          <p:nvPr/>
        </p:nvSpPr>
        <p:spPr>
          <a:xfrm>
            <a:off x="0" y="688850"/>
            <a:ext cx="9144000" cy="523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200"/>
              <a:t>Why do some products fail even though they look good</a:t>
            </a:r>
            <a:endParaRPr sz="2200"/>
          </a:p>
        </p:txBody>
      </p:sp>
      <p:pic>
        <p:nvPicPr>
          <p:cNvPr descr="Now, making juice IS easy. Introducing Juicero, the first at-home, cold-press juicing system. Leave chopping, cleaning, and other juicing hassles behind, and drink 100% fresh raw juice on demand. Order today at https://www.juicero.com/" id="153" name="Google Shape;153;p23" title="Juicero: Making Juice is Easy">
            <a:hlinkClick r:id="rId5"/>
          </p:cNvPr>
          <p:cNvPicPr preferRelativeResize="0"/>
          <p:nvPr/>
        </p:nvPicPr>
        <p:blipFill>
          <a:blip r:embed="rId6">
            <a:alphaModFix/>
          </a:blip>
          <a:stretch>
            <a:fillRect/>
          </a:stretch>
        </p:blipFill>
        <p:spPr>
          <a:xfrm>
            <a:off x="4796382" y="1862200"/>
            <a:ext cx="3214675" cy="1808275"/>
          </a:xfrm>
          <a:prstGeom prst="rect">
            <a:avLst/>
          </a:prstGeom>
          <a:noFill/>
          <a:ln>
            <a:noFill/>
          </a:ln>
        </p:spPr>
      </p:pic>
      <p:sp>
        <p:nvSpPr>
          <p:cNvPr id="154" name="Google Shape;154;p23"/>
          <p:cNvSpPr txBox="1"/>
          <p:nvPr>
            <p:ph idx="4294967295" type="body"/>
          </p:nvPr>
        </p:nvSpPr>
        <p:spPr>
          <a:xfrm>
            <a:off x="478525" y="3873099"/>
            <a:ext cx="8001300" cy="1080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latin typeface="Calibri"/>
                <a:ea typeface="Calibri"/>
                <a:cs typeface="Calibri"/>
                <a:sym typeface="Calibri"/>
              </a:rPr>
              <a:t>What do you think went wrong with this design? </a:t>
            </a:r>
            <a:endParaRPr>
              <a:latin typeface="Calibri"/>
              <a:ea typeface="Calibri"/>
              <a:cs typeface="Calibri"/>
              <a:sym typeface="Calibri"/>
            </a:endParaRPr>
          </a:p>
          <a:p>
            <a:pPr indent="0" lvl="0" marL="0" rtl="0" algn="l">
              <a:spcBef>
                <a:spcPts val="1200"/>
              </a:spcBef>
              <a:spcAft>
                <a:spcPts val="1200"/>
              </a:spcAft>
              <a:buNone/>
            </a:pPr>
            <a:r>
              <a:rPr lang="en-GB">
                <a:latin typeface="Calibri"/>
                <a:ea typeface="Calibri"/>
                <a:cs typeface="Calibri"/>
                <a:sym typeface="Calibri"/>
              </a:rPr>
              <a:t>What could the designer have done differently before making the product?</a:t>
            </a:r>
            <a:endParaRPr>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1"/>
                                        </p:tgtEl>
                                        <p:attrNameLst>
                                          <p:attrName>style.visibility</p:attrName>
                                        </p:attrNameLst>
                                      </p:cBhvr>
                                      <p:to>
                                        <p:strVal val="visible"/>
                                      </p:to>
                                    </p:set>
                                    <p:animEffect filter="fade" transition="in">
                                      <p:cBhvr>
                                        <p:cTn dur="1000"/>
                                        <p:tgtEl>
                                          <p:spTgt spid="15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4"/>
          <p:cNvSpPr txBox="1"/>
          <p:nvPr>
            <p:ph idx="1" type="body"/>
          </p:nvPr>
        </p:nvSpPr>
        <p:spPr>
          <a:xfrm>
            <a:off x="475750" y="725250"/>
            <a:ext cx="3394800" cy="997500"/>
          </a:xfrm>
          <a:prstGeom prst="rect">
            <a:avLst/>
          </a:prstGeom>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Clr>
                <a:schemeClr val="dk1"/>
              </a:buClr>
              <a:buSzPts val="1100"/>
              <a:buChar char="●"/>
            </a:pPr>
            <a:r>
              <a:rPr lang="en-GB" sz="1100">
                <a:solidFill>
                  <a:schemeClr val="dk1"/>
                </a:solidFill>
              </a:rPr>
              <a:t>A school locker redesign</a:t>
            </a:r>
            <a:endParaRPr sz="1100">
              <a:solidFill>
                <a:schemeClr val="dk1"/>
              </a:solidFill>
            </a:endParaRPr>
          </a:p>
          <a:p>
            <a:pPr indent="-298450" lvl="0" marL="457200" rtl="0" algn="l">
              <a:lnSpc>
                <a:spcPct val="100000"/>
              </a:lnSpc>
              <a:spcBef>
                <a:spcPts val="0"/>
              </a:spcBef>
              <a:spcAft>
                <a:spcPts val="0"/>
              </a:spcAft>
              <a:buClr>
                <a:schemeClr val="dk1"/>
              </a:buClr>
              <a:buSzPts val="1100"/>
              <a:buChar char="●"/>
            </a:pPr>
            <a:r>
              <a:rPr lang="en-GB" sz="1100">
                <a:solidFill>
                  <a:schemeClr val="dk1"/>
                </a:solidFill>
              </a:rPr>
              <a:t>A water bottle for elderly people</a:t>
            </a:r>
            <a:endParaRPr sz="1100">
              <a:solidFill>
                <a:schemeClr val="dk1"/>
              </a:solidFill>
            </a:endParaRPr>
          </a:p>
          <a:p>
            <a:pPr indent="-298450" lvl="0" marL="457200" rtl="0" algn="l">
              <a:lnSpc>
                <a:spcPct val="100000"/>
              </a:lnSpc>
              <a:spcBef>
                <a:spcPts val="0"/>
              </a:spcBef>
              <a:spcAft>
                <a:spcPts val="0"/>
              </a:spcAft>
              <a:buClr>
                <a:schemeClr val="dk1"/>
              </a:buClr>
              <a:buSzPts val="1100"/>
              <a:buChar char="●"/>
            </a:pPr>
            <a:r>
              <a:rPr lang="en-GB" sz="1100">
                <a:solidFill>
                  <a:schemeClr val="dk1"/>
                </a:solidFill>
              </a:rPr>
              <a:t>An app to reduce food waste in a cafeteria</a:t>
            </a:r>
            <a:endParaRPr sz="1100">
              <a:solidFill>
                <a:schemeClr val="dk1"/>
              </a:solidFill>
            </a:endParaRPr>
          </a:p>
          <a:p>
            <a:pPr indent="-298450" lvl="0" marL="457200" rtl="0" algn="l">
              <a:lnSpc>
                <a:spcPct val="100000"/>
              </a:lnSpc>
              <a:spcBef>
                <a:spcPts val="0"/>
              </a:spcBef>
              <a:spcAft>
                <a:spcPts val="0"/>
              </a:spcAft>
              <a:buClr>
                <a:schemeClr val="dk1"/>
              </a:buClr>
              <a:buSzPts val="1100"/>
              <a:buChar char="●"/>
            </a:pPr>
            <a:r>
              <a:rPr lang="en-GB" sz="1100">
                <a:solidFill>
                  <a:schemeClr val="dk1"/>
                </a:solidFill>
              </a:rPr>
              <a:t>A chair for long video calls</a:t>
            </a:r>
            <a:endParaRPr sz="1100">
              <a:solidFill>
                <a:schemeClr val="dk1"/>
              </a:solidFill>
            </a:endParaRPr>
          </a:p>
        </p:txBody>
      </p:sp>
      <p:sp>
        <p:nvSpPr>
          <p:cNvPr id="160" name="Google Shape;160;p24"/>
          <p:cNvSpPr txBox="1"/>
          <p:nvPr/>
        </p:nvSpPr>
        <p:spPr>
          <a:xfrm>
            <a:off x="398775" y="1605375"/>
            <a:ext cx="6721500" cy="867900"/>
          </a:xfrm>
          <a:prstGeom prst="rect">
            <a:avLst/>
          </a:prstGeom>
          <a:noFill/>
          <a:ln>
            <a:noFill/>
          </a:ln>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GB" sz="1100"/>
              <a:t>Come up with 3 questions they would ask users (qualitative research)</a:t>
            </a:r>
            <a:endParaRPr sz="1100"/>
          </a:p>
          <a:p>
            <a:pPr indent="-298450" lvl="0" marL="457200" rtl="0" algn="l">
              <a:spcBef>
                <a:spcPts val="0"/>
              </a:spcBef>
              <a:spcAft>
                <a:spcPts val="0"/>
              </a:spcAft>
              <a:buSzPts val="1100"/>
              <a:buChar char="●"/>
            </a:pPr>
            <a:r>
              <a:rPr lang="en-GB" sz="1100"/>
              <a:t>Think of 2 types of data they could collect (quantitative research)</a:t>
            </a:r>
            <a:endParaRPr sz="1100"/>
          </a:p>
          <a:p>
            <a:pPr indent="-298450" lvl="0" marL="457200" rtl="0" algn="l">
              <a:spcBef>
                <a:spcPts val="0"/>
              </a:spcBef>
              <a:spcAft>
                <a:spcPts val="0"/>
              </a:spcAft>
              <a:buSzPts val="1100"/>
              <a:buChar char="●"/>
            </a:pPr>
            <a:r>
              <a:rPr lang="en-GB" sz="1100"/>
              <a:t>Identify how they might find this data (primary or secondary sources)</a:t>
            </a:r>
            <a:endParaRPr sz="1100"/>
          </a:p>
          <a:p>
            <a:pPr indent="0" lvl="0" marL="0" rtl="0" algn="l">
              <a:spcBef>
                <a:spcPts val="0"/>
              </a:spcBef>
              <a:spcAft>
                <a:spcPts val="0"/>
              </a:spcAft>
              <a:buNone/>
            </a:pPr>
            <a:r>
              <a:t/>
            </a:r>
            <a:endParaRPr sz="11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graphicFrame>
        <p:nvGraphicFramePr>
          <p:cNvPr id="165" name="Google Shape;165;p25"/>
          <p:cNvGraphicFramePr/>
          <p:nvPr/>
        </p:nvGraphicFramePr>
        <p:xfrm>
          <a:off x="810400" y="1285950"/>
          <a:ext cx="3000000" cy="3000000"/>
        </p:xfrm>
        <a:graphic>
          <a:graphicData uri="http://schemas.openxmlformats.org/drawingml/2006/table">
            <a:tbl>
              <a:tblPr>
                <a:noFill/>
                <a:tableStyleId>{F5C0ECEC-B71C-4379-84D9-5BE5810DF290}</a:tableStyleId>
              </a:tblPr>
              <a:tblGrid>
                <a:gridCol w="1741100"/>
                <a:gridCol w="2310400"/>
                <a:gridCol w="2700450"/>
              </a:tblGrid>
              <a:tr h="200025">
                <a:tc>
                  <a:txBody>
                    <a:bodyPr/>
                    <a:lstStyle/>
                    <a:p>
                      <a:pPr indent="0" lvl="0" marL="0" rtl="0" algn="ctr">
                        <a:lnSpc>
                          <a:spcPct val="115000"/>
                        </a:lnSpc>
                        <a:spcBef>
                          <a:spcPts val="0"/>
                        </a:spcBef>
                        <a:spcAft>
                          <a:spcPts val="0"/>
                        </a:spcAft>
                        <a:buNone/>
                      </a:pPr>
                      <a:r>
                        <a:rPr b="1" lang="en-GB">
                          <a:latin typeface="Titillium Web"/>
                          <a:ea typeface="Titillium Web"/>
                          <a:cs typeface="Titillium Web"/>
                          <a:sym typeface="Titillium Web"/>
                        </a:rPr>
                        <a:t>Feature</a:t>
                      </a:r>
                      <a:endParaRPr b="1">
                        <a:latin typeface="Titillium Web"/>
                        <a:ea typeface="Titillium Web"/>
                        <a:cs typeface="Titillium Web"/>
                        <a:sym typeface="Titillium Web"/>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ctr">
                        <a:lnSpc>
                          <a:spcPct val="115000"/>
                        </a:lnSpc>
                        <a:spcBef>
                          <a:spcPts val="0"/>
                        </a:spcBef>
                        <a:spcAft>
                          <a:spcPts val="0"/>
                        </a:spcAft>
                        <a:buNone/>
                      </a:pPr>
                      <a:r>
                        <a:rPr b="1" lang="en-GB">
                          <a:latin typeface="Titillium Web"/>
                          <a:ea typeface="Titillium Web"/>
                          <a:cs typeface="Titillium Web"/>
                          <a:sym typeface="Titillium Web"/>
                        </a:rPr>
                        <a:t>Quantitative Data</a:t>
                      </a:r>
                      <a:endParaRPr b="1">
                        <a:latin typeface="Titillium Web"/>
                        <a:ea typeface="Titillium Web"/>
                        <a:cs typeface="Titillium Web"/>
                        <a:sym typeface="Titillium Web"/>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c>
                  <a:txBody>
                    <a:bodyPr/>
                    <a:lstStyle/>
                    <a:p>
                      <a:pPr indent="0" lvl="0" marL="0" rtl="0" algn="ctr">
                        <a:lnSpc>
                          <a:spcPct val="115000"/>
                        </a:lnSpc>
                        <a:spcBef>
                          <a:spcPts val="0"/>
                        </a:spcBef>
                        <a:spcAft>
                          <a:spcPts val="0"/>
                        </a:spcAft>
                        <a:buNone/>
                      </a:pPr>
                      <a:r>
                        <a:rPr b="1" lang="en-GB">
                          <a:latin typeface="Titillium Web"/>
                          <a:ea typeface="Titillium Web"/>
                          <a:cs typeface="Titillium Web"/>
                          <a:sym typeface="Titillium Web"/>
                        </a:rPr>
                        <a:t>Qualitative Data</a:t>
                      </a:r>
                      <a:endParaRPr b="1">
                        <a:latin typeface="Titillium Web"/>
                        <a:ea typeface="Titillium Web"/>
                        <a:cs typeface="Titillium Web"/>
                        <a:sym typeface="Titillium Web"/>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2"/>
                    </a:solidFill>
                  </a:tcPr>
                </a:tc>
              </a:tr>
              <a:tr h="200025">
                <a:tc>
                  <a:txBody>
                    <a:bodyPr/>
                    <a:lstStyle/>
                    <a:p>
                      <a:pPr indent="0" lvl="0" marL="0" rtl="0" algn="l">
                        <a:spcBef>
                          <a:spcPts val="0"/>
                        </a:spcBef>
                        <a:spcAft>
                          <a:spcPts val="0"/>
                        </a:spcAft>
                        <a:buNone/>
                      </a:pPr>
                      <a:r>
                        <a:rPr lang="en-GB">
                          <a:latin typeface="Titillium Web"/>
                          <a:ea typeface="Titillium Web"/>
                          <a:cs typeface="Titillium Web"/>
                          <a:sym typeface="Titillium Web"/>
                        </a:rPr>
                        <a:t>Format</a:t>
                      </a:r>
                      <a:endParaRPr>
                        <a:latin typeface="Titillium Web"/>
                        <a:ea typeface="Titillium Web"/>
                        <a:cs typeface="Titillium Web"/>
                        <a:sym typeface="Titillium Web"/>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a:latin typeface="Titillium Web"/>
                          <a:ea typeface="Titillium Web"/>
                          <a:cs typeface="Titillium Web"/>
                          <a:sym typeface="Titillium Web"/>
                        </a:rPr>
                        <a:t>Numbers</a:t>
                      </a:r>
                      <a:endParaRPr>
                        <a:latin typeface="Titillium Web"/>
                        <a:ea typeface="Titillium Web"/>
                        <a:cs typeface="Titillium Web"/>
                        <a:sym typeface="Titillium Web"/>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a:latin typeface="Titillium Web"/>
                          <a:ea typeface="Titillium Web"/>
                          <a:cs typeface="Titillium Web"/>
                          <a:sym typeface="Titillium Web"/>
                        </a:rPr>
                        <a:t>Words</a:t>
                      </a:r>
                      <a:endParaRPr>
                        <a:latin typeface="Titillium Web"/>
                        <a:ea typeface="Titillium Web"/>
                        <a:cs typeface="Titillium Web"/>
                        <a:sym typeface="Titillium Web"/>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00025">
                <a:tc>
                  <a:txBody>
                    <a:bodyPr/>
                    <a:lstStyle/>
                    <a:p>
                      <a:pPr indent="0" lvl="0" marL="0" rtl="0" algn="l">
                        <a:spcBef>
                          <a:spcPts val="0"/>
                        </a:spcBef>
                        <a:spcAft>
                          <a:spcPts val="0"/>
                        </a:spcAft>
                        <a:buNone/>
                      </a:pPr>
                      <a:r>
                        <a:rPr lang="en-GB">
                          <a:latin typeface="Titillium Web"/>
                          <a:ea typeface="Titillium Web"/>
                          <a:cs typeface="Titillium Web"/>
                          <a:sym typeface="Titillium Web"/>
                        </a:rPr>
                        <a:t>Type of question</a:t>
                      </a:r>
                      <a:endParaRPr>
                        <a:latin typeface="Titillium Web"/>
                        <a:ea typeface="Titillium Web"/>
                        <a:cs typeface="Titillium Web"/>
                        <a:sym typeface="Titillium Web"/>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a:latin typeface="Titillium Web"/>
                          <a:ea typeface="Titillium Web"/>
                          <a:cs typeface="Titillium Web"/>
                          <a:sym typeface="Titillium Web"/>
                        </a:rPr>
                        <a:t>“How many?”, “How much?”</a:t>
                      </a:r>
                      <a:endParaRPr>
                        <a:latin typeface="Titillium Web"/>
                        <a:ea typeface="Titillium Web"/>
                        <a:cs typeface="Titillium Web"/>
                        <a:sym typeface="Titillium Web"/>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a:latin typeface="Titillium Web"/>
                          <a:ea typeface="Titillium Web"/>
                          <a:cs typeface="Titillium Web"/>
                          <a:sym typeface="Titillium Web"/>
                        </a:rPr>
                        <a:t>“Why?”, “What do you think?”</a:t>
                      </a:r>
                      <a:endParaRPr>
                        <a:latin typeface="Titillium Web"/>
                        <a:ea typeface="Titillium Web"/>
                        <a:cs typeface="Titillium Web"/>
                        <a:sym typeface="Titillium Web"/>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00025">
                <a:tc>
                  <a:txBody>
                    <a:bodyPr/>
                    <a:lstStyle/>
                    <a:p>
                      <a:pPr indent="0" lvl="0" marL="0" rtl="0" algn="l">
                        <a:spcBef>
                          <a:spcPts val="0"/>
                        </a:spcBef>
                        <a:spcAft>
                          <a:spcPts val="0"/>
                        </a:spcAft>
                        <a:buNone/>
                      </a:pPr>
                      <a:r>
                        <a:rPr lang="en-GB">
                          <a:latin typeface="Titillium Web"/>
                          <a:ea typeface="Titillium Web"/>
                          <a:cs typeface="Titillium Web"/>
                          <a:sym typeface="Titillium Web"/>
                        </a:rPr>
                        <a:t>Collection methods</a:t>
                      </a:r>
                      <a:endParaRPr>
                        <a:latin typeface="Titillium Web"/>
                        <a:ea typeface="Titillium Web"/>
                        <a:cs typeface="Titillium Web"/>
                        <a:sym typeface="Titillium Web"/>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a:latin typeface="Titillium Web"/>
                          <a:ea typeface="Titillium Web"/>
                          <a:cs typeface="Titillium Web"/>
                          <a:sym typeface="Titillium Web"/>
                        </a:rPr>
                        <a:t>Surveys, sensors, tools</a:t>
                      </a:r>
                      <a:endParaRPr>
                        <a:latin typeface="Titillium Web"/>
                        <a:ea typeface="Titillium Web"/>
                        <a:cs typeface="Titillium Web"/>
                        <a:sym typeface="Titillium Web"/>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a:latin typeface="Titillium Web"/>
                          <a:ea typeface="Titillium Web"/>
                          <a:cs typeface="Titillium Web"/>
                          <a:sym typeface="Titillium Web"/>
                        </a:rPr>
                        <a:t>Interviews, observation</a:t>
                      </a:r>
                      <a:endParaRPr>
                        <a:latin typeface="Titillium Web"/>
                        <a:ea typeface="Titillium Web"/>
                        <a:cs typeface="Titillium Web"/>
                        <a:sym typeface="Titillium Web"/>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00025">
                <a:tc>
                  <a:txBody>
                    <a:bodyPr/>
                    <a:lstStyle/>
                    <a:p>
                      <a:pPr indent="0" lvl="0" marL="0" rtl="0" algn="l">
                        <a:spcBef>
                          <a:spcPts val="0"/>
                        </a:spcBef>
                        <a:spcAft>
                          <a:spcPts val="0"/>
                        </a:spcAft>
                        <a:buNone/>
                      </a:pPr>
                      <a:r>
                        <a:rPr lang="en-GB">
                          <a:latin typeface="Titillium Web"/>
                          <a:ea typeface="Titillium Web"/>
                          <a:cs typeface="Titillium Web"/>
                          <a:sym typeface="Titillium Web"/>
                        </a:rPr>
                        <a:t>Use in design</a:t>
                      </a:r>
                      <a:endParaRPr>
                        <a:latin typeface="Titillium Web"/>
                        <a:ea typeface="Titillium Web"/>
                        <a:cs typeface="Titillium Web"/>
                        <a:sym typeface="Titillium Web"/>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a:latin typeface="Titillium Web"/>
                          <a:ea typeface="Titillium Web"/>
                          <a:cs typeface="Titillium Web"/>
                          <a:sym typeface="Titillium Web"/>
                        </a:rPr>
                        <a:t>Measure/test performance</a:t>
                      </a:r>
                      <a:endParaRPr>
                        <a:latin typeface="Titillium Web"/>
                        <a:ea typeface="Titillium Web"/>
                        <a:cs typeface="Titillium Web"/>
                        <a:sym typeface="Titillium Web"/>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a:latin typeface="Titillium Web"/>
                          <a:ea typeface="Titillium Web"/>
                          <a:cs typeface="Titillium Web"/>
                          <a:sym typeface="Titillium Web"/>
                        </a:rPr>
                        <a:t>Understand user experience</a:t>
                      </a:r>
                      <a:endParaRPr>
                        <a:latin typeface="Titillium Web"/>
                        <a:ea typeface="Titillium Web"/>
                        <a:cs typeface="Titillium Web"/>
                        <a:sym typeface="Titillium Web"/>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6"/>
          <p:cNvSpPr txBox="1"/>
          <p:nvPr/>
        </p:nvSpPr>
        <p:spPr>
          <a:xfrm>
            <a:off x="61800" y="715624"/>
            <a:ext cx="8916900" cy="11328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lang="en-GB" sz="1100">
                <a:solidFill>
                  <a:schemeClr val="dk1"/>
                </a:solidFill>
              </a:rPr>
              <a:t>Research provides the foundation for creating solutions that are relevant, effective, and user-centred. It helps designers move beyond assumptions by uncovering real user needs, preferences, and problems through evidence-based insights. Research also highlights constraints such as cost, materials, and environmental factors, ensuring designs are practical and feasible. By studying existing products, market trends, and emerging technologies, designers can avoid repeating past mistakes and identify opportunities for innovation. Ultimately, by using the research data, designers can make informed decisions that enhance usability, </a:t>
            </a:r>
            <a:r>
              <a:rPr lang="en-GB" sz="1100">
                <a:solidFill>
                  <a:schemeClr val="dk1"/>
                </a:solidFill>
              </a:rPr>
              <a:t>functionality</a:t>
            </a:r>
            <a:r>
              <a:rPr lang="en-GB" sz="1100">
                <a:solidFill>
                  <a:schemeClr val="dk1"/>
                </a:solidFill>
              </a:rPr>
              <a:t> and overall user satisfaction.</a:t>
            </a:r>
            <a:endParaRPr/>
          </a:p>
        </p:txBody>
      </p:sp>
      <p:sp>
        <p:nvSpPr>
          <p:cNvPr id="171" name="Google Shape;171;p26"/>
          <p:cNvSpPr txBox="1"/>
          <p:nvPr/>
        </p:nvSpPr>
        <p:spPr>
          <a:xfrm>
            <a:off x="113550" y="186282"/>
            <a:ext cx="8916900" cy="5070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2.1.2 </a:t>
            </a:r>
            <a:r>
              <a:rPr b="1" lang="en-GB" sz="1100">
                <a:solidFill>
                  <a:srgbClr val="351C75"/>
                </a:solidFill>
              </a:rPr>
              <a:t>Research is an ongoing activity throughout the design process, critical to identifying design opportunities, understanding user needs and generating feasible real-world solutions to problems.</a:t>
            </a:r>
            <a:endParaRPr b="1" sz="1100">
              <a:solidFill>
                <a:srgbClr val="351C75"/>
              </a:solidFill>
            </a:endParaRPr>
          </a:p>
        </p:txBody>
      </p:sp>
      <p:sp>
        <p:nvSpPr>
          <p:cNvPr id="172" name="Google Shape;172;p26"/>
          <p:cNvSpPr txBox="1"/>
          <p:nvPr/>
        </p:nvSpPr>
        <p:spPr>
          <a:xfrm>
            <a:off x="169052" y="2153553"/>
            <a:ext cx="4406700" cy="2885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sz="1100">
                <a:solidFill>
                  <a:schemeClr val="dk1"/>
                </a:solidFill>
              </a:rPr>
              <a:t>1. Primary Research</a:t>
            </a:r>
            <a:endParaRPr sz="1100">
              <a:solidFill>
                <a:schemeClr val="dk1"/>
              </a:solidFill>
            </a:endParaRPr>
          </a:p>
          <a:p>
            <a:pPr indent="0" lvl="0" marL="0" rtl="0" algn="l">
              <a:lnSpc>
                <a:spcPct val="115000"/>
              </a:lnSpc>
              <a:spcBef>
                <a:spcPts val="0"/>
              </a:spcBef>
              <a:spcAft>
                <a:spcPts val="0"/>
              </a:spcAft>
              <a:buNone/>
            </a:pPr>
            <a:r>
              <a:rPr lang="en-GB" sz="1100">
                <a:solidFill>
                  <a:schemeClr val="dk1"/>
                </a:solidFill>
              </a:rPr>
              <a:t>Collecting new, first-hand information directly from users, clients, or environments. To gather original data that reflects real user needs, behaviours, and experiences.</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rPr lang="en-GB" sz="1100">
                <a:solidFill>
                  <a:schemeClr val="dk1"/>
                </a:solidFill>
              </a:rPr>
              <a:t>Primary research methods:</a:t>
            </a:r>
            <a:endParaRPr sz="1100">
              <a:solidFill>
                <a:schemeClr val="dk1"/>
              </a:solidFill>
            </a:endParaRPr>
          </a:p>
          <a:p>
            <a:pPr indent="0" lvl="0" marL="457200" rtl="0" algn="l">
              <a:lnSpc>
                <a:spcPct val="115000"/>
              </a:lnSpc>
              <a:spcBef>
                <a:spcPts val="0"/>
              </a:spcBef>
              <a:spcAft>
                <a:spcPts val="0"/>
              </a:spcAft>
              <a:buNone/>
            </a:pPr>
            <a:r>
              <a:rPr lang="en-GB" sz="1100">
                <a:solidFill>
                  <a:schemeClr val="dk1"/>
                </a:solidFill>
              </a:rPr>
              <a:t>Interviews</a:t>
            </a:r>
            <a:endParaRPr sz="1100">
              <a:solidFill>
                <a:schemeClr val="dk1"/>
              </a:solidFill>
            </a:endParaRPr>
          </a:p>
          <a:p>
            <a:pPr indent="0" lvl="0" marL="457200" rtl="0" algn="l">
              <a:lnSpc>
                <a:spcPct val="115000"/>
              </a:lnSpc>
              <a:spcBef>
                <a:spcPts val="0"/>
              </a:spcBef>
              <a:spcAft>
                <a:spcPts val="0"/>
              </a:spcAft>
              <a:buNone/>
            </a:pPr>
            <a:r>
              <a:rPr lang="en-GB" sz="1100">
                <a:solidFill>
                  <a:schemeClr val="dk1"/>
                </a:solidFill>
              </a:rPr>
              <a:t>Surveys &amp; questionnaires</a:t>
            </a:r>
            <a:endParaRPr sz="1100">
              <a:solidFill>
                <a:schemeClr val="dk1"/>
              </a:solidFill>
            </a:endParaRPr>
          </a:p>
          <a:p>
            <a:pPr indent="0" lvl="0" marL="457200" rtl="0" algn="l">
              <a:lnSpc>
                <a:spcPct val="115000"/>
              </a:lnSpc>
              <a:spcBef>
                <a:spcPts val="0"/>
              </a:spcBef>
              <a:spcAft>
                <a:spcPts val="0"/>
              </a:spcAft>
              <a:buNone/>
            </a:pPr>
            <a:r>
              <a:rPr lang="en-GB" sz="1100">
                <a:solidFill>
                  <a:schemeClr val="dk1"/>
                </a:solidFill>
              </a:rPr>
              <a:t>Focus groups</a:t>
            </a:r>
            <a:endParaRPr sz="1100">
              <a:solidFill>
                <a:schemeClr val="dk1"/>
              </a:solidFill>
            </a:endParaRPr>
          </a:p>
          <a:p>
            <a:pPr indent="0" lvl="0" marL="457200" rtl="0" algn="l">
              <a:lnSpc>
                <a:spcPct val="115000"/>
              </a:lnSpc>
              <a:spcBef>
                <a:spcPts val="0"/>
              </a:spcBef>
              <a:spcAft>
                <a:spcPts val="0"/>
              </a:spcAft>
              <a:buNone/>
            </a:pPr>
            <a:r>
              <a:rPr lang="en-GB" sz="1100">
                <a:solidFill>
                  <a:schemeClr val="dk1"/>
                </a:solidFill>
              </a:rPr>
              <a:t>Observations / field studies</a:t>
            </a:r>
            <a:endParaRPr sz="1100">
              <a:solidFill>
                <a:schemeClr val="dk1"/>
              </a:solidFill>
            </a:endParaRPr>
          </a:p>
          <a:p>
            <a:pPr indent="0" lvl="0" marL="457200" rtl="0" algn="l">
              <a:lnSpc>
                <a:spcPct val="115000"/>
              </a:lnSpc>
              <a:spcBef>
                <a:spcPts val="0"/>
              </a:spcBef>
              <a:spcAft>
                <a:spcPts val="0"/>
              </a:spcAft>
              <a:buNone/>
            </a:pPr>
            <a:r>
              <a:rPr lang="en-GB" sz="1100">
                <a:solidFill>
                  <a:schemeClr val="dk1"/>
                </a:solidFill>
              </a:rPr>
              <a:t>User testing / experiments</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rPr lang="en-GB" sz="1100">
                <a:solidFill>
                  <a:schemeClr val="dk1"/>
                </a:solidFill>
                <a:highlight>
                  <a:srgbClr val="FFFF00"/>
                </a:highlight>
              </a:rPr>
              <a:t>Example</a:t>
            </a:r>
            <a:r>
              <a:rPr lang="en-GB" sz="1100">
                <a:solidFill>
                  <a:schemeClr val="dk1"/>
                </a:solidFill>
              </a:rPr>
              <a:t>: Interviewing students to understand their difficulties with heavy school bags.</a:t>
            </a:r>
            <a:endParaRPr sz="1100">
              <a:solidFill>
                <a:schemeClr val="dk1"/>
              </a:solidFill>
            </a:endParaRPr>
          </a:p>
        </p:txBody>
      </p:sp>
      <p:sp>
        <p:nvSpPr>
          <p:cNvPr id="173" name="Google Shape;173;p26"/>
          <p:cNvSpPr txBox="1"/>
          <p:nvPr/>
        </p:nvSpPr>
        <p:spPr>
          <a:xfrm>
            <a:off x="4568724" y="2154443"/>
            <a:ext cx="4406700" cy="2885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sz="1100">
                <a:solidFill>
                  <a:schemeClr val="dk1"/>
                </a:solidFill>
              </a:rPr>
              <a:t>2. Secondary Research</a:t>
            </a:r>
            <a:endParaRPr sz="1100">
              <a:solidFill>
                <a:schemeClr val="dk1"/>
              </a:solidFill>
            </a:endParaRPr>
          </a:p>
          <a:p>
            <a:pPr indent="0" lvl="0" marL="0" rtl="0" algn="l">
              <a:lnSpc>
                <a:spcPct val="115000"/>
              </a:lnSpc>
              <a:spcBef>
                <a:spcPts val="0"/>
              </a:spcBef>
              <a:spcAft>
                <a:spcPts val="0"/>
              </a:spcAft>
              <a:buNone/>
            </a:pPr>
            <a:r>
              <a:rPr lang="en-GB" sz="1100">
                <a:solidFill>
                  <a:schemeClr val="dk1"/>
                </a:solidFill>
              </a:rPr>
              <a:t>Gathering existing information that has already been collected, analysed, or published by others. To build background knowledge, explore existing solutions, and identify gaps or opportunities.</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rPr lang="en-GB" sz="1100">
                <a:solidFill>
                  <a:schemeClr val="dk1"/>
                </a:solidFill>
              </a:rPr>
              <a:t>Secondary Sources:</a:t>
            </a:r>
            <a:endParaRPr sz="1100">
              <a:solidFill>
                <a:schemeClr val="dk1"/>
              </a:solidFill>
            </a:endParaRPr>
          </a:p>
          <a:p>
            <a:pPr indent="0" lvl="0" marL="457200" rtl="0" algn="l">
              <a:lnSpc>
                <a:spcPct val="115000"/>
              </a:lnSpc>
              <a:spcBef>
                <a:spcPts val="0"/>
              </a:spcBef>
              <a:spcAft>
                <a:spcPts val="0"/>
              </a:spcAft>
              <a:buNone/>
            </a:pPr>
            <a:r>
              <a:rPr lang="en-GB" sz="1100">
                <a:solidFill>
                  <a:schemeClr val="dk1"/>
                </a:solidFill>
              </a:rPr>
              <a:t>Books, academic journals, reports</a:t>
            </a:r>
            <a:endParaRPr sz="1100">
              <a:solidFill>
                <a:schemeClr val="dk1"/>
              </a:solidFill>
            </a:endParaRPr>
          </a:p>
          <a:p>
            <a:pPr indent="0" lvl="0" marL="457200" rtl="0" algn="l">
              <a:lnSpc>
                <a:spcPct val="115000"/>
              </a:lnSpc>
              <a:spcBef>
                <a:spcPts val="0"/>
              </a:spcBef>
              <a:spcAft>
                <a:spcPts val="0"/>
              </a:spcAft>
              <a:buNone/>
            </a:pPr>
            <a:r>
              <a:rPr lang="en-GB" sz="1100">
                <a:solidFill>
                  <a:schemeClr val="dk1"/>
                </a:solidFill>
              </a:rPr>
              <a:t>Market research databases</a:t>
            </a:r>
            <a:endParaRPr sz="1100">
              <a:solidFill>
                <a:schemeClr val="dk1"/>
              </a:solidFill>
            </a:endParaRPr>
          </a:p>
          <a:p>
            <a:pPr indent="0" lvl="0" marL="457200" rtl="0" algn="l">
              <a:lnSpc>
                <a:spcPct val="115000"/>
              </a:lnSpc>
              <a:spcBef>
                <a:spcPts val="0"/>
              </a:spcBef>
              <a:spcAft>
                <a:spcPts val="0"/>
              </a:spcAft>
              <a:buNone/>
            </a:pPr>
            <a:r>
              <a:rPr lang="en-GB" sz="1100">
                <a:solidFill>
                  <a:schemeClr val="dk1"/>
                </a:solidFill>
              </a:rPr>
              <a:t>Case studies</a:t>
            </a:r>
            <a:endParaRPr sz="1100">
              <a:solidFill>
                <a:schemeClr val="dk1"/>
              </a:solidFill>
            </a:endParaRPr>
          </a:p>
          <a:p>
            <a:pPr indent="0" lvl="0" marL="457200" rtl="0" algn="l">
              <a:lnSpc>
                <a:spcPct val="115000"/>
              </a:lnSpc>
              <a:spcBef>
                <a:spcPts val="0"/>
              </a:spcBef>
              <a:spcAft>
                <a:spcPts val="0"/>
              </a:spcAft>
              <a:buNone/>
            </a:pPr>
            <a:r>
              <a:rPr lang="en-GB" sz="1100">
                <a:solidFill>
                  <a:schemeClr val="dk1"/>
                </a:solidFill>
              </a:rPr>
              <a:t>Online articles, videos, blogs</a:t>
            </a:r>
            <a:endParaRPr sz="1100">
              <a:solidFill>
                <a:schemeClr val="dk1"/>
              </a:solidFill>
            </a:endParaRPr>
          </a:p>
          <a:p>
            <a:pPr indent="0" lvl="0" marL="457200" rtl="0" algn="l">
              <a:lnSpc>
                <a:spcPct val="115000"/>
              </a:lnSpc>
              <a:spcBef>
                <a:spcPts val="0"/>
              </a:spcBef>
              <a:spcAft>
                <a:spcPts val="0"/>
              </a:spcAft>
              <a:buNone/>
            </a:pPr>
            <a:r>
              <a:rPr lang="en-GB" sz="1100">
                <a:solidFill>
                  <a:schemeClr val="dk1"/>
                </a:solidFill>
              </a:rPr>
              <a:t>Patents and product reviews</a:t>
            </a:r>
            <a:endParaRPr sz="1100">
              <a:solidFill>
                <a:schemeClr val="dk1"/>
              </a:solidFill>
            </a:endParaRPr>
          </a:p>
          <a:p>
            <a:pPr indent="0" lvl="0" marL="45720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rPr lang="en-GB" sz="1100">
                <a:solidFill>
                  <a:schemeClr val="dk1"/>
                </a:solidFill>
                <a:highlight>
                  <a:srgbClr val="FFFF00"/>
                </a:highlight>
              </a:rPr>
              <a:t>Example</a:t>
            </a:r>
            <a:r>
              <a:rPr lang="en-GB" sz="1100">
                <a:solidFill>
                  <a:schemeClr val="dk1"/>
                </a:solidFill>
              </a:rPr>
              <a:t>: Studying market reports on ergonomic furniture before designing a new office chair.</a:t>
            </a:r>
            <a:endParaRPr sz="1100">
              <a:solidFill>
                <a:schemeClr val="dk1"/>
              </a:solidFill>
            </a:endParaRPr>
          </a:p>
        </p:txBody>
      </p:sp>
      <p:sp>
        <p:nvSpPr>
          <p:cNvPr id="174" name="Google Shape;174;p26"/>
          <p:cNvSpPr txBox="1"/>
          <p:nvPr/>
        </p:nvSpPr>
        <p:spPr>
          <a:xfrm>
            <a:off x="1474225" y="1842157"/>
            <a:ext cx="5961000" cy="369300"/>
          </a:xfrm>
          <a:prstGeom prst="rect">
            <a:avLst/>
          </a:prstGeom>
          <a:solidFill>
            <a:srgbClr val="CFE2F3"/>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200">
                <a:solidFill>
                  <a:schemeClr val="dk1"/>
                </a:solidFill>
              </a:rPr>
              <a:t>Research Methodologies in Design</a:t>
            </a:r>
            <a:endParaRPr sz="1200">
              <a:solidFill>
                <a:schemeClr val="dk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pic>
        <p:nvPicPr>
          <p:cNvPr id="179" name="Google Shape;179;p27" title="Screenshot 2025-09-17 at 2.04.13 PM.png"/>
          <p:cNvPicPr preferRelativeResize="0"/>
          <p:nvPr/>
        </p:nvPicPr>
        <p:blipFill>
          <a:blip r:embed="rId3">
            <a:alphaModFix/>
          </a:blip>
          <a:stretch>
            <a:fillRect/>
          </a:stretch>
        </p:blipFill>
        <p:spPr>
          <a:xfrm>
            <a:off x="4753400" y="238213"/>
            <a:ext cx="4113999" cy="320786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8"/>
          <p:cNvSpPr txBox="1"/>
          <p:nvPr/>
        </p:nvSpPr>
        <p:spPr>
          <a:xfrm>
            <a:off x="113550" y="78650"/>
            <a:ext cx="8916900" cy="3042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2.1.3 </a:t>
            </a:r>
            <a:r>
              <a:rPr b="1" lang="en-GB" sz="1100">
                <a:solidFill>
                  <a:srgbClr val="351C75"/>
                </a:solidFill>
              </a:rPr>
              <a:t>Primary research involves the collection of first-hand data relevant to the design context.</a:t>
            </a:r>
            <a:endParaRPr b="1" sz="1100">
              <a:solidFill>
                <a:srgbClr val="351C75"/>
              </a:solidFill>
            </a:endParaRPr>
          </a:p>
        </p:txBody>
      </p:sp>
      <p:sp>
        <p:nvSpPr>
          <p:cNvPr id="185" name="Google Shape;185;p28"/>
          <p:cNvSpPr txBox="1"/>
          <p:nvPr/>
        </p:nvSpPr>
        <p:spPr>
          <a:xfrm>
            <a:off x="122154" y="2350143"/>
            <a:ext cx="6563400" cy="2060400"/>
          </a:xfrm>
          <a:prstGeom prst="rect">
            <a:avLst/>
          </a:prstGeom>
          <a:solidFill>
            <a:srgbClr val="C9DAF8"/>
          </a:solidFill>
          <a:ln cap="flat" cmpd="sng" w="9525">
            <a:solidFill>
              <a:srgbClr val="999999"/>
            </a:solidFill>
            <a:prstDash val="solid"/>
            <a:round/>
            <a:headEnd len="sm" w="sm" type="none"/>
            <a:tailEnd len="sm" w="sm" type="none"/>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Primary research</a:t>
            </a:r>
            <a:r>
              <a:rPr b="0" i="0" lang="en-GB" sz="1200" u="none" cap="none" strike="noStrike">
                <a:solidFill>
                  <a:srgbClr val="000000"/>
                </a:solidFill>
                <a:latin typeface="Arial"/>
                <a:ea typeface="Arial"/>
                <a:cs typeface="Arial"/>
                <a:sym typeface="Arial"/>
              </a:rPr>
              <a:t> is the collection and analysis of original information and data from the focus groups, target audiences, individual people or organisations perceived as the actual intended market for the product, system or service.</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Primary research</a:t>
            </a:r>
            <a:r>
              <a:rPr b="0" i="0" lang="en-GB" sz="1200" u="none" cap="none" strike="noStrike">
                <a:solidFill>
                  <a:srgbClr val="000000"/>
                </a:solidFill>
                <a:latin typeface="Arial"/>
                <a:ea typeface="Arial"/>
                <a:cs typeface="Arial"/>
                <a:sym typeface="Arial"/>
              </a:rPr>
              <a:t>:</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User trails.</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User research.</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Field trials.</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Product analysis.</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Observation. </a:t>
            </a:r>
            <a:endParaRPr b="0" i="0" sz="1200" u="none" cap="none" strike="noStrike">
              <a:solidFill>
                <a:srgbClr val="000000"/>
              </a:solidFill>
              <a:latin typeface="Arial"/>
              <a:ea typeface="Arial"/>
              <a:cs typeface="Arial"/>
              <a:sym typeface="Arial"/>
            </a:endParaRPr>
          </a:p>
        </p:txBody>
      </p:sp>
      <p:sp>
        <p:nvSpPr>
          <p:cNvPr id="186" name="Google Shape;186;p28"/>
          <p:cNvSpPr txBox="1"/>
          <p:nvPr/>
        </p:nvSpPr>
        <p:spPr>
          <a:xfrm>
            <a:off x="113550" y="400806"/>
            <a:ext cx="8916900" cy="1911600"/>
          </a:xfrm>
          <a:prstGeom prst="rect">
            <a:avLst/>
          </a:prstGeom>
          <a:noFill/>
          <a:ln cap="flat" cmpd="sng" w="9525">
            <a:solidFill>
              <a:srgbClr val="7F7F7F"/>
            </a:solidFill>
            <a:prstDash val="solid"/>
            <a:round/>
            <a:headEnd len="sm" w="sm" type="none"/>
            <a:tailEnd len="sm" w="sm" type="none"/>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lang="en-GB" sz="1100">
                <a:solidFill>
                  <a:schemeClr val="dk1"/>
                </a:solidFill>
              </a:rPr>
              <a:t>Collecting first hand data </a:t>
            </a:r>
            <a:r>
              <a:rPr lang="en-GB" sz="1100">
                <a:solidFill>
                  <a:schemeClr val="dk1"/>
                </a:solidFill>
              </a:rPr>
              <a:t>directly</a:t>
            </a:r>
            <a:r>
              <a:rPr lang="en-GB" sz="1100">
                <a:solidFill>
                  <a:schemeClr val="dk1"/>
                </a:solidFill>
              </a:rPr>
              <a:t> </a:t>
            </a:r>
            <a:r>
              <a:rPr lang="en-GB" sz="1100">
                <a:solidFill>
                  <a:schemeClr val="dk1"/>
                </a:solidFill>
              </a:rPr>
              <a:t>relevant</a:t>
            </a:r>
            <a:r>
              <a:rPr lang="en-GB" sz="1100">
                <a:solidFill>
                  <a:schemeClr val="dk1"/>
                </a:solidFill>
              </a:rPr>
              <a:t> to the design context.</a:t>
            </a:r>
            <a:endParaRPr sz="1100">
              <a:solidFill>
                <a:schemeClr val="dk1"/>
              </a:solidFill>
            </a:endParaRPr>
          </a:p>
          <a:p>
            <a:pPr indent="0" lvl="0" marL="0" rtl="0" algn="just">
              <a:lnSpc>
                <a:spcPct val="115000"/>
              </a:lnSpc>
              <a:spcBef>
                <a:spcPts val="0"/>
              </a:spcBef>
              <a:spcAft>
                <a:spcPts val="0"/>
              </a:spcAft>
              <a:buNone/>
            </a:pPr>
            <a:r>
              <a:rPr lang="en-GB" sz="1100">
                <a:solidFill>
                  <a:schemeClr val="dk1"/>
                </a:solidFill>
              </a:rPr>
              <a:t>Methods of Primary Research:</a:t>
            </a:r>
            <a:endParaRPr sz="1100">
              <a:solidFill>
                <a:schemeClr val="dk1"/>
              </a:solidFill>
            </a:endParaRPr>
          </a:p>
          <a:p>
            <a:pPr indent="0" lvl="0" marL="0" rtl="0" algn="just">
              <a:lnSpc>
                <a:spcPct val="115000"/>
              </a:lnSpc>
              <a:spcBef>
                <a:spcPts val="0"/>
              </a:spcBef>
              <a:spcAft>
                <a:spcPts val="0"/>
              </a:spcAft>
              <a:buNone/>
            </a:pPr>
            <a:r>
              <a:rPr b="1" lang="en-GB" sz="1100">
                <a:solidFill>
                  <a:schemeClr val="dk1"/>
                </a:solidFill>
              </a:rPr>
              <a:t>User Observations</a:t>
            </a:r>
            <a:r>
              <a:rPr lang="en-GB" sz="1100">
                <a:solidFill>
                  <a:schemeClr val="dk1"/>
                </a:solidFill>
              </a:rPr>
              <a:t> – Watching users interact with products or environments to identify pain points and usability issues.</a:t>
            </a:r>
            <a:endParaRPr sz="1100">
              <a:solidFill>
                <a:schemeClr val="dk1"/>
              </a:solidFill>
            </a:endParaRPr>
          </a:p>
          <a:p>
            <a:pPr indent="0" lvl="0" marL="0" rtl="0" algn="just">
              <a:lnSpc>
                <a:spcPct val="115000"/>
              </a:lnSpc>
              <a:spcBef>
                <a:spcPts val="0"/>
              </a:spcBef>
              <a:spcAft>
                <a:spcPts val="0"/>
              </a:spcAft>
              <a:buNone/>
            </a:pPr>
            <a:r>
              <a:rPr b="1" lang="en-GB" sz="1100">
                <a:solidFill>
                  <a:schemeClr val="dk1"/>
                </a:solidFill>
              </a:rPr>
              <a:t>User trials</a:t>
            </a:r>
            <a:r>
              <a:rPr lang="en-GB" sz="1100">
                <a:solidFill>
                  <a:schemeClr val="dk1"/>
                </a:solidFill>
              </a:rPr>
              <a:t>- Test a design with real users performing specific tasks to identify design issues and validate solutions</a:t>
            </a:r>
            <a:endParaRPr sz="1100">
              <a:solidFill>
                <a:schemeClr val="dk1"/>
              </a:solidFill>
            </a:endParaRPr>
          </a:p>
          <a:p>
            <a:pPr indent="0" lvl="0" marL="0" rtl="0" algn="just">
              <a:lnSpc>
                <a:spcPct val="115000"/>
              </a:lnSpc>
              <a:spcBef>
                <a:spcPts val="0"/>
              </a:spcBef>
              <a:spcAft>
                <a:spcPts val="0"/>
              </a:spcAft>
              <a:buNone/>
            </a:pPr>
            <a:r>
              <a:rPr b="1" lang="en-GB" sz="1100">
                <a:solidFill>
                  <a:schemeClr val="dk1"/>
                </a:solidFill>
              </a:rPr>
              <a:t>Interviews </a:t>
            </a:r>
            <a:r>
              <a:rPr lang="en-GB" sz="1100">
                <a:solidFill>
                  <a:schemeClr val="dk1"/>
                </a:solidFill>
              </a:rPr>
              <a:t>– Direct conversations with users to gain qualitative insights into their needs, challenges, and expectations.</a:t>
            </a:r>
            <a:endParaRPr sz="1100">
              <a:solidFill>
                <a:schemeClr val="dk1"/>
              </a:solidFill>
            </a:endParaRPr>
          </a:p>
          <a:p>
            <a:pPr indent="0" lvl="0" marL="0" rtl="0" algn="just">
              <a:lnSpc>
                <a:spcPct val="115000"/>
              </a:lnSpc>
              <a:spcBef>
                <a:spcPts val="0"/>
              </a:spcBef>
              <a:spcAft>
                <a:spcPts val="0"/>
              </a:spcAft>
              <a:buNone/>
            </a:pPr>
            <a:r>
              <a:rPr b="1" lang="en-GB" sz="1100">
                <a:solidFill>
                  <a:schemeClr val="dk1"/>
                </a:solidFill>
              </a:rPr>
              <a:t>Surveys &amp; Questionnaires </a:t>
            </a:r>
            <a:r>
              <a:rPr lang="en-GB" sz="1100">
                <a:solidFill>
                  <a:schemeClr val="dk1"/>
                </a:solidFill>
              </a:rPr>
              <a:t>– Structured methods for collecting quantitative and qualitative data from a larger audience.</a:t>
            </a:r>
            <a:endParaRPr sz="1100">
              <a:solidFill>
                <a:schemeClr val="dk1"/>
              </a:solidFill>
            </a:endParaRPr>
          </a:p>
          <a:p>
            <a:pPr indent="0" lvl="0" marL="0" rtl="0" algn="just">
              <a:lnSpc>
                <a:spcPct val="115000"/>
              </a:lnSpc>
              <a:spcBef>
                <a:spcPts val="0"/>
              </a:spcBef>
              <a:spcAft>
                <a:spcPts val="0"/>
              </a:spcAft>
              <a:buNone/>
            </a:pPr>
            <a:r>
              <a:rPr b="1" lang="en-GB" sz="1100">
                <a:solidFill>
                  <a:schemeClr val="dk1"/>
                </a:solidFill>
              </a:rPr>
              <a:t>Focus Groups</a:t>
            </a:r>
            <a:r>
              <a:rPr lang="en-GB" sz="1100">
                <a:solidFill>
                  <a:schemeClr val="dk1"/>
                </a:solidFill>
              </a:rPr>
              <a:t> – Group discussions that explore user opinions, preferences, and feedback on design concepts.</a:t>
            </a:r>
            <a:endParaRPr sz="1100">
              <a:solidFill>
                <a:schemeClr val="dk1"/>
              </a:solidFill>
            </a:endParaRPr>
          </a:p>
          <a:p>
            <a:pPr indent="0" lvl="0" marL="0" rtl="0" algn="just">
              <a:lnSpc>
                <a:spcPct val="115000"/>
              </a:lnSpc>
              <a:spcBef>
                <a:spcPts val="0"/>
              </a:spcBef>
              <a:spcAft>
                <a:spcPts val="0"/>
              </a:spcAft>
              <a:buNone/>
            </a:pPr>
            <a:r>
              <a:rPr b="1" lang="en-GB" sz="1100">
                <a:solidFill>
                  <a:schemeClr val="dk1"/>
                </a:solidFill>
              </a:rPr>
              <a:t>Materials Testing</a:t>
            </a:r>
            <a:r>
              <a:rPr lang="en-GB" sz="1100">
                <a:solidFill>
                  <a:schemeClr val="dk1"/>
                </a:solidFill>
              </a:rPr>
              <a:t> – Evaluating the performance, durability, and suitability of materials for a product.</a:t>
            </a:r>
            <a:endParaRPr sz="1100">
              <a:solidFill>
                <a:schemeClr val="dk1"/>
              </a:solidFill>
            </a:endParaRPr>
          </a:p>
          <a:p>
            <a:pPr indent="0" lvl="0" marL="0" rtl="0" algn="just">
              <a:lnSpc>
                <a:spcPct val="115000"/>
              </a:lnSpc>
              <a:spcBef>
                <a:spcPts val="0"/>
              </a:spcBef>
              <a:spcAft>
                <a:spcPts val="0"/>
              </a:spcAft>
              <a:buNone/>
            </a:pPr>
            <a:r>
              <a:rPr b="1" lang="en-GB" sz="1100">
                <a:solidFill>
                  <a:schemeClr val="dk1"/>
                </a:solidFill>
              </a:rPr>
              <a:t>Product Analysis</a:t>
            </a:r>
            <a:r>
              <a:rPr lang="en-GB" sz="1100">
                <a:solidFill>
                  <a:schemeClr val="dk1"/>
                </a:solidFill>
              </a:rPr>
              <a:t> – Examining existing products to assess strengths, weaknesses, and opportunities for improvement.</a:t>
            </a:r>
            <a:endParaRPr sz="1100">
              <a:solidFill>
                <a:schemeClr val="dk1"/>
              </a:solidFill>
            </a:endParaRPr>
          </a:p>
        </p:txBody>
      </p:sp>
      <p:pic>
        <p:nvPicPr>
          <p:cNvPr id="187" name="Google Shape;187;p28" title="Screenshot 2025-09-17 at 2.02.12 PM.png"/>
          <p:cNvPicPr preferRelativeResize="0"/>
          <p:nvPr/>
        </p:nvPicPr>
        <p:blipFill rotWithShape="1">
          <a:blip r:embed="rId3">
            <a:alphaModFix/>
          </a:blip>
          <a:srcRect b="3281" l="3363" r="0" t="4032"/>
          <a:stretch/>
        </p:blipFill>
        <p:spPr>
          <a:xfrm>
            <a:off x="6840725" y="2410325"/>
            <a:ext cx="2038800" cy="1507851"/>
          </a:xfrm>
          <a:prstGeom prst="rect">
            <a:avLst/>
          </a:prstGeom>
          <a:noFill/>
          <a:ln>
            <a:noFill/>
          </a:ln>
        </p:spPr>
      </p:pic>
      <p:sp>
        <p:nvSpPr>
          <p:cNvPr id="188" name="Google Shape;188;p28"/>
          <p:cNvSpPr txBox="1"/>
          <p:nvPr/>
        </p:nvSpPr>
        <p:spPr>
          <a:xfrm>
            <a:off x="165575" y="4501850"/>
            <a:ext cx="59610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100">
              <a:solidFill>
                <a:schemeClr val="dk2"/>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9"/>
          <p:cNvSpPr txBox="1"/>
          <p:nvPr/>
        </p:nvSpPr>
        <p:spPr>
          <a:xfrm>
            <a:off x="113550" y="78650"/>
            <a:ext cx="8916900" cy="4596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2.1.4 </a:t>
            </a:r>
            <a:r>
              <a:rPr b="1" lang="en-GB" sz="1100">
                <a:solidFill>
                  <a:srgbClr val="351C75"/>
                </a:solidFill>
              </a:rPr>
              <a:t>Secondary research involves the collection of data provided by a third party and is used to support or validate primary research.</a:t>
            </a:r>
            <a:endParaRPr b="1" sz="1100">
              <a:solidFill>
                <a:srgbClr val="351C75"/>
              </a:solidFill>
            </a:endParaRPr>
          </a:p>
        </p:txBody>
      </p:sp>
      <p:sp>
        <p:nvSpPr>
          <p:cNvPr id="194" name="Google Shape;194;p29"/>
          <p:cNvSpPr txBox="1"/>
          <p:nvPr/>
        </p:nvSpPr>
        <p:spPr>
          <a:xfrm>
            <a:off x="113550" y="641650"/>
            <a:ext cx="8517300" cy="2724300"/>
          </a:xfrm>
          <a:prstGeom prst="rect">
            <a:avLst/>
          </a:prstGeom>
          <a:noFill/>
          <a:ln cap="flat" cmpd="sng" w="9525">
            <a:solidFill>
              <a:srgbClr val="9E9E9E"/>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GB" sz="1100">
                <a:solidFill>
                  <a:schemeClr val="dk2"/>
                </a:solidFill>
              </a:rPr>
              <a:t>Secondary Data Research is the process of gathering and analyzing information that has already been collected, published, or recorded by others. Instead of collecting new data directly from users (like in primary research), secondary research relies on existing sources.</a:t>
            </a:r>
            <a:endParaRPr sz="1100">
              <a:solidFill>
                <a:schemeClr val="dk2"/>
              </a:solidFill>
            </a:endParaRPr>
          </a:p>
          <a:p>
            <a:pPr indent="0" lvl="0" marL="0" rtl="0" algn="l">
              <a:spcBef>
                <a:spcPts val="0"/>
              </a:spcBef>
              <a:spcAft>
                <a:spcPts val="0"/>
              </a:spcAft>
              <a:buNone/>
            </a:pPr>
            <a:r>
              <a:t/>
            </a:r>
            <a:endParaRPr sz="1100">
              <a:solidFill>
                <a:schemeClr val="dk2"/>
              </a:solidFill>
            </a:endParaRPr>
          </a:p>
          <a:p>
            <a:pPr indent="0" lvl="0" marL="0" rtl="0" algn="l">
              <a:spcBef>
                <a:spcPts val="0"/>
              </a:spcBef>
              <a:spcAft>
                <a:spcPts val="0"/>
              </a:spcAft>
              <a:buNone/>
            </a:pPr>
            <a:r>
              <a:rPr lang="en-GB" sz="1100">
                <a:solidFill>
                  <a:schemeClr val="dk2"/>
                </a:solidFill>
              </a:rPr>
              <a:t>Examples of secondary data sources:</a:t>
            </a:r>
            <a:endParaRPr sz="1100">
              <a:solidFill>
                <a:schemeClr val="dk2"/>
              </a:solidFill>
            </a:endParaRPr>
          </a:p>
          <a:p>
            <a:pPr indent="0" lvl="0" marL="0" rtl="0" algn="l">
              <a:spcBef>
                <a:spcPts val="0"/>
              </a:spcBef>
              <a:spcAft>
                <a:spcPts val="0"/>
              </a:spcAft>
              <a:buNone/>
            </a:pPr>
            <a:r>
              <a:t/>
            </a:r>
            <a:endParaRPr sz="1100">
              <a:solidFill>
                <a:schemeClr val="dk2"/>
              </a:solidFill>
            </a:endParaRPr>
          </a:p>
          <a:p>
            <a:pPr indent="0" lvl="0" marL="0" rtl="0" algn="l">
              <a:spcBef>
                <a:spcPts val="0"/>
              </a:spcBef>
              <a:spcAft>
                <a:spcPts val="0"/>
              </a:spcAft>
              <a:buNone/>
            </a:pPr>
            <a:r>
              <a:rPr lang="en-GB" sz="1100">
                <a:solidFill>
                  <a:schemeClr val="dk2"/>
                </a:solidFill>
              </a:rPr>
              <a:t>Books, academic journals, and articles</a:t>
            </a:r>
            <a:endParaRPr sz="1100">
              <a:solidFill>
                <a:schemeClr val="dk2"/>
              </a:solidFill>
            </a:endParaRPr>
          </a:p>
          <a:p>
            <a:pPr indent="0" lvl="0" marL="0" rtl="0" algn="l">
              <a:spcBef>
                <a:spcPts val="0"/>
              </a:spcBef>
              <a:spcAft>
                <a:spcPts val="0"/>
              </a:spcAft>
              <a:buNone/>
            </a:pPr>
            <a:r>
              <a:t/>
            </a:r>
            <a:endParaRPr sz="1100">
              <a:solidFill>
                <a:schemeClr val="dk2"/>
              </a:solidFill>
            </a:endParaRPr>
          </a:p>
          <a:p>
            <a:pPr indent="0" lvl="0" marL="0" rtl="0" algn="l">
              <a:spcBef>
                <a:spcPts val="0"/>
              </a:spcBef>
              <a:spcAft>
                <a:spcPts val="0"/>
              </a:spcAft>
              <a:buNone/>
            </a:pPr>
            <a:r>
              <a:rPr lang="en-GB" sz="1100">
                <a:solidFill>
                  <a:schemeClr val="dk2"/>
                </a:solidFill>
              </a:rPr>
              <a:t>Government reports and statistics</a:t>
            </a:r>
            <a:endParaRPr sz="1100">
              <a:solidFill>
                <a:schemeClr val="dk2"/>
              </a:solidFill>
            </a:endParaRPr>
          </a:p>
          <a:p>
            <a:pPr indent="0" lvl="0" marL="0" rtl="0" algn="l">
              <a:spcBef>
                <a:spcPts val="0"/>
              </a:spcBef>
              <a:spcAft>
                <a:spcPts val="0"/>
              </a:spcAft>
              <a:buNone/>
            </a:pPr>
            <a:r>
              <a:t/>
            </a:r>
            <a:endParaRPr sz="1100">
              <a:solidFill>
                <a:schemeClr val="dk2"/>
              </a:solidFill>
            </a:endParaRPr>
          </a:p>
          <a:p>
            <a:pPr indent="0" lvl="0" marL="0" rtl="0" algn="l">
              <a:spcBef>
                <a:spcPts val="0"/>
              </a:spcBef>
              <a:spcAft>
                <a:spcPts val="0"/>
              </a:spcAft>
              <a:buNone/>
            </a:pPr>
            <a:r>
              <a:rPr lang="en-GB" sz="1100">
                <a:solidFill>
                  <a:schemeClr val="dk2"/>
                </a:solidFill>
              </a:rPr>
              <a:t>Online databases and websites</a:t>
            </a:r>
            <a:endParaRPr sz="1100">
              <a:solidFill>
                <a:schemeClr val="dk2"/>
              </a:solidFill>
            </a:endParaRPr>
          </a:p>
          <a:p>
            <a:pPr indent="0" lvl="0" marL="0" rtl="0" algn="l">
              <a:spcBef>
                <a:spcPts val="0"/>
              </a:spcBef>
              <a:spcAft>
                <a:spcPts val="0"/>
              </a:spcAft>
              <a:buNone/>
            </a:pPr>
            <a:r>
              <a:t/>
            </a:r>
            <a:endParaRPr sz="1100">
              <a:solidFill>
                <a:schemeClr val="dk2"/>
              </a:solidFill>
            </a:endParaRPr>
          </a:p>
          <a:p>
            <a:pPr indent="0" lvl="0" marL="0" rtl="0" algn="l">
              <a:spcBef>
                <a:spcPts val="0"/>
              </a:spcBef>
              <a:spcAft>
                <a:spcPts val="0"/>
              </a:spcAft>
              <a:buNone/>
            </a:pPr>
            <a:r>
              <a:rPr lang="en-GB" sz="1100">
                <a:solidFill>
                  <a:schemeClr val="dk2"/>
                </a:solidFill>
              </a:rPr>
              <a:t>Company reports, annual reviews, and market research studies</a:t>
            </a:r>
            <a:endParaRPr sz="1100">
              <a:solidFill>
                <a:schemeClr val="dk2"/>
              </a:solidFill>
            </a:endParaRPr>
          </a:p>
          <a:p>
            <a:pPr indent="0" lvl="0" marL="0" rtl="0" algn="l">
              <a:spcBef>
                <a:spcPts val="0"/>
              </a:spcBef>
              <a:spcAft>
                <a:spcPts val="0"/>
              </a:spcAft>
              <a:buNone/>
            </a:pPr>
            <a:r>
              <a:t/>
            </a:r>
            <a:endParaRPr sz="1100">
              <a:solidFill>
                <a:schemeClr val="dk2"/>
              </a:solidFill>
            </a:endParaRPr>
          </a:p>
          <a:p>
            <a:pPr indent="0" lvl="0" marL="0" rtl="0" algn="l">
              <a:spcBef>
                <a:spcPts val="0"/>
              </a:spcBef>
              <a:spcAft>
                <a:spcPts val="0"/>
              </a:spcAft>
              <a:buNone/>
            </a:pPr>
            <a:r>
              <a:rPr lang="en-GB" sz="1100">
                <a:solidFill>
                  <a:schemeClr val="dk2"/>
                </a:solidFill>
              </a:rPr>
              <a:t>Newspapers, magazines, and media publications</a:t>
            </a:r>
            <a:endParaRPr sz="1100">
              <a:solidFill>
                <a:schemeClr val="dk2"/>
              </a:solidFill>
            </a:endParaRPr>
          </a:p>
        </p:txBody>
      </p:sp>
      <p:sp>
        <p:nvSpPr>
          <p:cNvPr id="195" name="Google Shape;195;p29"/>
          <p:cNvSpPr txBox="1"/>
          <p:nvPr/>
        </p:nvSpPr>
        <p:spPr>
          <a:xfrm>
            <a:off x="258725" y="4160325"/>
            <a:ext cx="8372100" cy="523200"/>
          </a:xfrm>
          <a:prstGeom prst="rect">
            <a:avLst/>
          </a:prstGeom>
          <a:solidFill>
            <a:srgbClr val="FFF2CC"/>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100">
                <a:solidFill>
                  <a:srgbClr val="595959"/>
                </a:solidFill>
              </a:rPr>
              <a:t>Secondary research helps students understand background information, market trends, existing solutions, user demographics, and competitor analysis before developing new ideas.</a:t>
            </a:r>
            <a:endParaRPr sz="1100">
              <a:solidFill>
                <a:srgbClr val="595959"/>
              </a:solidFill>
            </a:endParaRPr>
          </a:p>
        </p:txBody>
      </p:sp>
      <p:pic>
        <p:nvPicPr>
          <p:cNvPr id="196" name="Google Shape;196;p29"/>
          <p:cNvPicPr preferRelativeResize="0"/>
          <p:nvPr/>
        </p:nvPicPr>
        <p:blipFill rotWithShape="1">
          <a:blip r:embed="rId3">
            <a:alphaModFix/>
          </a:blip>
          <a:srcRect b="5428" l="3171" r="2738" t="2415"/>
          <a:stretch/>
        </p:blipFill>
        <p:spPr>
          <a:xfrm>
            <a:off x="5785150" y="1397150"/>
            <a:ext cx="2976051" cy="251482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30"/>
          <p:cNvSpPr txBox="1"/>
          <p:nvPr/>
        </p:nvSpPr>
        <p:spPr>
          <a:xfrm>
            <a:off x="249600" y="914250"/>
            <a:ext cx="8743800" cy="9234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GB" sz="1200">
                <a:solidFill>
                  <a:schemeClr val="dk2"/>
                </a:solidFill>
                <a:latin typeface="Roboto"/>
                <a:ea typeface="Roboto"/>
                <a:cs typeface="Roboto"/>
                <a:sym typeface="Roboto"/>
              </a:rPr>
              <a:t>A persona is a </a:t>
            </a:r>
            <a:r>
              <a:rPr b="1" lang="en-GB" sz="1200">
                <a:solidFill>
                  <a:schemeClr val="dk2"/>
                </a:solidFill>
                <a:latin typeface="Roboto"/>
                <a:ea typeface="Roboto"/>
                <a:cs typeface="Roboto"/>
                <a:sym typeface="Roboto"/>
              </a:rPr>
              <a:t>fictional</a:t>
            </a:r>
            <a:r>
              <a:rPr lang="en-GB" sz="1200">
                <a:solidFill>
                  <a:schemeClr val="dk2"/>
                </a:solidFill>
                <a:latin typeface="Roboto"/>
                <a:ea typeface="Roboto"/>
                <a:cs typeface="Roboto"/>
                <a:sym typeface="Roboto"/>
              </a:rPr>
              <a:t>, yet </a:t>
            </a:r>
            <a:r>
              <a:rPr b="1" lang="en-GB" sz="1200">
                <a:solidFill>
                  <a:schemeClr val="dk2"/>
                </a:solidFill>
                <a:latin typeface="Roboto"/>
                <a:ea typeface="Roboto"/>
                <a:cs typeface="Roboto"/>
                <a:sym typeface="Roboto"/>
              </a:rPr>
              <a:t>research-backed</a:t>
            </a:r>
            <a:r>
              <a:rPr lang="en-GB" sz="1200">
                <a:solidFill>
                  <a:schemeClr val="dk2"/>
                </a:solidFill>
                <a:latin typeface="Roboto"/>
                <a:ea typeface="Roboto"/>
                <a:cs typeface="Roboto"/>
                <a:sym typeface="Roboto"/>
              </a:rPr>
              <a:t>, </a:t>
            </a:r>
            <a:r>
              <a:rPr b="1" lang="en-GB" sz="1200">
                <a:solidFill>
                  <a:schemeClr val="dk2"/>
                </a:solidFill>
                <a:latin typeface="Roboto"/>
                <a:ea typeface="Roboto"/>
                <a:cs typeface="Roboto"/>
                <a:sym typeface="Roboto"/>
              </a:rPr>
              <a:t>representation</a:t>
            </a:r>
            <a:r>
              <a:rPr lang="en-GB" sz="1200">
                <a:solidFill>
                  <a:schemeClr val="dk2"/>
                </a:solidFill>
                <a:latin typeface="Roboto"/>
                <a:ea typeface="Roboto"/>
                <a:cs typeface="Roboto"/>
                <a:sym typeface="Roboto"/>
              </a:rPr>
              <a:t> of a </a:t>
            </a:r>
            <a:r>
              <a:rPr b="1" lang="en-GB" sz="1200">
                <a:solidFill>
                  <a:schemeClr val="dk2"/>
                </a:solidFill>
                <a:latin typeface="Roboto"/>
                <a:ea typeface="Roboto"/>
                <a:cs typeface="Roboto"/>
                <a:sym typeface="Roboto"/>
              </a:rPr>
              <a:t>target user</a:t>
            </a:r>
            <a:r>
              <a:rPr lang="en-GB" sz="1200">
                <a:solidFill>
                  <a:schemeClr val="dk2"/>
                </a:solidFill>
                <a:latin typeface="Roboto"/>
                <a:ea typeface="Roboto"/>
                <a:cs typeface="Roboto"/>
                <a:sym typeface="Roboto"/>
              </a:rPr>
              <a:t>. </a:t>
            </a:r>
            <a:endParaRPr sz="1200">
              <a:solidFill>
                <a:schemeClr val="dk2"/>
              </a:solidFill>
              <a:latin typeface="Roboto"/>
              <a:ea typeface="Roboto"/>
              <a:cs typeface="Roboto"/>
              <a:sym typeface="Roboto"/>
            </a:endParaRPr>
          </a:p>
          <a:p>
            <a:pPr indent="0" lvl="0" marL="0" rtl="0" algn="l">
              <a:lnSpc>
                <a:spcPct val="150000"/>
              </a:lnSpc>
              <a:spcBef>
                <a:spcPts val="0"/>
              </a:spcBef>
              <a:spcAft>
                <a:spcPts val="0"/>
              </a:spcAft>
              <a:buNone/>
            </a:pPr>
            <a:r>
              <a:rPr lang="en-GB" sz="1200">
                <a:solidFill>
                  <a:schemeClr val="dk2"/>
                </a:solidFill>
                <a:latin typeface="Roboto"/>
                <a:ea typeface="Roboto"/>
                <a:cs typeface="Roboto"/>
                <a:sym typeface="Roboto"/>
              </a:rPr>
              <a:t>It's </a:t>
            </a:r>
            <a:r>
              <a:rPr b="1" lang="en-GB" sz="1200">
                <a:solidFill>
                  <a:schemeClr val="dk2"/>
                </a:solidFill>
                <a:latin typeface="Roboto"/>
                <a:ea typeface="Roboto"/>
                <a:cs typeface="Roboto"/>
                <a:sym typeface="Roboto"/>
              </a:rPr>
              <a:t>not a real person</a:t>
            </a:r>
            <a:r>
              <a:rPr lang="en-GB" sz="1200">
                <a:solidFill>
                  <a:schemeClr val="dk2"/>
                </a:solidFill>
                <a:latin typeface="Roboto"/>
                <a:ea typeface="Roboto"/>
                <a:cs typeface="Roboto"/>
                <a:sym typeface="Roboto"/>
              </a:rPr>
              <a:t>, but rather a composite character created to help designers </a:t>
            </a:r>
            <a:r>
              <a:rPr b="1" lang="en-GB" sz="1200">
                <a:solidFill>
                  <a:schemeClr val="dk2"/>
                </a:solidFill>
                <a:latin typeface="Roboto"/>
                <a:ea typeface="Roboto"/>
                <a:cs typeface="Roboto"/>
                <a:sym typeface="Roboto"/>
              </a:rPr>
              <a:t>understand</a:t>
            </a:r>
            <a:r>
              <a:rPr lang="en-GB" sz="1200">
                <a:solidFill>
                  <a:schemeClr val="dk2"/>
                </a:solidFill>
                <a:latin typeface="Roboto"/>
                <a:ea typeface="Roboto"/>
                <a:cs typeface="Roboto"/>
                <a:sym typeface="Roboto"/>
              </a:rPr>
              <a:t> and </a:t>
            </a:r>
            <a:r>
              <a:rPr b="1" lang="en-GB" sz="1200">
                <a:solidFill>
                  <a:schemeClr val="dk2"/>
                </a:solidFill>
                <a:latin typeface="Roboto"/>
                <a:ea typeface="Roboto"/>
                <a:cs typeface="Roboto"/>
                <a:sym typeface="Roboto"/>
              </a:rPr>
              <a:t>empathize</a:t>
            </a:r>
            <a:r>
              <a:rPr lang="en-GB" sz="1200">
                <a:solidFill>
                  <a:schemeClr val="dk2"/>
                </a:solidFill>
                <a:latin typeface="Roboto"/>
                <a:ea typeface="Roboto"/>
                <a:cs typeface="Roboto"/>
                <a:sym typeface="Roboto"/>
              </a:rPr>
              <a:t> with the needs, behaviors, and motivations of their users.</a:t>
            </a:r>
            <a:endParaRPr sz="1200">
              <a:solidFill>
                <a:schemeClr val="dk2"/>
              </a:solidFill>
              <a:latin typeface="Roboto"/>
              <a:ea typeface="Roboto"/>
              <a:cs typeface="Roboto"/>
              <a:sym typeface="Roboto"/>
            </a:endParaRPr>
          </a:p>
        </p:txBody>
      </p:sp>
      <p:pic>
        <p:nvPicPr>
          <p:cNvPr id="202" name="Google Shape;202;p30"/>
          <p:cNvPicPr preferRelativeResize="0"/>
          <p:nvPr/>
        </p:nvPicPr>
        <p:blipFill rotWithShape="1">
          <a:blip r:embed="rId3">
            <a:alphaModFix/>
          </a:blip>
          <a:srcRect b="6336" l="5212" r="5230" t="6266"/>
          <a:stretch/>
        </p:blipFill>
        <p:spPr>
          <a:xfrm>
            <a:off x="3915124" y="2777625"/>
            <a:ext cx="2288976" cy="2107176"/>
          </a:xfrm>
          <a:prstGeom prst="rect">
            <a:avLst/>
          </a:prstGeom>
          <a:noFill/>
          <a:ln>
            <a:noFill/>
          </a:ln>
        </p:spPr>
      </p:pic>
      <p:pic>
        <p:nvPicPr>
          <p:cNvPr id="203" name="Google Shape;203;p30" title="Screenshot 2025-09-17 at 2.36.34 PM.png"/>
          <p:cNvPicPr preferRelativeResize="0"/>
          <p:nvPr/>
        </p:nvPicPr>
        <p:blipFill>
          <a:blip r:embed="rId4">
            <a:alphaModFix/>
          </a:blip>
          <a:stretch>
            <a:fillRect/>
          </a:stretch>
        </p:blipFill>
        <p:spPr>
          <a:xfrm>
            <a:off x="113550" y="1918801"/>
            <a:ext cx="3853117" cy="2107174"/>
          </a:xfrm>
          <a:prstGeom prst="rect">
            <a:avLst/>
          </a:prstGeom>
          <a:noFill/>
          <a:ln>
            <a:noFill/>
          </a:ln>
        </p:spPr>
      </p:pic>
      <p:sp>
        <p:nvSpPr>
          <p:cNvPr id="204" name="Google Shape;204;p30"/>
          <p:cNvSpPr txBox="1"/>
          <p:nvPr/>
        </p:nvSpPr>
        <p:spPr>
          <a:xfrm>
            <a:off x="113550" y="78650"/>
            <a:ext cx="8916900" cy="4596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2.1.5 When empathizing with the user, designers develop a persona used to represent a group of end-users they are solving a problem for.</a:t>
            </a:r>
            <a:endParaRPr b="1" sz="1100">
              <a:solidFill>
                <a:srgbClr val="351C75"/>
              </a:solidFill>
            </a:endParaRPr>
          </a:p>
        </p:txBody>
      </p:sp>
      <p:pic>
        <p:nvPicPr>
          <p:cNvPr id="205" name="Google Shape;205;p30" title="Screenshot 2025-09-17 at 2.40.19 PM.png"/>
          <p:cNvPicPr preferRelativeResize="0"/>
          <p:nvPr/>
        </p:nvPicPr>
        <p:blipFill>
          <a:blip r:embed="rId5">
            <a:alphaModFix/>
          </a:blip>
          <a:stretch>
            <a:fillRect/>
          </a:stretch>
        </p:blipFill>
        <p:spPr>
          <a:xfrm>
            <a:off x="6204100" y="1864950"/>
            <a:ext cx="2539126" cy="14136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31"/>
          <p:cNvSpPr txBox="1"/>
          <p:nvPr>
            <p:ph idx="1" type="body"/>
          </p:nvPr>
        </p:nvSpPr>
        <p:spPr>
          <a:xfrm>
            <a:off x="311700" y="1048979"/>
            <a:ext cx="8520600" cy="1207200"/>
          </a:xfrm>
          <a:prstGeom prst="rect">
            <a:avLst/>
          </a:prstGeom>
        </p:spPr>
        <p:txBody>
          <a:bodyPr anchorCtr="0" anchor="t" bIns="91425" lIns="91425" spcFirstLastPara="1" rIns="91425" wrap="square" tIns="91425">
            <a:normAutofit/>
          </a:bodyPr>
          <a:lstStyle/>
          <a:p>
            <a:pPr indent="0" lvl="0" marL="0" rtl="0" algn="l">
              <a:lnSpc>
                <a:spcPct val="150000"/>
              </a:lnSpc>
              <a:spcBef>
                <a:spcPts val="0"/>
              </a:spcBef>
              <a:spcAft>
                <a:spcPts val="0"/>
              </a:spcAft>
              <a:buNone/>
            </a:pPr>
            <a:r>
              <a:rPr b="1" lang="en-GB" sz="1200">
                <a:solidFill>
                  <a:srgbClr val="CC0000"/>
                </a:solidFill>
                <a:latin typeface="Roboto"/>
                <a:ea typeface="Roboto"/>
                <a:cs typeface="Roboto"/>
                <a:sym typeface="Roboto"/>
              </a:rPr>
              <a:t>A primary persona</a:t>
            </a:r>
            <a:r>
              <a:rPr lang="en-GB" sz="1200">
                <a:latin typeface="Roboto"/>
                <a:ea typeface="Roboto"/>
                <a:cs typeface="Roboto"/>
                <a:sym typeface="Roboto"/>
              </a:rPr>
              <a:t> is the </a:t>
            </a:r>
            <a:r>
              <a:rPr b="1" lang="en-GB" sz="1200">
                <a:latin typeface="Roboto"/>
                <a:ea typeface="Roboto"/>
                <a:cs typeface="Roboto"/>
                <a:sym typeface="Roboto"/>
              </a:rPr>
              <a:t>main</a:t>
            </a:r>
            <a:r>
              <a:rPr lang="en-GB" sz="1200">
                <a:latin typeface="Roboto"/>
                <a:ea typeface="Roboto"/>
                <a:cs typeface="Roboto"/>
                <a:sym typeface="Roboto"/>
              </a:rPr>
              <a:t>, </a:t>
            </a:r>
            <a:r>
              <a:rPr b="1" lang="en-GB" sz="1200">
                <a:latin typeface="Roboto"/>
                <a:ea typeface="Roboto"/>
                <a:cs typeface="Roboto"/>
                <a:sym typeface="Roboto"/>
              </a:rPr>
              <a:t>core</a:t>
            </a:r>
            <a:r>
              <a:rPr lang="en-GB" sz="1200">
                <a:latin typeface="Roboto"/>
                <a:ea typeface="Roboto"/>
                <a:cs typeface="Roboto"/>
                <a:sym typeface="Roboto"/>
              </a:rPr>
              <a:t> </a:t>
            </a:r>
            <a:r>
              <a:rPr b="1" lang="en-GB" sz="1200">
                <a:latin typeface="Roboto"/>
                <a:ea typeface="Roboto"/>
                <a:cs typeface="Roboto"/>
                <a:sym typeface="Roboto"/>
              </a:rPr>
              <a:t>user</a:t>
            </a:r>
            <a:r>
              <a:rPr lang="en-GB" sz="1200">
                <a:latin typeface="Roboto"/>
                <a:ea typeface="Roboto"/>
                <a:cs typeface="Roboto"/>
                <a:sym typeface="Roboto"/>
              </a:rPr>
              <a:t> for whom a product is designed, embodying the most critical needs and goals. </a:t>
            </a:r>
            <a:endParaRPr sz="1200">
              <a:latin typeface="Roboto"/>
              <a:ea typeface="Roboto"/>
              <a:cs typeface="Roboto"/>
              <a:sym typeface="Roboto"/>
            </a:endParaRPr>
          </a:p>
          <a:p>
            <a:pPr indent="0" lvl="0" marL="0" rtl="0" algn="l">
              <a:lnSpc>
                <a:spcPct val="150000"/>
              </a:lnSpc>
              <a:spcBef>
                <a:spcPts val="1200"/>
              </a:spcBef>
              <a:spcAft>
                <a:spcPts val="1200"/>
              </a:spcAft>
              <a:buNone/>
            </a:pPr>
            <a:r>
              <a:rPr b="1" lang="en-GB" sz="1200">
                <a:solidFill>
                  <a:srgbClr val="CC0000"/>
                </a:solidFill>
                <a:latin typeface="Roboto"/>
                <a:ea typeface="Roboto"/>
                <a:cs typeface="Roboto"/>
                <a:sym typeface="Roboto"/>
              </a:rPr>
              <a:t>A secondary persona</a:t>
            </a:r>
            <a:r>
              <a:rPr lang="en-GB" sz="1200">
                <a:latin typeface="Roboto"/>
                <a:ea typeface="Roboto"/>
                <a:cs typeface="Roboto"/>
                <a:sym typeface="Roboto"/>
              </a:rPr>
              <a:t> represents a significant but </a:t>
            </a:r>
            <a:r>
              <a:rPr b="1" lang="en-GB" sz="1200">
                <a:latin typeface="Roboto"/>
                <a:ea typeface="Roboto"/>
                <a:cs typeface="Roboto"/>
                <a:sym typeface="Roboto"/>
              </a:rPr>
              <a:t>less central user</a:t>
            </a:r>
            <a:r>
              <a:rPr lang="en-GB" sz="1200">
                <a:latin typeface="Roboto"/>
                <a:ea typeface="Roboto"/>
                <a:cs typeface="Roboto"/>
                <a:sym typeface="Roboto"/>
              </a:rPr>
              <a:t> whose needs are also met by the product but may not be the primary focus of design and development efforts.</a:t>
            </a:r>
            <a:endParaRPr sz="1200">
              <a:latin typeface="Roboto"/>
              <a:ea typeface="Roboto"/>
              <a:cs typeface="Roboto"/>
              <a:sym typeface="Roboto"/>
            </a:endParaRPr>
          </a:p>
        </p:txBody>
      </p:sp>
      <p:sp>
        <p:nvSpPr>
          <p:cNvPr id="211" name="Google Shape;211;p31"/>
          <p:cNvSpPr txBox="1"/>
          <p:nvPr>
            <p:ph type="title"/>
          </p:nvPr>
        </p:nvSpPr>
        <p:spPr>
          <a:xfrm>
            <a:off x="311700" y="670796"/>
            <a:ext cx="8520600" cy="393300"/>
          </a:xfrm>
          <a:prstGeom prst="rect">
            <a:avLst/>
          </a:prstGeom>
          <a:solidFill>
            <a:srgbClr val="FFFF00"/>
          </a:solidFill>
        </p:spPr>
        <p:txBody>
          <a:bodyPr anchorCtr="0" anchor="t" bIns="91425" lIns="91425" spcFirstLastPara="1" rIns="91425" wrap="square" tIns="91425">
            <a:normAutofit/>
          </a:bodyPr>
          <a:lstStyle/>
          <a:p>
            <a:pPr indent="0" lvl="0" marL="0" rtl="0" algn="l">
              <a:spcBef>
                <a:spcPts val="0"/>
              </a:spcBef>
              <a:spcAft>
                <a:spcPts val="0"/>
              </a:spcAft>
              <a:buNone/>
            </a:pPr>
            <a:r>
              <a:rPr lang="en-GB" sz="1300"/>
              <a:t>Primary and Secondary Persona</a:t>
            </a:r>
            <a:endParaRPr sz="1300"/>
          </a:p>
        </p:txBody>
      </p:sp>
      <p:sp>
        <p:nvSpPr>
          <p:cNvPr id="212" name="Google Shape;212;p31"/>
          <p:cNvSpPr txBox="1"/>
          <p:nvPr/>
        </p:nvSpPr>
        <p:spPr>
          <a:xfrm>
            <a:off x="413975" y="2571750"/>
            <a:ext cx="7534200" cy="1018800"/>
          </a:xfrm>
          <a:prstGeom prst="rect">
            <a:avLst/>
          </a:prstGeom>
          <a:noFill/>
          <a:ln>
            <a:noFill/>
          </a:ln>
        </p:spPr>
        <p:txBody>
          <a:bodyPr anchorCtr="0" anchor="t" bIns="91425" lIns="91425" spcFirstLastPara="1" rIns="91425" wrap="square" tIns="91425">
            <a:spAutoFit/>
          </a:bodyPr>
          <a:lstStyle/>
          <a:p>
            <a:pPr indent="0" lvl="0" marL="0" rtl="0" algn="l">
              <a:lnSpc>
                <a:spcPct val="95000"/>
              </a:lnSpc>
              <a:spcBef>
                <a:spcPts val="0"/>
              </a:spcBef>
              <a:spcAft>
                <a:spcPts val="0"/>
              </a:spcAft>
              <a:buClr>
                <a:schemeClr val="dk1"/>
              </a:buClr>
              <a:buSzPts val="935"/>
              <a:buFont typeface="Arial"/>
              <a:buNone/>
            </a:pPr>
            <a:r>
              <a:rPr lang="en-GB" sz="1200">
                <a:solidFill>
                  <a:schemeClr val="dk2"/>
                </a:solidFill>
                <a:latin typeface="Roboto"/>
                <a:ea typeface="Roboto"/>
                <a:cs typeface="Roboto"/>
                <a:sym typeface="Roboto"/>
              </a:rPr>
              <a:t>Example: To design a hospital bed</a:t>
            </a:r>
            <a:endParaRPr sz="1200">
              <a:solidFill>
                <a:schemeClr val="dk2"/>
              </a:solidFill>
              <a:latin typeface="Roboto"/>
              <a:ea typeface="Roboto"/>
              <a:cs typeface="Roboto"/>
              <a:sym typeface="Roboto"/>
            </a:endParaRPr>
          </a:p>
          <a:p>
            <a:pPr indent="0" lvl="0" marL="0" rtl="0" algn="l">
              <a:lnSpc>
                <a:spcPct val="95000"/>
              </a:lnSpc>
              <a:spcBef>
                <a:spcPts val="1200"/>
              </a:spcBef>
              <a:spcAft>
                <a:spcPts val="0"/>
              </a:spcAft>
              <a:buClr>
                <a:schemeClr val="dk1"/>
              </a:buClr>
              <a:buSzPts val="935"/>
              <a:buFont typeface="Arial"/>
              <a:buNone/>
            </a:pPr>
            <a:r>
              <a:rPr lang="en-GB" sz="1200">
                <a:solidFill>
                  <a:schemeClr val="dk2"/>
                </a:solidFill>
                <a:latin typeface="Roboto"/>
                <a:ea typeface="Roboto"/>
                <a:cs typeface="Roboto"/>
                <a:sym typeface="Roboto"/>
              </a:rPr>
              <a:t>Primary Persona : Patient </a:t>
            </a:r>
            <a:endParaRPr sz="1200">
              <a:solidFill>
                <a:schemeClr val="dk2"/>
              </a:solidFill>
              <a:latin typeface="Roboto"/>
              <a:ea typeface="Roboto"/>
              <a:cs typeface="Roboto"/>
              <a:sym typeface="Roboto"/>
            </a:endParaRPr>
          </a:p>
          <a:p>
            <a:pPr indent="0" lvl="0" marL="0" rtl="0" algn="l">
              <a:lnSpc>
                <a:spcPct val="95000"/>
              </a:lnSpc>
              <a:spcBef>
                <a:spcPts val="1200"/>
              </a:spcBef>
              <a:spcAft>
                <a:spcPts val="1200"/>
              </a:spcAft>
              <a:buNone/>
            </a:pPr>
            <a:r>
              <a:rPr lang="en-GB" sz="1200">
                <a:solidFill>
                  <a:schemeClr val="dk2"/>
                </a:solidFill>
                <a:latin typeface="Roboto"/>
                <a:ea typeface="Roboto"/>
                <a:cs typeface="Roboto"/>
                <a:sym typeface="Roboto"/>
              </a:rPr>
              <a:t>Secondary Persona : Nurse, Doctor.</a:t>
            </a:r>
            <a:endParaRPr sz="1200">
              <a:solidFill>
                <a:schemeClr val="dk2"/>
              </a:solidFill>
            </a:endParaRPr>
          </a:p>
        </p:txBody>
      </p:sp>
      <p:sp>
        <p:nvSpPr>
          <p:cNvPr id="213" name="Google Shape;213;p31"/>
          <p:cNvSpPr txBox="1"/>
          <p:nvPr/>
        </p:nvSpPr>
        <p:spPr>
          <a:xfrm>
            <a:off x="113550" y="78650"/>
            <a:ext cx="8916900" cy="4596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2.1.5 When empathizing with the user, designers develop a persona used to represent a group of end-users they are solving a problem for</a:t>
            </a:r>
            <a:endParaRPr b="1" sz="1100">
              <a:solidFill>
                <a:srgbClr val="351C75"/>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2"/>
          <p:cNvSpPr txBox="1"/>
          <p:nvPr/>
        </p:nvSpPr>
        <p:spPr>
          <a:xfrm>
            <a:off x="113550" y="103339"/>
            <a:ext cx="8916900" cy="5319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2.1.6 </a:t>
            </a:r>
            <a:r>
              <a:rPr b="1" lang="en-GB" sz="1100">
                <a:solidFill>
                  <a:srgbClr val="351C75"/>
                </a:solidFill>
              </a:rPr>
              <a:t>Designers engage in user observation, mapping the user’s journey as they carry out a task. They use a storyboard to identify the steps in the design process and design opportunities.</a:t>
            </a:r>
            <a:endParaRPr b="1" sz="1100">
              <a:solidFill>
                <a:srgbClr val="351C75"/>
              </a:solidFill>
            </a:endParaRPr>
          </a:p>
        </p:txBody>
      </p:sp>
      <p:sp>
        <p:nvSpPr>
          <p:cNvPr id="219" name="Google Shape;219;p32"/>
          <p:cNvSpPr txBox="1"/>
          <p:nvPr/>
        </p:nvSpPr>
        <p:spPr>
          <a:xfrm>
            <a:off x="107800" y="823882"/>
            <a:ext cx="2871300" cy="23952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GB" sz="1100" u="none" cap="none" strike="noStrike">
                <a:solidFill>
                  <a:srgbClr val="000000"/>
                </a:solidFill>
                <a:latin typeface="Arial"/>
                <a:ea typeface="Arial"/>
                <a:cs typeface="Arial"/>
                <a:sym typeface="Arial"/>
              </a:rPr>
              <a:t>A </a:t>
            </a:r>
            <a:r>
              <a:rPr b="1" i="0" lang="en-GB" sz="1100" u="none" cap="none" strike="noStrike">
                <a:solidFill>
                  <a:srgbClr val="000000"/>
                </a:solidFill>
                <a:latin typeface="Arial"/>
                <a:ea typeface="Arial"/>
                <a:cs typeface="Arial"/>
                <a:sym typeface="Arial"/>
              </a:rPr>
              <a:t>User trial</a:t>
            </a:r>
            <a:r>
              <a:rPr b="0" i="0" lang="en-GB" sz="1100" u="none" cap="none" strike="noStrike">
                <a:solidFill>
                  <a:srgbClr val="000000"/>
                </a:solidFill>
                <a:latin typeface="Arial"/>
                <a:ea typeface="Arial"/>
                <a:cs typeface="Arial"/>
                <a:sym typeface="Arial"/>
              </a:rPr>
              <a:t> is the observation of people using a product and the collection of comments from who have used the product. In user observations a person's behaviour is often emphasised rather than concentrating on the collection of their comments. You can observe a person using a product and not ask for comments, this would still be a </a:t>
            </a:r>
            <a:r>
              <a:rPr b="1" i="0" lang="en-GB" sz="1100" u="none" cap="none" strike="noStrike">
                <a:solidFill>
                  <a:srgbClr val="000000"/>
                </a:solidFill>
                <a:latin typeface="Arial"/>
                <a:ea typeface="Arial"/>
                <a:cs typeface="Arial"/>
                <a:sym typeface="Arial"/>
              </a:rPr>
              <a:t>user trial</a:t>
            </a:r>
            <a:r>
              <a:rPr b="0" i="0" lang="en-GB" sz="1100" u="none" cap="none" strike="noStrike">
                <a:solidFill>
                  <a:srgbClr val="000000"/>
                </a:solidFill>
                <a:latin typeface="Arial"/>
                <a:ea typeface="Arial"/>
                <a:cs typeface="Arial"/>
                <a:sym typeface="Arial"/>
              </a:rPr>
              <a:t>. </a:t>
            </a:r>
            <a:endParaRPr b="0" i="0" sz="11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0" i="0" sz="11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0" i="0" sz="1100" u="none" cap="none" strike="noStrike">
              <a:solidFill>
                <a:srgbClr val="0000FF"/>
              </a:solidFill>
              <a:latin typeface="Arial"/>
              <a:ea typeface="Arial"/>
              <a:cs typeface="Arial"/>
              <a:sym typeface="Arial"/>
            </a:endParaRPr>
          </a:p>
        </p:txBody>
      </p:sp>
      <p:sp>
        <p:nvSpPr>
          <p:cNvPr id="220" name="Google Shape;220;p32"/>
          <p:cNvSpPr txBox="1"/>
          <p:nvPr/>
        </p:nvSpPr>
        <p:spPr>
          <a:xfrm>
            <a:off x="3066675" y="823857"/>
            <a:ext cx="2935200" cy="23952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GB" sz="1100" u="none" cap="none" strike="noStrike">
                <a:solidFill>
                  <a:srgbClr val="000000"/>
                </a:solidFill>
                <a:latin typeface="Arial"/>
                <a:ea typeface="Arial"/>
                <a:cs typeface="Arial"/>
                <a:sym typeface="Arial"/>
              </a:rPr>
              <a:t>Users can be given products to test over a period of time. This is often done as part of commissioning new products or redesigning an old product. Manufacturers obtain feedback from users to see if the design or existing product meets the needs of that target market. The manufacturers can then identify and rectify any problems with the product before full blown production goes ahead and the product enters the market.</a:t>
            </a:r>
            <a:endParaRPr b="0" i="0" sz="1100" u="none" cap="none" strike="noStrike">
              <a:solidFill>
                <a:srgbClr val="000000"/>
              </a:solidFill>
              <a:latin typeface="Arial"/>
              <a:ea typeface="Arial"/>
              <a:cs typeface="Arial"/>
              <a:sym typeface="Arial"/>
            </a:endParaRPr>
          </a:p>
        </p:txBody>
      </p:sp>
      <p:sp>
        <p:nvSpPr>
          <p:cNvPr id="221" name="Google Shape;221;p32"/>
          <p:cNvSpPr txBox="1"/>
          <p:nvPr/>
        </p:nvSpPr>
        <p:spPr>
          <a:xfrm>
            <a:off x="6089500" y="823857"/>
            <a:ext cx="2935200" cy="23952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GB" sz="1100" u="none" cap="none" strike="noStrike">
                <a:solidFill>
                  <a:srgbClr val="000000"/>
                </a:solidFill>
                <a:latin typeface="Arial"/>
                <a:ea typeface="Arial"/>
                <a:cs typeface="Arial"/>
                <a:sym typeface="Arial"/>
              </a:rPr>
              <a:t>User trials usually create quantitative data collected by questionnaire or interview if you require more qualitative data. User trials are classed as primary sources of data collection. User trials and observations are useful and appropriate for gaining information on ease of use (ergonomics), performance, price, and aesthetics. The usability of the products can be tested, to find out how its used and abused in a real world context. Users can identify strengths and weaknesses in a product. Usually requires a real product.</a:t>
            </a:r>
            <a:endParaRPr b="0" i="0" sz="1100" u="none" cap="none" strike="noStrike">
              <a:solidFill>
                <a:srgbClr val="000000"/>
              </a:solidFill>
              <a:latin typeface="Arial"/>
              <a:ea typeface="Arial"/>
              <a:cs typeface="Arial"/>
              <a:sym typeface="Arial"/>
            </a:endParaRPr>
          </a:p>
        </p:txBody>
      </p:sp>
      <p:pic>
        <p:nvPicPr>
          <p:cNvPr id="222" name="Google Shape;222;p32"/>
          <p:cNvPicPr preferRelativeResize="0"/>
          <p:nvPr/>
        </p:nvPicPr>
        <p:blipFill rotWithShape="1">
          <a:blip r:embed="rId3">
            <a:alphaModFix/>
          </a:blip>
          <a:srcRect b="0" l="0" r="0" t="0"/>
          <a:stretch/>
        </p:blipFill>
        <p:spPr>
          <a:xfrm>
            <a:off x="472688" y="3292450"/>
            <a:ext cx="2141525" cy="1698675"/>
          </a:xfrm>
          <a:prstGeom prst="rect">
            <a:avLst/>
          </a:prstGeom>
          <a:noFill/>
          <a:ln cap="flat" cmpd="sng" w="9525">
            <a:solidFill>
              <a:srgbClr val="666666"/>
            </a:solidFill>
            <a:prstDash val="solid"/>
            <a:round/>
            <a:headEnd len="sm" w="sm" type="none"/>
            <a:tailEnd len="sm" w="sm" type="none"/>
          </a:ln>
        </p:spPr>
      </p:pic>
      <p:pic>
        <p:nvPicPr>
          <p:cNvPr id="223" name="Google Shape;223;p32"/>
          <p:cNvPicPr preferRelativeResize="0"/>
          <p:nvPr/>
        </p:nvPicPr>
        <p:blipFill rotWithShape="1">
          <a:blip r:embed="rId4">
            <a:alphaModFix/>
          </a:blip>
          <a:srcRect b="0" l="0" r="0" t="0"/>
          <a:stretch/>
        </p:blipFill>
        <p:spPr>
          <a:xfrm>
            <a:off x="3574913" y="3292400"/>
            <a:ext cx="1994175" cy="1698675"/>
          </a:xfrm>
          <a:prstGeom prst="rect">
            <a:avLst/>
          </a:prstGeom>
          <a:noFill/>
          <a:ln cap="flat" cmpd="sng" w="9525">
            <a:solidFill>
              <a:srgbClr val="666666"/>
            </a:solidFill>
            <a:prstDash val="solid"/>
            <a:round/>
            <a:headEnd len="sm" w="sm" type="none"/>
            <a:tailEnd len="sm" w="sm" type="none"/>
          </a:ln>
        </p:spPr>
      </p:pic>
      <p:pic>
        <p:nvPicPr>
          <p:cNvPr id="224" name="Google Shape;224;p32"/>
          <p:cNvPicPr preferRelativeResize="0"/>
          <p:nvPr/>
        </p:nvPicPr>
        <p:blipFill rotWithShape="1">
          <a:blip r:embed="rId5">
            <a:alphaModFix/>
          </a:blip>
          <a:srcRect b="0" l="0" r="0" t="0"/>
          <a:stretch/>
        </p:blipFill>
        <p:spPr>
          <a:xfrm>
            <a:off x="6549253" y="3292400"/>
            <a:ext cx="2125798" cy="1698675"/>
          </a:xfrm>
          <a:prstGeom prst="rect">
            <a:avLst/>
          </a:prstGeom>
          <a:noFill/>
          <a:ln cap="flat" cmpd="sng" w="9525">
            <a:solidFill>
              <a:srgbClr val="666666"/>
            </a:solidFill>
            <a:prstDash val="solid"/>
            <a:round/>
            <a:headEnd len="sm" w="sm" type="none"/>
            <a:tailEnd len="sm" w="sm" type="none"/>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33"/>
          <p:cNvSpPr txBox="1"/>
          <p:nvPr/>
        </p:nvSpPr>
        <p:spPr>
          <a:xfrm>
            <a:off x="270300" y="629175"/>
            <a:ext cx="8382900" cy="8619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GB" sz="1100">
                <a:solidFill>
                  <a:schemeClr val="dk2"/>
                </a:solidFill>
                <a:latin typeface="Roboto"/>
                <a:ea typeface="Roboto"/>
                <a:cs typeface="Roboto"/>
                <a:sym typeface="Roboto"/>
              </a:rPr>
              <a:t>A storyboard </a:t>
            </a:r>
            <a:r>
              <a:rPr b="1" lang="en-GB" sz="1100">
                <a:solidFill>
                  <a:schemeClr val="dk2"/>
                </a:solidFill>
                <a:latin typeface="Roboto"/>
                <a:ea typeface="Roboto"/>
                <a:cs typeface="Roboto"/>
                <a:sym typeface="Roboto"/>
              </a:rPr>
              <a:t>explains the problem by showing the user’s experience</a:t>
            </a:r>
            <a:r>
              <a:rPr lang="en-GB" sz="1100">
                <a:solidFill>
                  <a:schemeClr val="dk2"/>
                </a:solidFill>
                <a:latin typeface="Roboto"/>
                <a:ea typeface="Roboto"/>
                <a:cs typeface="Roboto"/>
                <a:sym typeface="Roboto"/>
              </a:rPr>
              <a:t> and justifies the need for a design solution by </a:t>
            </a:r>
            <a:r>
              <a:rPr b="1" lang="en-GB" sz="1100">
                <a:solidFill>
                  <a:schemeClr val="dk2"/>
                </a:solidFill>
                <a:latin typeface="Roboto"/>
                <a:ea typeface="Roboto"/>
                <a:cs typeface="Roboto"/>
                <a:sym typeface="Roboto"/>
              </a:rPr>
              <a:t>highlighting the difficulties and consequences.</a:t>
            </a:r>
            <a:endParaRPr sz="1100">
              <a:solidFill>
                <a:schemeClr val="dk2"/>
              </a:solidFill>
              <a:latin typeface="Roboto"/>
              <a:ea typeface="Roboto"/>
              <a:cs typeface="Roboto"/>
              <a:sym typeface="Roboto"/>
            </a:endParaRPr>
          </a:p>
          <a:p>
            <a:pPr indent="0" lvl="0" marL="0" rtl="0" algn="l">
              <a:lnSpc>
                <a:spcPct val="150000"/>
              </a:lnSpc>
              <a:spcBef>
                <a:spcPts val="0"/>
              </a:spcBef>
              <a:spcAft>
                <a:spcPts val="0"/>
              </a:spcAft>
              <a:buNone/>
            </a:pPr>
            <a:r>
              <a:rPr lang="en-GB" sz="1100">
                <a:solidFill>
                  <a:schemeClr val="dk2"/>
                </a:solidFill>
                <a:latin typeface="Roboto"/>
                <a:ea typeface="Roboto"/>
                <a:cs typeface="Roboto"/>
                <a:sym typeface="Roboto"/>
              </a:rPr>
              <a:t>It shows the </a:t>
            </a:r>
            <a:r>
              <a:rPr b="1" lang="en-GB" sz="1100">
                <a:solidFill>
                  <a:schemeClr val="dk2"/>
                </a:solidFill>
                <a:latin typeface="Roboto"/>
                <a:ea typeface="Roboto"/>
                <a:cs typeface="Roboto"/>
                <a:sym typeface="Roboto"/>
              </a:rPr>
              <a:t>user’s journey, struggles, and needs</a:t>
            </a:r>
            <a:r>
              <a:rPr lang="en-GB" sz="1100">
                <a:solidFill>
                  <a:schemeClr val="dk2"/>
                </a:solidFill>
                <a:latin typeface="Roboto"/>
                <a:ea typeface="Roboto"/>
                <a:cs typeface="Roboto"/>
                <a:sym typeface="Roboto"/>
              </a:rPr>
              <a:t> in a sequence of sketches or frames.</a:t>
            </a:r>
            <a:endParaRPr sz="1100">
              <a:solidFill>
                <a:schemeClr val="dk2"/>
              </a:solidFill>
              <a:latin typeface="Roboto"/>
              <a:ea typeface="Roboto"/>
              <a:cs typeface="Roboto"/>
              <a:sym typeface="Roboto"/>
            </a:endParaRPr>
          </a:p>
        </p:txBody>
      </p:sp>
      <p:sp>
        <p:nvSpPr>
          <p:cNvPr id="230" name="Google Shape;230;p33"/>
          <p:cNvSpPr txBox="1"/>
          <p:nvPr/>
        </p:nvSpPr>
        <p:spPr>
          <a:xfrm>
            <a:off x="113550" y="78650"/>
            <a:ext cx="8916900" cy="5319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2.1.6 Designers engage in user observation, mapping the user’s journey as they carry out a task. They use a storyboard to identify the steps in the design process and design opportunities.</a:t>
            </a:r>
            <a:endParaRPr b="1" sz="1100">
              <a:solidFill>
                <a:srgbClr val="351C75"/>
              </a:solidFill>
            </a:endParaRPr>
          </a:p>
        </p:txBody>
      </p:sp>
      <p:sp>
        <p:nvSpPr>
          <p:cNvPr id="231" name="Google Shape;231;p33"/>
          <p:cNvSpPr txBox="1"/>
          <p:nvPr/>
        </p:nvSpPr>
        <p:spPr>
          <a:xfrm>
            <a:off x="270300" y="1749000"/>
            <a:ext cx="8144700" cy="103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100">
                <a:solidFill>
                  <a:schemeClr val="dk2"/>
                </a:solidFill>
              </a:rPr>
              <a:t>A storyboard visually represents the user's experience step by step, helping designers understand how users interact with a product or service. It typically includes scenes that depict each stage of a task, illustrating the actions users take and the decisions they make along the way. By mapping out these interactions, designers can identify moments where users face challenges or obstacles. These challenges could include confusion, frustration, or inefficiencies in the process. Additionally, the storyboard helps highlight potential areas for design improvements, ensuring that solutions align with real user needs.</a:t>
            </a:r>
            <a:endParaRPr sz="1100">
              <a:solidFill>
                <a:schemeClr val="dk2"/>
              </a:solidFill>
            </a:endParaRPr>
          </a:p>
        </p:txBody>
      </p:sp>
      <p:pic>
        <p:nvPicPr>
          <p:cNvPr id="232" name="Google Shape;232;p33"/>
          <p:cNvPicPr preferRelativeResize="0"/>
          <p:nvPr/>
        </p:nvPicPr>
        <p:blipFill>
          <a:blip r:embed="rId3">
            <a:alphaModFix/>
          </a:blip>
          <a:stretch>
            <a:fillRect/>
          </a:stretch>
        </p:blipFill>
        <p:spPr>
          <a:xfrm>
            <a:off x="304800" y="2932800"/>
            <a:ext cx="3230193" cy="2058301"/>
          </a:xfrm>
          <a:prstGeom prst="rect">
            <a:avLst/>
          </a:prstGeom>
          <a:noFill/>
          <a:ln>
            <a:noFill/>
          </a:ln>
        </p:spPr>
      </p:pic>
      <p:pic>
        <p:nvPicPr>
          <p:cNvPr id="233" name="Google Shape;233;p33"/>
          <p:cNvPicPr preferRelativeResize="0"/>
          <p:nvPr/>
        </p:nvPicPr>
        <p:blipFill rotWithShape="1">
          <a:blip r:embed="rId4">
            <a:alphaModFix/>
          </a:blip>
          <a:srcRect b="8475" l="6300" r="7980" t="0"/>
          <a:stretch/>
        </p:blipFill>
        <p:spPr>
          <a:xfrm>
            <a:off x="3538182" y="2932800"/>
            <a:ext cx="2752199" cy="1996000"/>
          </a:xfrm>
          <a:prstGeom prst="rect">
            <a:avLst/>
          </a:prstGeom>
          <a:noFill/>
          <a:ln>
            <a:noFill/>
          </a:ln>
        </p:spPr>
      </p:pic>
      <p:pic>
        <p:nvPicPr>
          <p:cNvPr id="234" name="Google Shape;234;p33"/>
          <p:cNvPicPr preferRelativeResize="0"/>
          <p:nvPr/>
        </p:nvPicPr>
        <p:blipFill>
          <a:blip r:embed="rId5">
            <a:alphaModFix/>
          </a:blip>
          <a:stretch>
            <a:fillRect/>
          </a:stretch>
        </p:blipFill>
        <p:spPr>
          <a:xfrm>
            <a:off x="6261925" y="2932800"/>
            <a:ext cx="2539225" cy="19365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34"/>
          <p:cNvSpPr txBox="1"/>
          <p:nvPr/>
        </p:nvSpPr>
        <p:spPr>
          <a:xfrm>
            <a:off x="113550" y="78650"/>
            <a:ext cx="8916900" cy="4698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2.1.7 </a:t>
            </a:r>
            <a:r>
              <a:rPr b="1" lang="en-GB" sz="1100">
                <a:solidFill>
                  <a:srgbClr val="351C75"/>
                </a:solidFill>
              </a:rPr>
              <a:t>Product analysis is a tool used by designers to gain insight into the function, </a:t>
            </a:r>
            <a:r>
              <a:rPr b="1" lang="en-GB" sz="1100">
                <a:solidFill>
                  <a:srgbClr val="351C75"/>
                </a:solidFill>
              </a:rPr>
              <a:t>performance and</a:t>
            </a:r>
            <a:r>
              <a:rPr b="1" lang="en-GB" sz="1100">
                <a:solidFill>
                  <a:srgbClr val="351C75"/>
                </a:solidFill>
              </a:rPr>
              <a:t> features of an existing  product.</a:t>
            </a:r>
            <a:endParaRPr b="1" sz="1100">
              <a:solidFill>
                <a:srgbClr val="351C75"/>
              </a:solidFill>
            </a:endParaRPr>
          </a:p>
        </p:txBody>
      </p:sp>
      <p:sp>
        <p:nvSpPr>
          <p:cNvPr id="240" name="Google Shape;240;p34"/>
          <p:cNvSpPr txBox="1"/>
          <p:nvPr/>
        </p:nvSpPr>
        <p:spPr>
          <a:xfrm>
            <a:off x="269075" y="921075"/>
            <a:ext cx="5961000" cy="12006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GB" sz="1100">
                <a:solidFill>
                  <a:srgbClr val="595959"/>
                </a:solidFill>
              </a:rPr>
              <a:t>Product analysis is used by designers to evaluate existing products in terms of function, performance and features. It helps identify strengths and weaknesses, understand user needs, and gain insights into market trends. This information supports informed decision-making and inspires innovation for improved or new product development. Designers </a:t>
            </a:r>
            <a:r>
              <a:rPr lang="en-GB" sz="1100">
                <a:solidFill>
                  <a:srgbClr val="595959"/>
                </a:solidFill>
              </a:rPr>
              <a:t>examine</a:t>
            </a:r>
            <a:r>
              <a:rPr lang="en-GB" sz="1100">
                <a:solidFill>
                  <a:srgbClr val="595959"/>
                </a:solidFill>
              </a:rPr>
              <a:t> factors such as usability, materials manufacturing processes, ergonomics, aesthetics and sustainability.</a:t>
            </a:r>
            <a:endParaRPr sz="1100">
              <a:solidFill>
                <a:srgbClr val="595959"/>
              </a:solidFill>
            </a:endParaRPr>
          </a:p>
        </p:txBody>
      </p:sp>
      <p:sp>
        <p:nvSpPr>
          <p:cNvPr id="241" name="Google Shape;241;p34"/>
          <p:cNvSpPr txBox="1"/>
          <p:nvPr/>
        </p:nvSpPr>
        <p:spPr>
          <a:xfrm>
            <a:off x="269075" y="4219575"/>
            <a:ext cx="5961000" cy="523200"/>
          </a:xfrm>
          <a:prstGeom prst="rect">
            <a:avLst/>
          </a:prstGeom>
          <a:solidFill>
            <a:srgbClr val="FFF2CC"/>
          </a:solidFill>
          <a:ln cap="flat" cmpd="sng" w="9525">
            <a:solidFill>
              <a:schemeClr val="dk2"/>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GB" sz="1100">
                <a:solidFill>
                  <a:schemeClr val="dk2"/>
                </a:solidFill>
              </a:rPr>
              <a:t>Product analysis is a research and evaluation tool that guides designers to create products that are functional, user-friendly, performs, and has features which are required by the user.</a:t>
            </a:r>
            <a:endParaRPr sz="1100">
              <a:solidFill>
                <a:schemeClr val="dk2"/>
              </a:solidFill>
            </a:endParaRPr>
          </a:p>
        </p:txBody>
      </p:sp>
      <p:pic>
        <p:nvPicPr>
          <p:cNvPr id="242" name="Google Shape;242;p34"/>
          <p:cNvPicPr preferRelativeResize="0"/>
          <p:nvPr/>
        </p:nvPicPr>
        <p:blipFill>
          <a:blip r:embed="rId3">
            <a:alphaModFix/>
          </a:blip>
          <a:stretch>
            <a:fillRect/>
          </a:stretch>
        </p:blipFill>
        <p:spPr>
          <a:xfrm>
            <a:off x="269075" y="2274075"/>
            <a:ext cx="2689651" cy="1793101"/>
          </a:xfrm>
          <a:prstGeom prst="rect">
            <a:avLst/>
          </a:prstGeom>
          <a:noFill/>
          <a:ln>
            <a:noFill/>
          </a:ln>
        </p:spPr>
      </p:pic>
      <p:pic>
        <p:nvPicPr>
          <p:cNvPr id="243" name="Google Shape;243;p34"/>
          <p:cNvPicPr preferRelativeResize="0"/>
          <p:nvPr/>
        </p:nvPicPr>
        <p:blipFill>
          <a:blip r:embed="rId4">
            <a:alphaModFix/>
          </a:blip>
          <a:stretch>
            <a:fillRect/>
          </a:stretch>
        </p:blipFill>
        <p:spPr>
          <a:xfrm>
            <a:off x="4064300" y="2232588"/>
            <a:ext cx="2041875" cy="1876075"/>
          </a:xfrm>
          <a:prstGeom prst="rect">
            <a:avLst/>
          </a:prstGeom>
          <a:noFill/>
          <a:ln>
            <a:noFill/>
          </a:ln>
        </p:spPr>
      </p:pic>
      <p:pic>
        <p:nvPicPr>
          <p:cNvPr id="244" name="Google Shape;244;p34"/>
          <p:cNvPicPr preferRelativeResize="0"/>
          <p:nvPr/>
        </p:nvPicPr>
        <p:blipFill rotWithShape="1">
          <a:blip r:embed="rId5">
            <a:alphaModFix/>
          </a:blip>
          <a:srcRect b="11103" l="2320" r="77610" t="11636"/>
          <a:stretch/>
        </p:blipFill>
        <p:spPr>
          <a:xfrm>
            <a:off x="7851175" y="962525"/>
            <a:ext cx="1179280" cy="3404850"/>
          </a:xfrm>
          <a:prstGeom prst="rect">
            <a:avLst/>
          </a:prstGeom>
          <a:noFill/>
          <a:ln>
            <a:noFill/>
          </a:ln>
        </p:spPr>
      </p:pic>
      <p:pic>
        <p:nvPicPr>
          <p:cNvPr id="245" name="Google Shape;245;p34"/>
          <p:cNvPicPr preferRelativeResize="0"/>
          <p:nvPr/>
        </p:nvPicPr>
        <p:blipFill rotWithShape="1">
          <a:blip r:embed="rId6">
            <a:alphaModFix/>
          </a:blip>
          <a:srcRect b="1991" l="1018" r="52089" t="10680"/>
          <a:stretch/>
        </p:blipFill>
        <p:spPr>
          <a:xfrm>
            <a:off x="6263550" y="2121665"/>
            <a:ext cx="1554151" cy="204396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35"/>
          <p:cNvSpPr txBox="1"/>
          <p:nvPr/>
        </p:nvSpPr>
        <p:spPr>
          <a:xfrm>
            <a:off x="113550" y="78650"/>
            <a:ext cx="8916900" cy="3042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2.1.8 </a:t>
            </a:r>
            <a:r>
              <a:rPr b="1" lang="en-GB" sz="1100">
                <a:solidFill>
                  <a:srgbClr val="351C75"/>
                </a:solidFill>
              </a:rPr>
              <a:t>The first step in solving a problem is to define it.</a:t>
            </a:r>
            <a:endParaRPr b="1" sz="1100">
              <a:solidFill>
                <a:srgbClr val="351C75"/>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36"/>
          <p:cNvSpPr txBox="1"/>
          <p:nvPr/>
        </p:nvSpPr>
        <p:spPr>
          <a:xfrm>
            <a:off x="113550" y="78650"/>
            <a:ext cx="8916900" cy="3042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2.1.9 </a:t>
            </a:r>
            <a:r>
              <a:rPr b="1" lang="en-GB" sz="1100">
                <a:solidFill>
                  <a:srgbClr val="351C75"/>
                </a:solidFill>
              </a:rPr>
              <a:t>Defining clear design specifications leads to clear parameters for the development of a solution.</a:t>
            </a:r>
            <a:endParaRPr b="1" sz="1100">
              <a:solidFill>
                <a:srgbClr val="351C75"/>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37"/>
          <p:cNvSpPr txBox="1"/>
          <p:nvPr/>
        </p:nvSpPr>
        <p:spPr>
          <a:xfrm>
            <a:off x="113550" y="78650"/>
            <a:ext cx="8916900" cy="4596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2.1.10 </a:t>
            </a:r>
            <a:r>
              <a:rPr b="1" lang="en-GB" sz="1100">
                <a:solidFill>
                  <a:srgbClr val="351C75"/>
                </a:solidFill>
              </a:rPr>
              <a:t>The ideation and modelling stage involves developing distinct ways to solve a particular problem that demonstrate different approaches to develop a solution.</a:t>
            </a:r>
            <a:endParaRPr b="1" sz="1100">
              <a:solidFill>
                <a:srgbClr val="351C75"/>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38"/>
          <p:cNvSpPr txBox="1"/>
          <p:nvPr/>
        </p:nvSpPr>
        <p:spPr>
          <a:xfrm>
            <a:off x="113550" y="78650"/>
            <a:ext cx="8916900" cy="3042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2.1.11 </a:t>
            </a:r>
            <a:r>
              <a:rPr b="1" lang="en-GB" sz="1100">
                <a:solidFill>
                  <a:srgbClr val="351C75"/>
                </a:solidFill>
              </a:rPr>
              <a:t>Iterative analyses and evaluation of design ideas lead to improved design ideas.</a:t>
            </a:r>
            <a:endParaRPr b="1" sz="1100">
              <a:solidFill>
                <a:srgbClr val="351C75"/>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39"/>
          <p:cNvSpPr txBox="1"/>
          <p:nvPr/>
        </p:nvSpPr>
        <p:spPr>
          <a:xfrm>
            <a:off x="113550" y="78650"/>
            <a:ext cx="8916900" cy="4491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2.1.12 When developing a solution, designers use an iterative model, test, refine cycle until all major design specifications and user requirements are satisfied.</a:t>
            </a:r>
            <a:endParaRPr b="1" sz="1100">
              <a:solidFill>
                <a:srgbClr val="351C75"/>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40"/>
          <p:cNvSpPr txBox="1"/>
          <p:nvPr/>
        </p:nvSpPr>
        <p:spPr>
          <a:xfrm>
            <a:off x="113550" y="78650"/>
            <a:ext cx="8916900" cy="4491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2.1.13 Models, prototypes and mock-ups of solutions are created to test their effectiveness and to</a:t>
            </a:r>
            <a:endParaRPr b="1" sz="1100">
              <a:solidFill>
                <a:srgbClr val="351C75"/>
              </a:solidFill>
            </a:endParaRPr>
          </a:p>
          <a:p>
            <a:pPr indent="0" lvl="0" marL="0" rtl="0" algn="l">
              <a:spcBef>
                <a:spcPts val="0"/>
              </a:spcBef>
              <a:spcAft>
                <a:spcPts val="0"/>
              </a:spcAft>
              <a:buNone/>
            </a:pPr>
            <a:r>
              <a:rPr b="1" lang="en-GB" sz="1100">
                <a:solidFill>
                  <a:srgbClr val="351C75"/>
                </a:solidFill>
              </a:rPr>
              <a:t>gather feedback for further refinement and development.</a:t>
            </a:r>
            <a:endParaRPr b="1" sz="1100">
              <a:solidFill>
                <a:srgbClr val="351C75"/>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79" name="Shape 279"/>
        <p:cNvGrpSpPr/>
        <p:nvPr/>
      </p:nvGrpSpPr>
      <p:grpSpPr>
        <a:xfrm>
          <a:off x="0" y="0"/>
          <a:ext cx="0" cy="0"/>
          <a:chOff x="0" y="0"/>
          <a:chExt cx="0" cy="0"/>
        </a:xfrm>
      </p:grpSpPr>
      <p:sp>
        <p:nvSpPr>
          <p:cNvPr id="280" name="Google Shape;280;p41"/>
          <p:cNvSpPr txBox="1"/>
          <p:nvPr/>
        </p:nvSpPr>
        <p:spPr>
          <a:xfrm>
            <a:off x="333825" y="881100"/>
            <a:ext cx="1278900" cy="769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81" name="Google Shape;281;p41" title="Dyson6a Physical Modelling">
            <a:hlinkClick r:id="rId3"/>
          </p:cNvPr>
          <p:cNvPicPr preferRelativeResize="0"/>
          <p:nvPr/>
        </p:nvPicPr>
        <p:blipFill rotWithShape="1">
          <a:blip r:embed="rId4">
            <a:alphaModFix/>
          </a:blip>
          <a:srcRect b="0" l="0" r="0" t="0"/>
          <a:stretch/>
        </p:blipFill>
        <p:spPr>
          <a:xfrm>
            <a:off x="2753475" y="2322625"/>
            <a:ext cx="2400000" cy="2541600"/>
          </a:xfrm>
          <a:prstGeom prst="rect">
            <a:avLst/>
          </a:prstGeom>
          <a:noFill/>
          <a:ln cap="flat" cmpd="sng" w="9525">
            <a:solidFill>
              <a:srgbClr val="666666"/>
            </a:solidFill>
            <a:prstDash val="solid"/>
            <a:round/>
            <a:headEnd len="sm" w="sm" type="none"/>
            <a:tailEnd len="sm" w="sm" type="none"/>
          </a:ln>
        </p:spPr>
      </p:pic>
      <p:pic>
        <p:nvPicPr>
          <p:cNvPr id="282" name="Google Shape;282;p41"/>
          <p:cNvPicPr preferRelativeResize="0"/>
          <p:nvPr/>
        </p:nvPicPr>
        <p:blipFill rotWithShape="1">
          <a:blip r:embed="rId5">
            <a:alphaModFix/>
          </a:blip>
          <a:srcRect b="0" l="0" r="0" t="0"/>
          <a:stretch/>
        </p:blipFill>
        <p:spPr>
          <a:xfrm>
            <a:off x="5373125" y="2456375"/>
            <a:ext cx="1838413" cy="1162200"/>
          </a:xfrm>
          <a:prstGeom prst="rect">
            <a:avLst/>
          </a:prstGeom>
          <a:noFill/>
          <a:ln cap="flat" cmpd="sng" w="9525">
            <a:solidFill>
              <a:srgbClr val="666666"/>
            </a:solidFill>
            <a:prstDash val="solid"/>
            <a:round/>
            <a:headEnd len="sm" w="sm" type="none"/>
            <a:tailEnd len="sm" w="sm" type="none"/>
          </a:ln>
        </p:spPr>
      </p:pic>
      <p:pic>
        <p:nvPicPr>
          <p:cNvPr id="283" name="Google Shape;283;p41"/>
          <p:cNvPicPr preferRelativeResize="0"/>
          <p:nvPr/>
        </p:nvPicPr>
        <p:blipFill rotWithShape="1">
          <a:blip r:embed="rId6">
            <a:alphaModFix/>
          </a:blip>
          <a:srcRect b="0" l="0" r="0" t="0"/>
          <a:stretch/>
        </p:blipFill>
        <p:spPr>
          <a:xfrm>
            <a:off x="5553179" y="553975"/>
            <a:ext cx="3129146" cy="1656000"/>
          </a:xfrm>
          <a:prstGeom prst="rect">
            <a:avLst/>
          </a:prstGeom>
          <a:noFill/>
          <a:ln cap="flat" cmpd="sng" w="9525">
            <a:solidFill>
              <a:srgbClr val="666666"/>
            </a:solidFill>
            <a:prstDash val="solid"/>
            <a:round/>
            <a:headEnd len="sm" w="sm" type="none"/>
            <a:tailEnd len="sm" w="sm" type="none"/>
          </a:ln>
        </p:spPr>
      </p:pic>
      <p:sp>
        <p:nvSpPr>
          <p:cNvPr id="284" name="Google Shape;284;p41"/>
          <p:cNvSpPr txBox="1"/>
          <p:nvPr/>
        </p:nvSpPr>
        <p:spPr>
          <a:xfrm>
            <a:off x="130575" y="553975"/>
            <a:ext cx="5022900" cy="16560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Physical models</a:t>
            </a:r>
            <a:r>
              <a:rPr b="0" i="0" lang="en-GB" sz="1200" u="none" cap="none" strike="noStrike">
                <a:solidFill>
                  <a:srgbClr val="000000"/>
                </a:solidFill>
                <a:latin typeface="Arial"/>
                <a:ea typeface="Arial"/>
                <a:cs typeface="Arial"/>
                <a:sym typeface="Arial"/>
              </a:rPr>
              <a:t> allow for visualisation of an idea by examining a model and getting feedback from actually handling it. A physical model can be used obtain important data such as test and simulation measurements. Modeling of a physical object allows the user to better understand the problem and presents a means for manipulating the object in order analyse it full and get constructive feedback. Physical models can also be quickly and easily altered and modified to react to feedback.</a:t>
            </a:r>
            <a:endParaRPr b="0" i="0" sz="1200" u="none" cap="none" strike="noStrike">
              <a:solidFill>
                <a:srgbClr val="000000"/>
              </a:solidFill>
              <a:latin typeface="Arial"/>
              <a:ea typeface="Arial"/>
              <a:cs typeface="Arial"/>
              <a:sym typeface="Arial"/>
            </a:endParaRPr>
          </a:p>
        </p:txBody>
      </p:sp>
      <p:sp>
        <p:nvSpPr>
          <p:cNvPr id="285" name="Google Shape;285;p41"/>
          <p:cNvSpPr txBox="1"/>
          <p:nvPr/>
        </p:nvSpPr>
        <p:spPr>
          <a:xfrm>
            <a:off x="2777850" y="4853025"/>
            <a:ext cx="1356900" cy="290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rgbClr val="000000"/>
                </a:solidFill>
                <a:latin typeface="Arial"/>
                <a:ea typeface="Arial"/>
                <a:cs typeface="Arial"/>
                <a:sym typeface="Arial"/>
              </a:rPr>
              <a:t>3D prototyping - Dyson.</a:t>
            </a:r>
            <a:endParaRPr b="0" i="0" sz="800" u="none" cap="none" strike="noStrike">
              <a:solidFill>
                <a:srgbClr val="000000"/>
              </a:solidFill>
              <a:latin typeface="Arial"/>
              <a:ea typeface="Arial"/>
              <a:cs typeface="Arial"/>
              <a:sym typeface="Arial"/>
            </a:endParaRPr>
          </a:p>
        </p:txBody>
      </p:sp>
      <p:sp>
        <p:nvSpPr>
          <p:cNvPr id="286" name="Google Shape;286;p41"/>
          <p:cNvSpPr txBox="1"/>
          <p:nvPr/>
        </p:nvSpPr>
        <p:spPr>
          <a:xfrm>
            <a:off x="5553175" y="2165975"/>
            <a:ext cx="2400000" cy="290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rgbClr val="000000"/>
                </a:solidFill>
                <a:latin typeface="Arial"/>
                <a:ea typeface="Arial"/>
                <a:cs typeface="Arial"/>
                <a:sym typeface="Arial"/>
              </a:rPr>
              <a:t>3D physical models.</a:t>
            </a:r>
            <a:endParaRPr b="0" i="0" sz="800" u="none" cap="none" strike="noStrike">
              <a:solidFill>
                <a:srgbClr val="000000"/>
              </a:solidFill>
              <a:latin typeface="Arial"/>
              <a:ea typeface="Arial"/>
              <a:cs typeface="Arial"/>
              <a:sym typeface="Arial"/>
            </a:endParaRPr>
          </a:p>
        </p:txBody>
      </p:sp>
      <p:sp>
        <p:nvSpPr>
          <p:cNvPr id="287" name="Google Shape;287;p41"/>
          <p:cNvSpPr txBox="1"/>
          <p:nvPr/>
        </p:nvSpPr>
        <p:spPr>
          <a:xfrm>
            <a:off x="5275675" y="4853025"/>
            <a:ext cx="3562500" cy="290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rgbClr val="000000"/>
                </a:solidFill>
                <a:latin typeface="Arial"/>
                <a:ea typeface="Arial"/>
                <a:cs typeface="Arial"/>
                <a:sym typeface="Arial"/>
              </a:rPr>
              <a:t>Blue styrofoam is a common material for physical modelling.</a:t>
            </a:r>
            <a:endParaRPr b="0" i="0" sz="800" u="none" cap="none" strike="noStrike">
              <a:solidFill>
                <a:srgbClr val="000000"/>
              </a:solidFill>
              <a:latin typeface="Arial"/>
              <a:ea typeface="Arial"/>
              <a:cs typeface="Arial"/>
              <a:sym typeface="Arial"/>
            </a:endParaRPr>
          </a:p>
        </p:txBody>
      </p:sp>
      <p:pic>
        <p:nvPicPr>
          <p:cNvPr id="288" name="Google Shape;288;p41"/>
          <p:cNvPicPr preferRelativeResize="0"/>
          <p:nvPr/>
        </p:nvPicPr>
        <p:blipFill rotWithShape="1">
          <a:blip r:embed="rId7">
            <a:alphaModFix/>
          </a:blip>
          <a:srcRect b="0" l="0" r="0" t="0"/>
          <a:stretch/>
        </p:blipFill>
        <p:spPr>
          <a:xfrm>
            <a:off x="7414425" y="2315957"/>
            <a:ext cx="1632476" cy="1302617"/>
          </a:xfrm>
          <a:prstGeom prst="rect">
            <a:avLst/>
          </a:prstGeom>
          <a:noFill/>
          <a:ln cap="flat" cmpd="sng" w="9525">
            <a:solidFill>
              <a:srgbClr val="666666"/>
            </a:solidFill>
            <a:prstDash val="solid"/>
            <a:round/>
            <a:headEnd len="sm" w="sm" type="none"/>
            <a:tailEnd len="sm" w="sm" type="none"/>
          </a:ln>
        </p:spPr>
      </p:pic>
      <p:pic>
        <p:nvPicPr>
          <p:cNvPr id="289" name="Google Shape;289;p41"/>
          <p:cNvPicPr preferRelativeResize="0"/>
          <p:nvPr/>
        </p:nvPicPr>
        <p:blipFill rotWithShape="1">
          <a:blip r:embed="rId8">
            <a:alphaModFix/>
          </a:blip>
          <a:srcRect b="0" l="0" r="0" t="0"/>
          <a:stretch/>
        </p:blipFill>
        <p:spPr>
          <a:xfrm>
            <a:off x="7689925" y="3707000"/>
            <a:ext cx="1356975" cy="1157225"/>
          </a:xfrm>
          <a:prstGeom prst="rect">
            <a:avLst/>
          </a:prstGeom>
          <a:noFill/>
          <a:ln cap="flat" cmpd="sng" w="9525">
            <a:solidFill>
              <a:srgbClr val="666666"/>
            </a:solidFill>
            <a:prstDash val="solid"/>
            <a:round/>
            <a:headEnd len="sm" w="sm" type="none"/>
            <a:tailEnd len="sm" w="sm" type="none"/>
          </a:ln>
        </p:spPr>
      </p:pic>
      <p:pic>
        <p:nvPicPr>
          <p:cNvPr id="290" name="Google Shape;290;p41"/>
          <p:cNvPicPr preferRelativeResize="0"/>
          <p:nvPr/>
        </p:nvPicPr>
        <p:blipFill rotWithShape="1">
          <a:blip r:embed="rId9">
            <a:alphaModFix/>
          </a:blip>
          <a:srcRect b="0" l="0" r="0" t="0"/>
          <a:stretch/>
        </p:blipFill>
        <p:spPr>
          <a:xfrm>
            <a:off x="5373125" y="3707000"/>
            <a:ext cx="2097150" cy="1157225"/>
          </a:xfrm>
          <a:prstGeom prst="rect">
            <a:avLst/>
          </a:prstGeom>
          <a:noFill/>
          <a:ln cap="flat" cmpd="sng" w="9525">
            <a:solidFill>
              <a:srgbClr val="666666"/>
            </a:solidFill>
            <a:prstDash val="solid"/>
            <a:round/>
            <a:headEnd len="sm" w="sm" type="none"/>
            <a:tailEnd len="sm" w="sm" type="none"/>
          </a:ln>
        </p:spPr>
      </p:pic>
      <p:pic>
        <p:nvPicPr>
          <p:cNvPr id="291" name="Google Shape;291;p41" title="product design advice to students.mp4">
            <a:hlinkClick r:id="rId10"/>
          </p:cNvPr>
          <p:cNvPicPr preferRelativeResize="0"/>
          <p:nvPr/>
        </p:nvPicPr>
        <p:blipFill rotWithShape="1">
          <a:blip r:embed="rId11">
            <a:alphaModFix/>
          </a:blip>
          <a:srcRect b="0" l="0" r="0" t="0"/>
          <a:stretch/>
        </p:blipFill>
        <p:spPr>
          <a:xfrm>
            <a:off x="133825" y="2322625"/>
            <a:ext cx="2491900" cy="2541600"/>
          </a:xfrm>
          <a:prstGeom prst="rect">
            <a:avLst/>
          </a:prstGeom>
          <a:noFill/>
          <a:ln>
            <a:noFill/>
          </a:ln>
        </p:spPr>
      </p:pic>
      <p:sp>
        <p:nvSpPr>
          <p:cNvPr id="292" name="Google Shape;292;p41"/>
          <p:cNvSpPr txBox="1"/>
          <p:nvPr/>
        </p:nvSpPr>
        <p:spPr>
          <a:xfrm>
            <a:off x="133825" y="4831075"/>
            <a:ext cx="2491800" cy="290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rgbClr val="000000"/>
                </a:solidFill>
                <a:latin typeface="Arial"/>
                <a:ea typeface="Arial"/>
                <a:cs typeface="Arial"/>
                <a:sym typeface="Arial"/>
              </a:rPr>
              <a:t>Some great advice on designing.</a:t>
            </a:r>
            <a:endParaRPr b="0" i="0" sz="800" u="none" cap="none" strike="noStrike">
              <a:solidFill>
                <a:srgbClr val="000000"/>
              </a:solidFill>
              <a:latin typeface="Arial"/>
              <a:ea typeface="Arial"/>
              <a:cs typeface="Arial"/>
              <a:sym typeface="Arial"/>
            </a:endParaRPr>
          </a:p>
        </p:txBody>
      </p:sp>
      <p:sp>
        <p:nvSpPr>
          <p:cNvPr id="293" name="Google Shape;293;p41"/>
          <p:cNvSpPr txBox="1"/>
          <p:nvPr/>
        </p:nvSpPr>
        <p:spPr>
          <a:xfrm>
            <a:off x="113550" y="78650"/>
            <a:ext cx="8916900" cy="4491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2.1.13 Models, prototypes and mock-ups of solutions are created to test their effectiveness and to</a:t>
            </a:r>
            <a:endParaRPr b="1" sz="1100">
              <a:solidFill>
                <a:srgbClr val="351C75"/>
              </a:solidFill>
            </a:endParaRPr>
          </a:p>
          <a:p>
            <a:pPr indent="0" lvl="0" marL="0" rtl="0" algn="l">
              <a:spcBef>
                <a:spcPts val="0"/>
              </a:spcBef>
              <a:spcAft>
                <a:spcPts val="0"/>
              </a:spcAft>
              <a:buNone/>
            </a:pPr>
            <a:r>
              <a:rPr b="1" lang="en-GB" sz="1100">
                <a:solidFill>
                  <a:srgbClr val="351C75"/>
                </a:solidFill>
              </a:rPr>
              <a:t>gather feedback for further refinement and development.</a:t>
            </a:r>
            <a:endParaRPr b="1" sz="1100">
              <a:solidFill>
                <a:srgbClr val="351C75"/>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297" name="Shape 297"/>
        <p:cNvGrpSpPr/>
        <p:nvPr/>
      </p:nvGrpSpPr>
      <p:grpSpPr>
        <a:xfrm>
          <a:off x="0" y="0"/>
          <a:ext cx="0" cy="0"/>
          <a:chOff x="0" y="0"/>
          <a:chExt cx="0" cy="0"/>
        </a:xfrm>
      </p:grpSpPr>
      <p:sp>
        <p:nvSpPr>
          <p:cNvPr id="298" name="Google Shape;298;p42"/>
          <p:cNvSpPr txBox="1"/>
          <p:nvPr/>
        </p:nvSpPr>
        <p:spPr>
          <a:xfrm>
            <a:off x="333825" y="881100"/>
            <a:ext cx="1278900" cy="769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99" name="Google Shape;299;p42" title="BMW Car Design Process.mp4">
            <a:hlinkClick r:id="rId3"/>
          </p:cNvPr>
          <p:cNvPicPr preferRelativeResize="0"/>
          <p:nvPr/>
        </p:nvPicPr>
        <p:blipFill rotWithShape="1">
          <a:blip r:embed="rId4">
            <a:alphaModFix/>
          </a:blip>
          <a:srcRect b="0" l="0" r="0" t="0"/>
          <a:stretch/>
        </p:blipFill>
        <p:spPr>
          <a:xfrm>
            <a:off x="102450" y="3700575"/>
            <a:ext cx="1851274" cy="1379326"/>
          </a:xfrm>
          <a:prstGeom prst="rect">
            <a:avLst/>
          </a:prstGeom>
          <a:noFill/>
          <a:ln cap="flat" cmpd="sng" w="9525">
            <a:solidFill>
              <a:srgbClr val="666666"/>
            </a:solidFill>
            <a:prstDash val="solid"/>
            <a:round/>
            <a:headEnd len="sm" w="sm" type="none"/>
            <a:tailEnd len="sm" w="sm" type="none"/>
          </a:ln>
        </p:spPr>
      </p:pic>
      <p:pic>
        <p:nvPicPr>
          <p:cNvPr id="300" name="Google Shape;300;p42"/>
          <p:cNvPicPr preferRelativeResize="0"/>
          <p:nvPr/>
        </p:nvPicPr>
        <p:blipFill rotWithShape="1">
          <a:blip r:embed="rId5">
            <a:alphaModFix/>
          </a:blip>
          <a:srcRect b="0" l="0" r="0" t="0"/>
          <a:stretch/>
        </p:blipFill>
        <p:spPr>
          <a:xfrm>
            <a:off x="4572000" y="511625"/>
            <a:ext cx="1055575" cy="1037500"/>
          </a:xfrm>
          <a:prstGeom prst="rect">
            <a:avLst/>
          </a:prstGeom>
          <a:noFill/>
          <a:ln cap="flat" cmpd="sng" w="9525">
            <a:solidFill>
              <a:srgbClr val="666666"/>
            </a:solidFill>
            <a:prstDash val="solid"/>
            <a:round/>
            <a:headEnd len="sm" w="sm" type="none"/>
            <a:tailEnd len="sm" w="sm" type="none"/>
          </a:ln>
        </p:spPr>
      </p:pic>
      <p:pic>
        <p:nvPicPr>
          <p:cNvPr id="301" name="Google Shape;301;p42"/>
          <p:cNvPicPr preferRelativeResize="0"/>
          <p:nvPr/>
        </p:nvPicPr>
        <p:blipFill rotWithShape="1">
          <a:blip r:embed="rId6">
            <a:alphaModFix/>
          </a:blip>
          <a:srcRect b="0" l="0" r="0" t="0"/>
          <a:stretch/>
        </p:blipFill>
        <p:spPr>
          <a:xfrm>
            <a:off x="2117725" y="2075100"/>
            <a:ext cx="2338074" cy="1321626"/>
          </a:xfrm>
          <a:prstGeom prst="rect">
            <a:avLst/>
          </a:prstGeom>
          <a:noFill/>
          <a:ln cap="flat" cmpd="sng" w="9525">
            <a:solidFill>
              <a:srgbClr val="666666"/>
            </a:solidFill>
            <a:prstDash val="solid"/>
            <a:round/>
            <a:headEnd len="sm" w="sm" type="none"/>
            <a:tailEnd len="sm" w="sm" type="none"/>
          </a:ln>
        </p:spPr>
      </p:pic>
      <p:pic>
        <p:nvPicPr>
          <p:cNvPr id="302" name="Google Shape;302;p42"/>
          <p:cNvPicPr preferRelativeResize="0"/>
          <p:nvPr/>
        </p:nvPicPr>
        <p:blipFill rotWithShape="1">
          <a:blip r:embed="rId7">
            <a:alphaModFix/>
          </a:blip>
          <a:srcRect b="0" l="0" r="0" t="0"/>
          <a:stretch/>
        </p:blipFill>
        <p:spPr>
          <a:xfrm>
            <a:off x="5693687" y="511625"/>
            <a:ext cx="1610887" cy="1037500"/>
          </a:xfrm>
          <a:prstGeom prst="rect">
            <a:avLst/>
          </a:prstGeom>
          <a:noFill/>
          <a:ln cap="flat" cmpd="sng" w="9525">
            <a:solidFill>
              <a:srgbClr val="666666"/>
            </a:solidFill>
            <a:prstDash val="solid"/>
            <a:round/>
            <a:headEnd len="sm" w="sm" type="none"/>
            <a:tailEnd len="sm" w="sm" type="none"/>
          </a:ln>
        </p:spPr>
      </p:pic>
      <p:pic>
        <p:nvPicPr>
          <p:cNvPr id="303" name="Google Shape;303;p42"/>
          <p:cNvPicPr preferRelativeResize="0"/>
          <p:nvPr/>
        </p:nvPicPr>
        <p:blipFill rotWithShape="1">
          <a:blip r:embed="rId8">
            <a:alphaModFix/>
          </a:blip>
          <a:srcRect b="0" l="0" r="0" t="0"/>
          <a:stretch/>
        </p:blipFill>
        <p:spPr>
          <a:xfrm>
            <a:off x="7373525" y="511625"/>
            <a:ext cx="1668025" cy="1037500"/>
          </a:xfrm>
          <a:prstGeom prst="rect">
            <a:avLst/>
          </a:prstGeom>
          <a:noFill/>
          <a:ln cap="flat" cmpd="sng" w="9525">
            <a:solidFill>
              <a:srgbClr val="666666"/>
            </a:solidFill>
            <a:prstDash val="solid"/>
            <a:round/>
            <a:headEnd len="sm" w="sm" type="none"/>
            <a:tailEnd len="sm" w="sm" type="none"/>
          </a:ln>
        </p:spPr>
      </p:pic>
      <p:sp>
        <p:nvSpPr>
          <p:cNvPr id="304" name="Google Shape;304;p42"/>
          <p:cNvSpPr txBox="1"/>
          <p:nvPr/>
        </p:nvSpPr>
        <p:spPr>
          <a:xfrm>
            <a:off x="53700" y="442425"/>
            <a:ext cx="4518300" cy="18234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A </a:t>
            </a:r>
            <a:r>
              <a:rPr b="1" i="0" lang="en-GB" sz="1200" u="none" cap="none" strike="noStrike">
                <a:solidFill>
                  <a:srgbClr val="000000"/>
                </a:solidFill>
                <a:latin typeface="Arial"/>
                <a:ea typeface="Arial"/>
                <a:cs typeface="Arial"/>
                <a:sym typeface="Arial"/>
              </a:rPr>
              <a:t>scale model</a:t>
            </a:r>
            <a:r>
              <a:rPr b="0" i="0" lang="en-GB" sz="1200" u="none" cap="none" strike="noStrike">
                <a:solidFill>
                  <a:srgbClr val="000000"/>
                </a:solidFill>
                <a:latin typeface="Arial"/>
                <a:ea typeface="Arial"/>
                <a:cs typeface="Arial"/>
                <a:sym typeface="Arial"/>
              </a:rPr>
              <a:t> is a smaller or larger physical copy of an object. Scale models allow the design ideas to be visualised, and direct feedback to given. A good example of the use of scale models can be seen in architecture. A full size building is modelled by greatly reducing the scale. This enables designers, and clients to visualise the structure of the building, but also the exterior and interior aesthetics and lines. Unforeseen factors can be highlighted, and modifications can easily be made before going to full scale production.</a:t>
            </a:r>
            <a:endParaRPr b="0" i="0" sz="1200" u="none" cap="none" strike="noStrike">
              <a:solidFill>
                <a:srgbClr val="000000"/>
              </a:solidFill>
              <a:latin typeface="Arial"/>
              <a:ea typeface="Arial"/>
              <a:cs typeface="Arial"/>
              <a:sym typeface="Arial"/>
            </a:endParaRPr>
          </a:p>
        </p:txBody>
      </p:sp>
      <p:pic>
        <p:nvPicPr>
          <p:cNvPr id="305" name="Google Shape;305;p42"/>
          <p:cNvPicPr preferRelativeResize="0"/>
          <p:nvPr/>
        </p:nvPicPr>
        <p:blipFill rotWithShape="1">
          <a:blip r:embed="rId9">
            <a:alphaModFix/>
          </a:blip>
          <a:srcRect b="0" l="0" r="0" t="0"/>
          <a:stretch/>
        </p:blipFill>
        <p:spPr>
          <a:xfrm>
            <a:off x="102450" y="2241550"/>
            <a:ext cx="1851275" cy="1155350"/>
          </a:xfrm>
          <a:prstGeom prst="rect">
            <a:avLst/>
          </a:prstGeom>
          <a:noFill/>
          <a:ln cap="flat" cmpd="sng" w="9525">
            <a:solidFill>
              <a:srgbClr val="666666"/>
            </a:solidFill>
            <a:prstDash val="solid"/>
            <a:round/>
            <a:headEnd len="sm" w="sm" type="none"/>
            <a:tailEnd len="sm" w="sm" type="none"/>
          </a:ln>
        </p:spPr>
      </p:pic>
      <p:sp>
        <p:nvSpPr>
          <p:cNvPr id="306" name="Google Shape;306;p42"/>
          <p:cNvSpPr txBox="1"/>
          <p:nvPr/>
        </p:nvSpPr>
        <p:spPr>
          <a:xfrm>
            <a:off x="4572000" y="1795750"/>
            <a:ext cx="4469400" cy="2004600"/>
          </a:xfrm>
          <a:prstGeom prst="rect">
            <a:avLst/>
          </a:prstGeom>
          <a:solidFill>
            <a:srgbClr val="D9D9D9"/>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Small scale</a:t>
            </a:r>
            <a:r>
              <a:rPr b="0" i="0" lang="en-GB" sz="1200" u="none" cap="none" strike="noStrike">
                <a:solidFill>
                  <a:srgbClr val="000000"/>
                </a:solidFill>
                <a:latin typeface="Arial"/>
                <a:ea typeface="Arial"/>
                <a:cs typeface="Arial"/>
                <a:sym typeface="Arial"/>
              </a:rPr>
              <a:t> models are generally used to express and idea or look at the overall aesthetics and proportions of the product. They are used for a number of products and purposes, but tend to be low fidelity and do not going to great detail about construction methods or use the exact materials of the final product. Small scale modelling can be a fast method to develop design ideas, or they can be something far more sophisticated and expensive like an architectural model that is used to communicate design thinking, specific ideas or aesthetic issues.</a:t>
            </a:r>
            <a:endParaRPr b="0" i="0" sz="1200" u="none" cap="none" strike="noStrike">
              <a:solidFill>
                <a:srgbClr val="000000"/>
              </a:solidFill>
              <a:latin typeface="Arial"/>
              <a:ea typeface="Arial"/>
              <a:cs typeface="Arial"/>
              <a:sym typeface="Arial"/>
            </a:endParaRPr>
          </a:p>
        </p:txBody>
      </p:sp>
      <p:sp>
        <p:nvSpPr>
          <p:cNvPr id="307" name="Google Shape;307;p42"/>
          <p:cNvSpPr txBox="1"/>
          <p:nvPr/>
        </p:nvSpPr>
        <p:spPr>
          <a:xfrm>
            <a:off x="102450" y="3412175"/>
            <a:ext cx="2400000" cy="290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rgbClr val="000000"/>
                </a:solidFill>
                <a:latin typeface="Arial"/>
                <a:ea typeface="Arial"/>
                <a:cs typeface="Arial"/>
                <a:sym typeface="Arial"/>
              </a:rPr>
              <a:t>Architectural models.</a:t>
            </a:r>
            <a:endParaRPr b="0" i="0" sz="800" u="none" cap="none" strike="noStrike">
              <a:solidFill>
                <a:srgbClr val="000000"/>
              </a:solidFill>
              <a:latin typeface="Arial"/>
              <a:ea typeface="Arial"/>
              <a:cs typeface="Arial"/>
              <a:sym typeface="Arial"/>
            </a:endParaRPr>
          </a:p>
        </p:txBody>
      </p:sp>
      <p:sp>
        <p:nvSpPr>
          <p:cNvPr id="308" name="Google Shape;308;p42"/>
          <p:cNvSpPr txBox="1"/>
          <p:nvPr/>
        </p:nvSpPr>
        <p:spPr>
          <a:xfrm>
            <a:off x="4572000" y="1505350"/>
            <a:ext cx="1611000" cy="290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rgbClr val="000000"/>
                </a:solidFill>
                <a:latin typeface="Arial"/>
                <a:ea typeface="Arial"/>
                <a:cs typeface="Arial"/>
                <a:sym typeface="Arial"/>
              </a:rPr>
              <a:t>Small scale furniture models.</a:t>
            </a:r>
            <a:endParaRPr b="0" i="0" sz="800" u="none" cap="none" strike="noStrike">
              <a:solidFill>
                <a:srgbClr val="000000"/>
              </a:solidFill>
              <a:latin typeface="Arial"/>
              <a:ea typeface="Arial"/>
              <a:cs typeface="Arial"/>
              <a:sym typeface="Arial"/>
            </a:endParaRPr>
          </a:p>
        </p:txBody>
      </p:sp>
      <p:sp>
        <p:nvSpPr>
          <p:cNvPr id="309" name="Google Shape;309;p42"/>
          <p:cNvSpPr txBox="1"/>
          <p:nvPr/>
        </p:nvSpPr>
        <p:spPr>
          <a:xfrm>
            <a:off x="7370675" y="1505350"/>
            <a:ext cx="1611000" cy="290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rgbClr val="000000"/>
                </a:solidFill>
                <a:latin typeface="Arial"/>
                <a:ea typeface="Arial"/>
                <a:cs typeface="Arial"/>
                <a:sym typeface="Arial"/>
              </a:rPr>
              <a:t>Small scale clay models.</a:t>
            </a:r>
            <a:endParaRPr b="0" i="0" sz="800" u="none" cap="none" strike="noStrike">
              <a:solidFill>
                <a:srgbClr val="000000"/>
              </a:solidFill>
              <a:latin typeface="Arial"/>
              <a:ea typeface="Arial"/>
              <a:cs typeface="Arial"/>
              <a:sym typeface="Arial"/>
            </a:endParaRPr>
          </a:p>
        </p:txBody>
      </p:sp>
      <p:pic>
        <p:nvPicPr>
          <p:cNvPr id="310" name="Google Shape;310;p42"/>
          <p:cNvPicPr preferRelativeResize="0"/>
          <p:nvPr/>
        </p:nvPicPr>
        <p:blipFill rotWithShape="1">
          <a:blip r:embed="rId10">
            <a:alphaModFix/>
          </a:blip>
          <a:srcRect b="0" l="0" r="0" t="0"/>
          <a:stretch/>
        </p:blipFill>
        <p:spPr>
          <a:xfrm>
            <a:off x="6042925" y="3879775"/>
            <a:ext cx="1527526" cy="1200126"/>
          </a:xfrm>
          <a:prstGeom prst="rect">
            <a:avLst/>
          </a:prstGeom>
          <a:noFill/>
          <a:ln cap="flat" cmpd="sng" w="9525">
            <a:solidFill>
              <a:srgbClr val="666666"/>
            </a:solidFill>
            <a:prstDash val="solid"/>
            <a:round/>
            <a:headEnd len="sm" w="sm" type="none"/>
            <a:tailEnd len="sm" w="sm" type="none"/>
          </a:ln>
        </p:spPr>
      </p:pic>
      <p:pic>
        <p:nvPicPr>
          <p:cNvPr id="311" name="Google Shape;311;p42"/>
          <p:cNvPicPr preferRelativeResize="0"/>
          <p:nvPr/>
        </p:nvPicPr>
        <p:blipFill rotWithShape="1">
          <a:blip r:embed="rId11">
            <a:alphaModFix/>
          </a:blip>
          <a:srcRect b="0" l="0" r="0" t="0"/>
          <a:stretch/>
        </p:blipFill>
        <p:spPr>
          <a:xfrm>
            <a:off x="4571975" y="3879775"/>
            <a:ext cx="1353875" cy="1200125"/>
          </a:xfrm>
          <a:prstGeom prst="rect">
            <a:avLst/>
          </a:prstGeom>
          <a:noFill/>
          <a:ln cap="flat" cmpd="sng" w="9525">
            <a:solidFill>
              <a:srgbClr val="666666"/>
            </a:solidFill>
            <a:prstDash val="solid"/>
            <a:round/>
            <a:headEnd len="sm" w="sm" type="none"/>
            <a:tailEnd len="sm" w="sm" type="none"/>
          </a:ln>
        </p:spPr>
      </p:pic>
      <p:pic>
        <p:nvPicPr>
          <p:cNvPr id="312" name="Google Shape;312;p42"/>
          <p:cNvPicPr preferRelativeResize="0"/>
          <p:nvPr/>
        </p:nvPicPr>
        <p:blipFill rotWithShape="1">
          <a:blip r:embed="rId12">
            <a:alphaModFix/>
          </a:blip>
          <a:srcRect b="0" l="0" r="0" t="0"/>
          <a:stretch/>
        </p:blipFill>
        <p:spPr>
          <a:xfrm>
            <a:off x="7687525" y="3879775"/>
            <a:ext cx="1353875" cy="1200125"/>
          </a:xfrm>
          <a:prstGeom prst="rect">
            <a:avLst/>
          </a:prstGeom>
          <a:noFill/>
          <a:ln cap="flat" cmpd="sng" w="9525">
            <a:solidFill>
              <a:srgbClr val="666666"/>
            </a:solidFill>
            <a:prstDash val="solid"/>
            <a:round/>
            <a:headEnd len="sm" w="sm" type="none"/>
            <a:tailEnd len="sm" w="sm" type="none"/>
          </a:ln>
        </p:spPr>
      </p:pic>
      <p:sp>
        <p:nvSpPr>
          <p:cNvPr id="313" name="Google Shape;313;p42"/>
          <p:cNvSpPr txBox="1"/>
          <p:nvPr/>
        </p:nvSpPr>
        <p:spPr>
          <a:xfrm>
            <a:off x="2115625" y="3482150"/>
            <a:ext cx="2338200" cy="1597800"/>
          </a:xfrm>
          <a:prstGeom prst="rect">
            <a:avLst/>
          </a:prstGeom>
          <a:noFill/>
          <a:ln cap="flat" cmpd="sng" w="19050">
            <a:solidFill>
              <a:srgbClr val="E6913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The car industry utilises a large number of different types of modeling, small scale, large scale, physical and digital. This video shows how BMW goes through their design and development process. </a:t>
            </a:r>
            <a:r>
              <a:rPr b="0" i="0" lang="en-GB" sz="1100" u="none" cap="none" strike="noStrike">
                <a:solidFill>
                  <a:srgbClr val="0000FF"/>
                </a:solidFill>
                <a:latin typeface="Arial"/>
                <a:ea typeface="Arial"/>
                <a:cs typeface="Arial"/>
                <a:sym typeface="Arial"/>
              </a:rPr>
              <a:t>How many different types can you see?</a:t>
            </a:r>
            <a:endParaRPr b="0" i="0" sz="1100" u="none" cap="none" strike="noStrike">
              <a:solidFill>
                <a:srgbClr val="0000FF"/>
              </a:solidFill>
              <a:latin typeface="Arial"/>
              <a:ea typeface="Arial"/>
              <a:cs typeface="Arial"/>
              <a:sym typeface="Arial"/>
            </a:endParaRPr>
          </a:p>
        </p:txBody>
      </p:sp>
      <p:sp>
        <p:nvSpPr>
          <p:cNvPr id="314" name="Google Shape;314;p42"/>
          <p:cNvSpPr txBox="1"/>
          <p:nvPr/>
        </p:nvSpPr>
        <p:spPr>
          <a:xfrm>
            <a:off x="113550" y="78650"/>
            <a:ext cx="8916900" cy="4491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2.1.13 Models, prototypes and mock-ups of solutions are created to test their effectiveness and to</a:t>
            </a:r>
            <a:endParaRPr b="1" sz="1100">
              <a:solidFill>
                <a:srgbClr val="351C75"/>
              </a:solidFill>
            </a:endParaRPr>
          </a:p>
          <a:p>
            <a:pPr indent="0" lvl="0" marL="0" rtl="0" algn="l">
              <a:spcBef>
                <a:spcPts val="0"/>
              </a:spcBef>
              <a:spcAft>
                <a:spcPts val="0"/>
              </a:spcAft>
              <a:buNone/>
            </a:pPr>
            <a:r>
              <a:rPr b="1" lang="en-GB" sz="1100">
                <a:solidFill>
                  <a:srgbClr val="351C75"/>
                </a:solidFill>
              </a:rPr>
              <a:t>gather feedback for further refinement and development.</a:t>
            </a:r>
            <a:endParaRPr b="1" sz="1100">
              <a:solidFill>
                <a:srgbClr val="351C75"/>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18" name="Shape 318"/>
        <p:cNvGrpSpPr/>
        <p:nvPr/>
      </p:nvGrpSpPr>
      <p:grpSpPr>
        <a:xfrm>
          <a:off x="0" y="0"/>
          <a:ext cx="0" cy="0"/>
          <a:chOff x="0" y="0"/>
          <a:chExt cx="0" cy="0"/>
        </a:xfrm>
      </p:grpSpPr>
      <p:pic>
        <p:nvPicPr>
          <p:cNvPr descr=" " id="319" name="Google Shape;319;p43" title="BMW Clay modelling">
            <a:hlinkClick r:id="rId3"/>
          </p:cNvPr>
          <p:cNvPicPr preferRelativeResize="0"/>
          <p:nvPr/>
        </p:nvPicPr>
        <p:blipFill rotWithShape="1">
          <a:blip r:embed="rId4">
            <a:alphaModFix/>
          </a:blip>
          <a:srcRect b="0" l="0" r="0" t="0"/>
          <a:stretch/>
        </p:blipFill>
        <p:spPr>
          <a:xfrm>
            <a:off x="130050" y="2865150"/>
            <a:ext cx="2544750" cy="1868975"/>
          </a:xfrm>
          <a:prstGeom prst="rect">
            <a:avLst/>
          </a:prstGeom>
          <a:noFill/>
          <a:ln cap="flat" cmpd="sng" w="9525">
            <a:solidFill>
              <a:srgbClr val="666666"/>
            </a:solidFill>
            <a:prstDash val="solid"/>
            <a:round/>
            <a:headEnd len="sm" w="sm" type="none"/>
            <a:tailEnd len="sm" w="sm" type="none"/>
          </a:ln>
        </p:spPr>
      </p:pic>
      <p:pic>
        <p:nvPicPr>
          <p:cNvPr id="320" name="Google Shape;320;p43"/>
          <p:cNvPicPr preferRelativeResize="0"/>
          <p:nvPr/>
        </p:nvPicPr>
        <p:blipFill rotWithShape="1">
          <a:blip r:embed="rId5">
            <a:alphaModFix/>
          </a:blip>
          <a:srcRect b="0" l="0" r="0" t="0"/>
          <a:stretch/>
        </p:blipFill>
        <p:spPr>
          <a:xfrm>
            <a:off x="2797725" y="2865150"/>
            <a:ext cx="892561" cy="940751"/>
          </a:xfrm>
          <a:prstGeom prst="rect">
            <a:avLst/>
          </a:prstGeom>
          <a:noFill/>
          <a:ln cap="flat" cmpd="sng" w="9525">
            <a:solidFill>
              <a:srgbClr val="666666"/>
            </a:solidFill>
            <a:prstDash val="solid"/>
            <a:round/>
            <a:headEnd len="sm" w="sm" type="none"/>
            <a:tailEnd len="sm" w="sm" type="none"/>
          </a:ln>
        </p:spPr>
      </p:pic>
      <p:pic>
        <p:nvPicPr>
          <p:cNvPr id="321" name="Google Shape;321;p43"/>
          <p:cNvPicPr preferRelativeResize="0"/>
          <p:nvPr/>
        </p:nvPicPr>
        <p:blipFill rotWithShape="1">
          <a:blip r:embed="rId6">
            <a:alphaModFix/>
          </a:blip>
          <a:srcRect b="0" l="52703" r="0" t="23454"/>
          <a:stretch/>
        </p:blipFill>
        <p:spPr>
          <a:xfrm>
            <a:off x="6415400" y="578975"/>
            <a:ext cx="2598500" cy="2708175"/>
          </a:xfrm>
          <a:prstGeom prst="rect">
            <a:avLst/>
          </a:prstGeom>
          <a:noFill/>
          <a:ln cap="flat" cmpd="sng" w="9525">
            <a:solidFill>
              <a:srgbClr val="666666"/>
            </a:solidFill>
            <a:prstDash val="solid"/>
            <a:round/>
            <a:headEnd len="sm" w="sm" type="none"/>
            <a:tailEnd len="sm" w="sm" type="none"/>
          </a:ln>
        </p:spPr>
      </p:pic>
      <p:pic>
        <p:nvPicPr>
          <p:cNvPr id="322" name="Google Shape;322;p43"/>
          <p:cNvPicPr preferRelativeResize="0"/>
          <p:nvPr/>
        </p:nvPicPr>
        <p:blipFill rotWithShape="1">
          <a:blip r:embed="rId7">
            <a:alphaModFix/>
          </a:blip>
          <a:srcRect b="0" l="0" r="0" t="0"/>
          <a:stretch/>
        </p:blipFill>
        <p:spPr>
          <a:xfrm>
            <a:off x="3781478" y="2865150"/>
            <a:ext cx="790671" cy="940750"/>
          </a:xfrm>
          <a:prstGeom prst="rect">
            <a:avLst/>
          </a:prstGeom>
          <a:noFill/>
          <a:ln cap="flat" cmpd="sng" w="9525">
            <a:solidFill>
              <a:srgbClr val="666666"/>
            </a:solidFill>
            <a:prstDash val="solid"/>
            <a:round/>
            <a:headEnd len="sm" w="sm" type="none"/>
            <a:tailEnd len="sm" w="sm" type="none"/>
          </a:ln>
        </p:spPr>
      </p:pic>
      <p:pic>
        <p:nvPicPr>
          <p:cNvPr id="323" name="Google Shape;323;p43"/>
          <p:cNvPicPr preferRelativeResize="0"/>
          <p:nvPr/>
        </p:nvPicPr>
        <p:blipFill rotWithShape="1">
          <a:blip r:embed="rId8">
            <a:alphaModFix/>
          </a:blip>
          <a:srcRect b="0" l="0" r="0" t="0"/>
          <a:stretch/>
        </p:blipFill>
        <p:spPr>
          <a:xfrm>
            <a:off x="4694775" y="578500"/>
            <a:ext cx="1634425" cy="1205700"/>
          </a:xfrm>
          <a:prstGeom prst="rect">
            <a:avLst/>
          </a:prstGeom>
          <a:noFill/>
          <a:ln cap="flat" cmpd="sng" w="9525">
            <a:solidFill>
              <a:srgbClr val="666666"/>
            </a:solidFill>
            <a:prstDash val="solid"/>
            <a:round/>
            <a:headEnd len="sm" w="sm" type="none"/>
            <a:tailEnd len="sm" w="sm" type="none"/>
          </a:ln>
        </p:spPr>
      </p:pic>
      <p:pic>
        <p:nvPicPr>
          <p:cNvPr id="324" name="Google Shape;324;p43"/>
          <p:cNvPicPr preferRelativeResize="0"/>
          <p:nvPr/>
        </p:nvPicPr>
        <p:blipFill rotWithShape="1">
          <a:blip r:embed="rId9">
            <a:alphaModFix/>
          </a:blip>
          <a:srcRect b="0" l="0" r="0" t="0"/>
          <a:stretch/>
        </p:blipFill>
        <p:spPr>
          <a:xfrm>
            <a:off x="2797575" y="3913525"/>
            <a:ext cx="1774424" cy="1159224"/>
          </a:xfrm>
          <a:prstGeom prst="rect">
            <a:avLst/>
          </a:prstGeom>
          <a:noFill/>
          <a:ln cap="flat" cmpd="sng" w="9525">
            <a:solidFill>
              <a:srgbClr val="666666"/>
            </a:solidFill>
            <a:prstDash val="solid"/>
            <a:round/>
            <a:headEnd len="sm" w="sm" type="none"/>
            <a:tailEnd len="sm" w="sm" type="none"/>
          </a:ln>
        </p:spPr>
      </p:pic>
      <p:pic>
        <p:nvPicPr>
          <p:cNvPr id="325" name="Google Shape;325;p43"/>
          <p:cNvPicPr preferRelativeResize="0"/>
          <p:nvPr/>
        </p:nvPicPr>
        <p:blipFill rotWithShape="1">
          <a:blip r:embed="rId10">
            <a:alphaModFix/>
          </a:blip>
          <a:srcRect b="0" l="0" r="0" t="0"/>
          <a:stretch/>
        </p:blipFill>
        <p:spPr>
          <a:xfrm>
            <a:off x="4694777" y="1856350"/>
            <a:ext cx="1634412" cy="1430799"/>
          </a:xfrm>
          <a:prstGeom prst="rect">
            <a:avLst/>
          </a:prstGeom>
          <a:noFill/>
          <a:ln cap="flat" cmpd="sng" w="9525">
            <a:solidFill>
              <a:srgbClr val="666666"/>
            </a:solidFill>
            <a:prstDash val="solid"/>
            <a:round/>
            <a:headEnd len="sm" w="sm" type="none"/>
            <a:tailEnd len="sm" w="sm" type="none"/>
          </a:ln>
        </p:spPr>
      </p:pic>
      <p:sp>
        <p:nvSpPr>
          <p:cNvPr id="326" name="Google Shape;326;p43"/>
          <p:cNvSpPr txBox="1"/>
          <p:nvPr/>
        </p:nvSpPr>
        <p:spPr>
          <a:xfrm>
            <a:off x="130050" y="551625"/>
            <a:ext cx="4442100" cy="2205900"/>
          </a:xfrm>
          <a:prstGeom prst="rect">
            <a:avLst/>
          </a:prstGeom>
          <a:noFill/>
          <a:ln cap="flat" cmpd="sng" w="19050">
            <a:solidFill>
              <a:srgbClr val="6AA84F"/>
            </a:solidFill>
            <a:prstDash val="solid"/>
            <a:round/>
            <a:headEnd len="sm" w="sm" type="none"/>
            <a:tailEnd len="sm" w="sm" type="none"/>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Aesthetic models</a:t>
            </a:r>
            <a:r>
              <a:rPr b="0" i="0" lang="en-GB" sz="1200" u="none" cap="none" strike="noStrike">
                <a:solidFill>
                  <a:srgbClr val="000000"/>
                </a:solidFill>
                <a:latin typeface="Arial"/>
                <a:ea typeface="Arial"/>
                <a:cs typeface="Arial"/>
                <a:sym typeface="Arial"/>
              </a:rPr>
              <a:t> are developed to look and feel like a true representation of the final product. They are used for many purposes including ergonomic and visual appeal. Aesthetic models do not function, they are </a:t>
            </a:r>
            <a:r>
              <a:rPr b="1" i="0" lang="en-GB" sz="1200" u="none" cap="none" strike="noStrike">
                <a:solidFill>
                  <a:srgbClr val="000000"/>
                </a:solidFill>
                <a:latin typeface="Arial"/>
                <a:ea typeface="Arial"/>
                <a:cs typeface="Arial"/>
                <a:sym typeface="Arial"/>
              </a:rPr>
              <a:t>not </a:t>
            </a:r>
            <a:r>
              <a:rPr b="0" i="0" lang="en-GB" sz="1200" u="none" cap="none" strike="noStrike">
                <a:solidFill>
                  <a:srgbClr val="000000"/>
                </a:solidFill>
                <a:latin typeface="Arial"/>
                <a:ea typeface="Arial"/>
                <a:cs typeface="Arial"/>
                <a:sym typeface="Arial"/>
              </a:rPr>
              <a:t>prototypes. Aesthetic models look like the final product, but do not work as the final product would. Aesthetic models can be relatively simple, consisting of chunks of foam, finished and painted to look like the real thing. They can also be more sophisticated, simulating weight, balance and material properties - obviously these types of aesthetic models would be more expensive and time consuming to produce.</a:t>
            </a:r>
            <a:endParaRPr b="0" i="0" sz="1200" u="none" cap="none" strike="noStrike">
              <a:solidFill>
                <a:srgbClr val="000000"/>
              </a:solidFill>
              <a:latin typeface="Arial"/>
              <a:ea typeface="Arial"/>
              <a:cs typeface="Arial"/>
              <a:sym typeface="Arial"/>
            </a:endParaRPr>
          </a:p>
        </p:txBody>
      </p:sp>
      <p:sp>
        <p:nvSpPr>
          <p:cNvPr id="327" name="Google Shape;327;p43"/>
          <p:cNvSpPr txBox="1"/>
          <p:nvPr/>
        </p:nvSpPr>
        <p:spPr>
          <a:xfrm>
            <a:off x="4694775" y="3424250"/>
            <a:ext cx="4319100" cy="1648500"/>
          </a:xfrm>
          <a:prstGeom prst="rect">
            <a:avLst/>
          </a:prstGeom>
          <a:noFill/>
          <a:ln cap="flat" cmpd="sng" w="19050">
            <a:solidFill>
              <a:srgbClr val="3D85C6"/>
            </a:solidFill>
            <a:prstDash val="solid"/>
            <a:round/>
            <a:headEnd len="sm" w="sm" type="none"/>
            <a:tailEnd len="sm" w="sm" type="none"/>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Usually, aesthetic models are ‘for show’ and are </a:t>
            </a:r>
            <a:r>
              <a:rPr b="1" i="0" lang="en-GB" sz="1200" u="none" cap="none" strike="noStrike">
                <a:solidFill>
                  <a:srgbClr val="000000"/>
                </a:solidFill>
                <a:latin typeface="Arial"/>
                <a:ea typeface="Arial"/>
                <a:cs typeface="Arial"/>
                <a:sym typeface="Arial"/>
              </a:rPr>
              <a:t>not</a:t>
            </a:r>
            <a:r>
              <a:rPr b="0" i="0" lang="en-GB" sz="1200" u="none" cap="none" strike="noStrike">
                <a:solidFill>
                  <a:srgbClr val="000000"/>
                </a:solidFill>
                <a:latin typeface="Arial"/>
                <a:ea typeface="Arial"/>
                <a:cs typeface="Arial"/>
                <a:sym typeface="Arial"/>
              </a:rPr>
              <a:t> designed to be handled excessively. They give non-designers a good representation of the feel and look of a product. Aesthetic models can be expensive to produce, as they need to have a good surface finish and be life size. They allow the designer, user and manufacturer to visualise the design and provide feedback. They are </a:t>
            </a:r>
            <a:r>
              <a:rPr b="1" i="0" lang="en-GB" sz="1200" u="none" cap="none" strike="noStrike">
                <a:solidFill>
                  <a:srgbClr val="000000"/>
                </a:solidFill>
                <a:latin typeface="Arial"/>
                <a:ea typeface="Arial"/>
                <a:cs typeface="Arial"/>
                <a:sym typeface="Arial"/>
              </a:rPr>
              <a:t>non-working</a:t>
            </a:r>
            <a:r>
              <a:rPr b="0" i="0" lang="en-GB" sz="1200" u="none" cap="none" strike="noStrike">
                <a:solidFill>
                  <a:srgbClr val="000000"/>
                </a:solidFill>
                <a:latin typeface="Arial"/>
                <a:ea typeface="Arial"/>
                <a:cs typeface="Arial"/>
                <a:sym typeface="Arial"/>
              </a:rPr>
              <a:t> models and only really show how an object will look.</a:t>
            </a:r>
            <a:endParaRPr b="0" i="0" sz="1200" u="none" cap="none" strike="noStrike">
              <a:solidFill>
                <a:srgbClr val="000000"/>
              </a:solidFill>
              <a:latin typeface="Arial"/>
              <a:ea typeface="Arial"/>
              <a:cs typeface="Arial"/>
              <a:sym typeface="Arial"/>
            </a:endParaRPr>
          </a:p>
        </p:txBody>
      </p:sp>
      <p:sp>
        <p:nvSpPr>
          <p:cNvPr id="328" name="Google Shape;328;p43"/>
          <p:cNvSpPr txBox="1"/>
          <p:nvPr/>
        </p:nvSpPr>
        <p:spPr>
          <a:xfrm>
            <a:off x="130050" y="4734125"/>
            <a:ext cx="2544600" cy="290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rgbClr val="000000"/>
                </a:solidFill>
                <a:latin typeface="Arial"/>
                <a:ea typeface="Arial"/>
                <a:cs typeface="Arial"/>
                <a:sym typeface="Arial"/>
              </a:rPr>
              <a:t>The car industry extensively uses aesthetic models.</a:t>
            </a:r>
            <a:endParaRPr b="0" i="0" sz="800" u="none" cap="none" strike="noStrike">
              <a:solidFill>
                <a:srgbClr val="000000"/>
              </a:solidFill>
              <a:latin typeface="Arial"/>
              <a:ea typeface="Arial"/>
              <a:cs typeface="Arial"/>
              <a:sym typeface="Arial"/>
            </a:endParaRPr>
          </a:p>
        </p:txBody>
      </p:sp>
      <p:sp>
        <p:nvSpPr>
          <p:cNvPr id="329" name="Google Shape;329;p43"/>
          <p:cNvSpPr txBox="1"/>
          <p:nvPr/>
        </p:nvSpPr>
        <p:spPr>
          <a:xfrm>
            <a:off x="113550" y="78650"/>
            <a:ext cx="8916900" cy="4491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2.1.13 Models, prototypes and mock-ups of solutions are created to test their effectiveness and to</a:t>
            </a:r>
            <a:endParaRPr b="1" sz="1100">
              <a:solidFill>
                <a:srgbClr val="351C75"/>
              </a:solidFill>
            </a:endParaRPr>
          </a:p>
          <a:p>
            <a:pPr indent="0" lvl="0" marL="0" rtl="0" algn="l">
              <a:spcBef>
                <a:spcPts val="0"/>
              </a:spcBef>
              <a:spcAft>
                <a:spcPts val="0"/>
              </a:spcAft>
              <a:buNone/>
            </a:pPr>
            <a:r>
              <a:rPr b="1" lang="en-GB" sz="1100">
                <a:solidFill>
                  <a:srgbClr val="351C75"/>
                </a:solidFill>
              </a:rPr>
              <a:t>gather feedback for further refinement and development.</a:t>
            </a:r>
            <a:endParaRPr b="1" sz="1100">
              <a:solidFill>
                <a:srgbClr val="351C75"/>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33" name="Shape 333"/>
        <p:cNvGrpSpPr/>
        <p:nvPr/>
      </p:nvGrpSpPr>
      <p:grpSpPr>
        <a:xfrm>
          <a:off x="0" y="0"/>
          <a:ext cx="0" cy="0"/>
          <a:chOff x="0" y="0"/>
          <a:chExt cx="0" cy="0"/>
        </a:xfrm>
      </p:grpSpPr>
      <p:sp>
        <p:nvSpPr>
          <p:cNvPr id="334" name="Google Shape;334;p44"/>
          <p:cNvSpPr txBox="1"/>
          <p:nvPr/>
        </p:nvSpPr>
        <p:spPr>
          <a:xfrm>
            <a:off x="333825" y="881100"/>
            <a:ext cx="1278900" cy="769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35" name="Google Shape;335;p44" title="Foam Modelling - How To Make Rapid Prototypes.mp4">
            <a:hlinkClick r:id="rId3"/>
          </p:cNvPr>
          <p:cNvPicPr preferRelativeResize="0"/>
          <p:nvPr/>
        </p:nvPicPr>
        <p:blipFill rotWithShape="1">
          <a:blip r:embed="rId4">
            <a:alphaModFix/>
          </a:blip>
          <a:srcRect b="0" l="0" r="0" t="0"/>
          <a:stretch/>
        </p:blipFill>
        <p:spPr>
          <a:xfrm>
            <a:off x="148524" y="564350"/>
            <a:ext cx="2707949" cy="1523225"/>
          </a:xfrm>
          <a:prstGeom prst="rect">
            <a:avLst/>
          </a:prstGeom>
          <a:noFill/>
          <a:ln cap="flat" cmpd="sng" w="9525">
            <a:solidFill>
              <a:srgbClr val="666666"/>
            </a:solidFill>
            <a:prstDash val="solid"/>
            <a:round/>
            <a:headEnd len="sm" w="sm" type="none"/>
            <a:tailEnd len="sm" w="sm" type="none"/>
          </a:ln>
        </p:spPr>
      </p:pic>
      <p:pic>
        <p:nvPicPr>
          <p:cNvPr id="336" name="Google Shape;336;p44"/>
          <p:cNvPicPr preferRelativeResize="0"/>
          <p:nvPr/>
        </p:nvPicPr>
        <p:blipFill rotWithShape="1">
          <a:blip r:embed="rId5">
            <a:alphaModFix/>
          </a:blip>
          <a:srcRect b="0" l="0" r="0" t="0"/>
          <a:stretch/>
        </p:blipFill>
        <p:spPr>
          <a:xfrm>
            <a:off x="176175" y="2421425"/>
            <a:ext cx="2707950" cy="2339275"/>
          </a:xfrm>
          <a:prstGeom prst="rect">
            <a:avLst/>
          </a:prstGeom>
          <a:noFill/>
          <a:ln cap="flat" cmpd="sng" w="9525">
            <a:solidFill>
              <a:srgbClr val="666666"/>
            </a:solidFill>
            <a:prstDash val="solid"/>
            <a:round/>
            <a:headEnd len="sm" w="sm" type="none"/>
            <a:tailEnd len="sm" w="sm" type="none"/>
          </a:ln>
        </p:spPr>
      </p:pic>
      <p:pic>
        <p:nvPicPr>
          <p:cNvPr id="337" name="Google Shape;337;p44"/>
          <p:cNvPicPr preferRelativeResize="0"/>
          <p:nvPr/>
        </p:nvPicPr>
        <p:blipFill rotWithShape="1">
          <a:blip r:embed="rId6">
            <a:alphaModFix/>
          </a:blip>
          <a:srcRect b="0" l="0" r="0" t="0"/>
          <a:stretch/>
        </p:blipFill>
        <p:spPr>
          <a:xfrm>
            <a:off x="7555727" y="564349"/>
            <a:ext cx="1480073" cy="1799130"/>
          </a:xfrm>
          <a:prstGeom prst="rect">
            <a:avLst/>
          </a:prstGeom>
          <a:noFill/>
          <a:ln cap="flat" cmpd="sng" w="9525">
            <a:solidFill>
              <a:srgbClr val="666666"/>
            </a:solidFill>
            <a:prstDash val="solid"/>
            <a:round/>
            <a:headEnd len="sm" w="sm" type="none"/>
            <a:tailEnd len="sm" w="sm" type="none"/>
          </a:ln>
        </p:spPr>
      </p:pic>
      <p:pic>
        <p:nvPicPr>
          <p:cNvPr id="338" name="Google Shape;338;p44"/>
          <p:cNvPicPr preferRelativeResize="0"/>
          <p:nvPr/>
        </p:nvPicPr>
        <p:blipFill rotWithShape="1">
          <a:blip r:embed="rId7">
            <a:alphaModFix/>
          </a:blip>
          <a:srcRect b="0" l="0" r="0" t="0"/>
          <a:stretch/>
        </p:blipFill>
        <p:spPr>
          <a:xfrm>
            <a:off x="7555714" y="2668050"/>
            <a:ext cx="1480086" cy="2133350"/>
          </a:xfrm>
          <a:prstGeom prst="rect">
            <a:avLst/>
          </a:prstGeom>
          <a:noFill/>
          <a:ln cap="flat" cmpd="sng" w="9525">
            <a:solidFill>
              <a:srgbClr val="666666"/>
            </a:solidFill>
            <a:prstDash val="solid"/>
            <a:round/>
            <a:headEnd len="sm" w="sm" type="none"/>
            <a:tailEnd len="sm" w="sm" type="none"/>
          </a:ln>
        </p:spPr>
      </p:pic>
      <p:sp>
        <p:nvSpPr>
          <p:cNvPr id="339" name="Google Shape;339;p44"/>
          <p:cNvSpPr txBox="1"/>
          <p:nvPr/>
        </p:nvSpPr>
        <p:spPr>
          <a:xfrm>
            <a:off x="107800" y="2109300"/>
            <a:ext cx="2789400" cy="290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750"/>
              <a:buFont typeface="Arial"/>
              <a:buNone/>
            </a:pPr>
            <a:r>
              <a:rPr b="0" i="0" lang="en-GB" sz="750" u="none" cap="none" strike="noStrike">
                <a:solidFill>
                  <a:srgbClr val="000000"/>
                </a:solidFill>
                <a:latin typeface="Arial"/>
                <a:ea typeface="Arial"/>
                <a:cs typeface="Arial"/>
                <a:sym typeface="Arial"/>
              </a:rPr>
              <a:t>Foam modelling is a cheap and quick way to make mock ups.</a:t>
            </a:r>
            <a:endParaRPr b="0" i="0" sz="750" u="none" cap="none" strike="noStrike">
              <a:solidFill>
                <a:srgbClr val="000000"/>
              </a:solidFill>
              <a:latin typeface="Arial"/>
              <a:ea typeface="Arial"/>
              <a:cs typeface="Arial"/>
              <a:sym typeface="Arial"/>
            </a:endParaRPr>
          </a:p>
        </p:txBody>
      </p:sp>
      <p:sp>
        <p:nvSpPr>
          <p:cNvPr id="340" name="Google Shape;340;p44"/>
          <p:cNvSpPr txBox="1"/>
          <p:nvPr/>
        </p:nvSpPr>
        <p:spPr>
          <a:xfrm>
            <a:off x="2963025" y="583150"/>
            <a:ext cx="4513800" cy="3737700"/>
          </a:xfrm>
          <a:prstGeom prst="rect">
            <a:avLst/>
          </a:prstGeom>
          <a:solidFill>
            <a:srgbClr val="EAD1DC"/>
          </a:solidFill>
          <a:ln cap="flat" cmpd="sng" w="9525">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Mock-ups</a:t>
            </a:r>
            <a:r>
              <a:rPr b="0" i="0" lang="en-GB" sz="1200" u="none" cap="none" strike="noStrike">
                <a:solidFill>
                  <a:srgbClr val="000000"/>
                </a:solidFill>
                <a:latin typeface="Arial"/>
                <a:ea typeface="Arial"/>
                <a:cs typeface="Arial"/>
                <a:sym typeface="Arial"/>
              </a:rPr>
              <a:t> are commonly used by product designers, architects and engineers. The intention is often to produce a full size replica, using inexpensive materials in order to verify a design.</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Mock-ups are often used to determine the proportions of the piece, or to fit it into a specific space or room. The ability to see how the design relates to the rest of the space or other components is an important factor in determining critical sizes and design elements.</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When designing a functional product, such as a household device, mock-ups can be used to test whether they suit typical human shapes and sizes. Designs that fail to take these into consideration may not be practical to use. Mock-ups can also be used to test colour, finish, and design details which cannot be visualised from the initial drawings and sketches. Mock-ups used for this purpose can be reduced or enlarged in scale.</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The cost of making mock-ups is often more than repaid by the savings made by avoiding going into production with a design which needs improvements.</a:t>
            </a:r>
            <a:endParaRPr b="0" i="0" sz="1200" u="none" cap="none" strike="noStrike">
              <a:solidFill>
                <a:srgbClr val="000000"/>
              </a:solidFill>
              <a:latin typeface="Arial"/>
              <a:ea typeface="Arial"/>
              <a:cs typeface="Arial"/>
              <a:sym typeface="Arial"/>
            </a:endParaRPr>
          </a:p>
        </p:txBody>
      </p:sp>
      <p:sp>
        <p:nvSpPr>
          <p:cNvPr id="341" name="Google Shape;341;p44"/>
          <p:cNvSpPr txBox="1"/>
          <p:nvPr/>
        </p:nvSpPr>
        <p:spPr>
          <a:xfrm>
            <a:off x="2984825" y="4386300"/>
            <a:ext cx="4491900" cy="664800"/>
          </a:xfrm>
          <a:prstGeom prst="rect">
            <a:avLst/>
          </a:prstGeom>
          <a:solidFill>
            <a:srgbClr val="0B5394"/>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FFFFFF"/>
                </a:solidFill>
                <a:latin typeface="Arial"/>
                <a:ea typeface="Arial"/>
                <a:cs typeface="Arial"/>
                <a:sym typeface="Arial"/>
              </a:rPr>
              <a:t>A </a:t>
            </a:r>
            <a:r>
              <a:rPr b="1" i="0" lang="en-GB" sz="1200" u="none" cap="none" strike="noStrike">
                <a:solidFill>
                  <a:srgbClr val="FFFFFF"/>
                </a:solidFill>
                <a:latin typeface="Arial"/>
                <a:ea typeface="Arial"/>
                <a:cs typeface="Arial"/>
                <a:sym typeface="Arial"/>
              </a:rPr>
              <a:t>mock-up </a:t>
            </a:r>
            <a:r>
              <a:rPr b="0" i="0" lang="en-GB" sz="1200" u="none" cap="none" strike="noStrike">
                <a:solidFill>
                  <a:srgbClr val="FFFFFF"/>
                </a:solidFill>
                <a:latin typeface="Arial"/>
                <a:ea typeface="Arial"/>
                <a:cs typeface="Arial"/>
                <a:sym typeface="Arial"/>
              </a:rPr>
              <a:t>can be scale or full size model, used for teaching, demonstration, design evaluation, promotion, and other purposes.</a:t>
            </a:r>
            <a:endParaRPr b="0" i="0" sz="1200" u="none" cap="none" strike="noStrike">
              <a:solidFill>
                <a:srgbClr val="FFFFFF"/>
              </a:solidFill>
              <a:latin typeface="Arial"/>
              <a:ea typeface="Arial"/>
              <a:cs typeface="Arial"/>
              <a:sym typeface="Arial"/>
            </a:endParaRPr>
          </a:p>
        </p:txBody>
      </p:sp>
      <p:sp>
        <p:nvSpPr>
          <p:cNvPr id="342" name="Google Shape;342;p44"/>
          <p:cNvSpPr txBox="1"/>
          <p:nvPr/>
        </p:nvSpPr>
        <p:spPr>
          <a:xfrm>
            <a:off x="135450" y="4760700"/>
            <a:ext cx="2789400" cy="290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750"/>
              <a:buFont typeface="Arial"/>
              <a:buNone/>
            </a:pPr>
            <a:r>
              <a:rPr b="0" i="0" lang="en-GB" sz="750" u="none" cap="none" strike="noStrike">
                <a:solidFill>
                  <a:srgbClr val="000000"/>
                </a:solidFill>
                <a:latin typeface="Arial"/>
                <a:ea typeface="Arial"/>
                <a:cs typeface="Arial"/>
                <a:sym typeface="Arial"/>
              </a:rPr>
              <a:t>Dyson mock ups - used as part of their design process.</a:t>
            </a:r>
            <a:endParaRPr b="0" i="0" sz="750" u="none" cap="none" strike="noStrike">
              <a:solidFill>
                <a:srgbClr val="000000"/>
              </a:solidFill>
              <a:latin typeface="Arial"/>
              <a:ea typeface="Arial"/>
              <a:cs typeface="Arial"/>
              <a:sym typeface="Arial"/>
            </a:endParaRPr>
          </a:p>
        </p:txBody>
      </p:sp>
      <p:sp>
        <p:nvSpPr>
          <p:cNvPr id="343" name="Google Shape;343;p44"/>
          <p:cNvSpPr txBox="1"/>
          <p:nvPr/>
        </p:nvSpPr>
        <p:spPr>
          <a:xfrm>
            <a:off x="7542650" y="2363475"/>
            <a:ext cx="1480200" cy="290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750"/>
              <a:buFont typeface="Arial"/>
              <a:buNone/>
            </a:pPr>
            <a:r>
              <a:rPr b="0" i="0" lang="en-GB" sz="750" u="none" cap="none" strike="noStrike">
                <a:solidFill>
                  <a:srgbClr val="000000"/>
                </a:solidFill>
                <a:latin typeface="Arial"/>
                <a:ea typeface="Arial"/>
                <a:cs typeface="Arial"/>
                <a:sym typeface="Arial"/>
              </a:rPr>
              <a:t>Full size mock up.</a:t>
            </a:r>
            <a:endParaRPr b="0" i="0" sz="750" u="none" cap="none" strike="noStrike">
              <a:solidFill>
                <a:srgbClr val="000000"/>
              </a:solidFill>
              <a:latin typeface="Arial"/>
              <a:ea typeface="Arial"/>
              <a:cs typeface="Arial"/>
              <a:sym typeface="Arial"/>
            </a:endParaRPr>
          </a:p>
        </p:txBody>
      </p:sp>
      <p:sp>
        <p:nvSpPr>
          <p:cNvPr id="344" name="Google Shape;344;p44"/>
          <p:cNvSpPr txBox="1"/>
          <p:nvPr/>
        </p:nvSpPr>
        <p:spPr>
          <a:xfrm>
            <a:off x="7555663" y="4815575"/>
            <a:ext cx="1480200" cy="290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750"/>
              <a:buFont typeface="Arial"/>
              <a:buNone/>
            </a:pPr>
            <a:r>
              <a:rPr b="0" i="0" lang="en-GB" sz="750" u="none" cap="none" strike="noStrike">
                <a:solidFill>
                  <a:srgbClr val="000000"/>
                </a:solidFill>
                <a:latin typeface="Arial"/>
                <a:ea typeface="Arial"/>
                <a:cs typeface="Arial"/>
                <a:sym typeface="Arial"/>
              </a:rPr>
              <a:t>Dress making mock up.</a:t>
            </a:r>
            <a:endParaRPr b="0" i="0" sz="750" u="none" cap="none" strike="noStrike">
              <a:solidFill>
                <a:srgbClr val="000000"/>
              </a:solidFill>
              <a:latin typeface="Arial"/>
              <a:ea typeface="Arial"/>
              <a:cs typeface="Arial"/>
              <a:sym typeface="Arial"/>
            </a:endParaRPr>
          </a:p>
        </p:txBody>
      </p:sp>
      <p:sp>
        <p:nvSpPr>
          <p:cNvPr id="345" name="Google Shape;345;p44"/>
          <p:cNvSpPr txBox="1"/>
          <p:nvPr/>
        </p:nvSpPr>
        <p:spPr>
          <a:xfrm>
            <a:off x="113550" y="78650"/>
            <a:ext cx="8916900" cy="4491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2.1.13 Models, prototypes and mock-ups of solutions are created to test their effectiveness and to</a:t>
            </a:r>
            <a:endParaRPr b="1" sz="1100">
              <a:solidFill>
                <a:srgbClr val="351C75"/>
              </a:solidFill>
            </a:endParaRPr>
          </a:p>
          <a:p>
            <a:pPr indent="0" lvl="0" marL="0" rtl="0" algn="l">
              <a:spcBef>
                <a:spcPts val="0"/>
              </a:spcBef>
              <a:spcAft>
                <a:spcPts val="0"/>
              </a:spcAft>
              <a:buNone/>
            </a:pPr>
            <a:r>
              <a:rPr b="1" lang="en-GB" sz="1100">
                <a:solidFill>
                  <a:srgbClr val="351C75"/>
                </a:solidFill>
              </a:rPr>
              <a:t>gather feedback for further refinement and development.</a:t>
            </a:r>
            <a:endParaRPr b="1" sz="1100">
              <a:solidFill>
                <a:srgbClr val="351C75"/>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49" name="Shape 349"/>
        <p:cNvGrpSpPr/>
        <p:nvPr/>
      </p:nvGrpSpPr>
      <p:grpSpPr>
        <a:xfrm>
          <a:off x="0" y="0"/>
          <a:ext cx="0" cy="0"/>
          <a:chOff x="0" y="0"/>
          <a:chExt cx="0" cy="0"/>
        </a:xfrm>
      </p:grpSpPr>
      <p:pic>
        <p:nvPicPr>
          <p:cNvPr id="350" name="Google Shape;350;p45" title="How to make a cardboard prototype.mp4">
            <a:hlinkClick r:id="rId3"/>
          </p:cNvPr>
          <p:cNvPicPr preferRelativeResize="0"/>
          <p:nvPr/>
        </p:nvPicPr>
        <p:blipFill rotWithShape="1">
          <a:blip r:embed="rId4">
            <a:alphaModFix/>
          </a:blip>
          <a:srcRect b="0" l="0" r="0" t="0"/>
          <a:stretch/>
        </p:blipFill>
        <p:spPr>
          <a:xfrm>
            <a:off x="107800" y="611475"/>
            <a:ext cx="2268676" cy="1780350"/>
          </a:xfrm>
          <a:prstGeom prst="rect">
            <a:avLst/>
          </a:prstGeom>
          <a:noFill/>
          <a:ln cap="flat" cmpd="sng" w="9525">
            <a:solidFill>
              <a:srgbClr val="666666"/>
            </a:solidFill>
            <a:prstDash val="solid"/>
            <a:round/>
            <a:headEnd len="sm" w="sm" type="none"/>
            <a:tailEnd len="sm" w="sm" type="none"/>
          </a:ln>
        </p:spPr>
      </p:pic>
      <p:pic>
        <p:nvPicPr>
          <p:cNvPr id="351" name="Google Shape;351;p45"/>
          <p:cNvPicPr preferRelativeResize="0"/>
          <p:nvPr/>
        </p:nvPicPr>
        <p:blipFill rotWithShape="1">
          <a:blip r:embed="rId5">
            <a:alphaModFix/>
          </a:blip>
          <a:srcRect b="0" l="0" r="0" t="0"/>
          <a:stretch/>
        </p:blipFill>
        <p:spPr>
          <a:xfrm>
            <a:off x="5302450" y="3945400"/>
            <a:ext cx="1245850" cy="1116425"/>
          </a:xfrm>
          <a:prstGeom prst="rect">
            <a:avLst/>
          </a:prstGeom>
          <a:noFill/>
          <a:ln cap="flat" cmpd="sng" w="9525">
            <a:solidFill>
              <a:srgbClr val="666666"/>
            </a:solidFill>
            <a:prstDash val="solid"/>
            <a:round/>
            <a:headEnd len="sm" w="sm" type="none"/>
            <a:tailEnd len="sm" w="sm" type="none"/>
          </a:ln>
        </p:spPr>
      </p:pic>
      <p:pic>
        <p:nvPicPr>
          <p:cNvPr id="352" name="Google Shape;352;p45"/>
          <p:cNvPicPr preferRelativeResize="0"/>
          <p:nvPr/>
        </p:nvPicPr>
        <p:blipFill rotWithShape="1">
          <a:blip r:embed="rId6">
            <a:alphaModFix/>
          </a:blip>
          <a:srcRect b="0" l="0" r="0" t="0"/>
          <a:stretch/>
        </p:blipFill>
        <p:spPr>
          <a:xfrm>
            <a:off x="6056195" y="2652125"/>
            <a:ext cx="1194955" cy="1238250"/>
          </a:xfrm>
          <a:prstGeom prst="rect">
            <a:avLst/>
          </a:prstGeom>
          <a:noFill/>
          <a:ln cap="flat" cmpd="sng" w="9525">
            <a:solidFill>
              <a:srgbClr val="666666"/>
            </a:solidFill>
            <a:prstDash val="solid"/>
            <a:round/>
            <a:headEnd len="sm" w="sm" type="none"/>
            <a:tailEnd len="sm" w="sm" type="none"/>
          </a:ln>
        </p:spPr>
      </p:pic>
      <p:pic>
        <p:nvPicPr>
          <p:cNvPr id="353" name="Google Shape;353;p45"/>
          <p:cNvPicPr preferRelativeResize="0"/>
          <p:nvPr/>
        </p:nvPicPr>
        <p:blipFill rotWithShape="1">
          <a:blip r:embed="rId7">
            <a:alphaModFix/>
          </a:blip>
          <a:srcRect b="0" l="0" r="0" t="0"/>
          <a:stretch/>
        </p:blipFill>
        <p:spPr>
          <a:xfrm>
            <a:off x="4188925" y="3945400"/>
            <a:ext cx="1042809" cy="1116425"/>
          </a:xfrm>
          <a:prstGeom prst="rect">
            <a:avLst/>
          </a:prstGeom>
          <a:noFill/>
          <a:ln cap="flat" cmpd="sng" w="9525">
            <a:solidFill>
              <a:srgbClr val="666666"/>
            </a:solidFill>
            <a:prstDash val="solid"/>
            <a:round/>
            <a:headEnd len="sm" w="sm" type="none"/>
            <a:tailEnd len="sm" w="sm" type="none"/>
          </a:ln>
        </p:spPr>
      </p:pic>
      <p:pic>
        <p:nvPicPr>
          <p:cNvPr id="354" name="Google Shape;354;p45"/>
          <p:cNvPicPr preferRelativeResize="0"/>
          <p:nvPr/>
        </p:nvPicPr>
        <p:blipFill rotWithShape="1">
          <a:blip r:embed="rId8">
            <a:alphaModFix/>
          </a:blip>
          <a:srcRect b="0" l="0" r="0" t="0"/>
          <a:stretch/>
        </p:blipFill>
        <p:spPr>
          <a:xfrm>
            <a:off x="4188926" y="2652113"/>
            <a:ext cx="788774" cy="1238275"/>
          </a:xfrm>
          <a:prstGeom prst="rect">
            <a:avLst/>
          </a:prstGeom>
          <a:noFill/>
          <a:ln cap="flat" cmpd="sng" w="9525">
            <a:solidFill>
              <a:srgbClr val="666666"/>
            </a:solidFill>
            <a:prstDash val="solid"/>
            <a:round/>
            <a:headEnd len="sm" w="sm" type="none"/>
            <a:tailEnd len="sm" w="sm" type="none"/>
          </a:ln>
        </p:spPr>
      </p:pic>
      <p:pic>
        <p:nvPicPr>
          <p:cNvPr id="355" name="Google Shape;355;p45"/>
          <p:cNvPicPr preferRelativeResize="0"/>
          <p:nvPr/>
        </p:nvPicPr>
        <p:blipFill rotWithShape="1">
          <a:blip r:embed="rId9">
            <a:alphaModFix/>
          </a:blip>
          <a:srcRect b="0" l="0" r="0" t="0"/>
          <a:stretch/>
        </p:blipFill>
        <p:spPr>
          <a:xfrm>
            <a:off x="5048425" y="2652125"/>
            <a:ext cx="937050" cy="1238250"/>
          </a:xfrm>
          <a:prstGeom prst="rect">
            <a:avLst/>
          </a:prstGeom>
          <a:noFill/>
          <a:ln cap="flat" cmpd="sng" w="9525">
            <a:solidFill>
              <a:srgbClr val="666666"/>
            </a:solidFill>
            <a:prstDash val="solid"/>
            <a:round/>
            <a:headEnd len="sm" w="sm" type="none"/>
            <a:tailEnd len="sm" w="sm" type="none"/>
          </a:ln>
        </p:spPr>
      </p:pic>
      <p:pic>
        <p:nvPicPr>
          <p:cNvPr id="356" name="Google Shape;356;p45"/>
          <p:cNvPicPr preferRelativeResize="0"/>
          <p:nvPr/>
        </p:nvPicPr>
        <p:blipFill rotWithShape="1">
          <a:blip r:embed="rId10">
            <a:alphaModFix/>
          </a:blip>
          <a:srcRect b="0" l="0" r="0" t="0"/>
          <a:stretch/>
        </p:blipFill>
        <p:spPr>
          <a:xfrm>
            <a:off x="5338100" y="1466462"/>
            <a:ext cx="1695975" cy="1130650"/>
          </a:xfrm>
          <a:prstGeom prst="rect">
            <a:avLst/>
          </a:prstGeom>
          <a:noFill/>
          <a:ln cap="flat" cmpd="sng" w="9525">
            <a:solidFill>
              <a:srgbClr val="666666"/>
            </a:solidFill>
            <a:prstDash val="solid"/>
            <a:round/>
            <a:headEnd len="sm" w="sm" type="none"/>
            <a:tailEnd len="sm" w="sm" type="none"/>
          </a:ln>
        </p:spPr>
      </p:pic>
      <p:pic>
        <p:nvPicPr>
          <p:cNvPr id="357" name="Google Shape;357;p45"/>
          <p:cNvPicPr preferRelativeResize="0"/>
          <p:nvPr/>
        </p:nvPicPr>
        <p:blipFill rotWithShape="1">
          <a:blip r:embed="rId11">
            <a:alphaModFix/>
          </a:blip>
          <a:srcRect b="0" l="0" r="0" t="0"/>
          <a:stretch/>
        </p:blipFill>
        <p:spPr>
          <a:xfrm>
            <a:off x="4188932" y="1466475"/>
            <a:ext cx="1078443" cy="1130625"/>
          </a:xfrm>
          <a:prstGeom prst="rect">
            <a:avLst/>
          </a:prstGeom>
          <a:noFill/>
          <a:ln cap="flat" cmpd="sng" w="9525">
            <a:solidFill>
              <a:srgbClr val="666666"/>
            </a:solidFill>
            <a:prstDash val="solid"/>
            <a:round/>
            <a:headEnd len="sm" w="sm" type="none"/>
            <a:tailEnd len="sm" w="sm" type="none"/>
          </a:ln>
        </p:spPr>
      </p:pic>
      <p:sp>
        <p:nvSpPr>
          <p:cNvPr id="358" name="Google Shape;358;p45"/>
          <p:cNvSpPr txBox="1"/>
          <p:nvPr/>
        </p:nvSpPr>
        <p:spPr>
          <a:xfrm>
            <a:off x="2494400" y="615850"/>
            <a:ext cx="6519600" cy="795600"/>
          </a:xfrm>
          <a:prstGeom prst="rect">
            <a:avLst/>
          </a:prstGeom>
          <a:noFill/>
          <a:ln cap="flat" cmpd="sng" w="9525">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Mock-ups</a:t>
            </a:r>
            <a:r>
              <a:rPr b="0" i="0" lang="en-GB" sz="1200" u="none" cap="none" strike="noStrike">
                <a:solidFill>
                  <a:srgbClr val="000000"/>
                </a:solidFill>
                <a:latin typeface="Arial"/>
                <a:ea typeface="Arial"/>
                <a:cs typeface="Arial"/>
                <a:sym typeface="Arial"/>
              </a:rPr>
              <a:t> are used to test ideas, and they are usually used in the early stages of prototyping a design. They are scale or full-size representations of a product to gain feedback from users. A mock-up can be considered a </a:t>
            </a:r>
            <a:r>
              <a:rPr b="1" i="0" lang="en-GB" sz="1200" u="none" cap="none" strike="noStrike">
                <a:solidFill>
                  <a:srgbClr val="000000"/>
                </a:solidFill>
                <a:latin typeface="Arial"/>
                <a:ea typeface="Arial"/>
                <a:cs typeface="Arial"/>
                <a:sym typeface="Arial"/>
              </a:rPr>
              <a:t>prototype</a:t>
            </a:r>
            <a:r>
              <a:rPr b="0" i="0" lang="en-GB" sz="1200" u="none" cap="none" strike="noStrike">
                <a:solidFill>
                  <a:srgbClr val="000000"/>
                </a:solidFill>
                <a:latin typeface="Arial"/>
                <a:ea typeface="Arial"/>
                <a:cs typeface="Arial"/>
                <a:sym typeface="Arial"/>
              </a:rPr>
              <a:t> if it includes some </a:t>
            </a:r>
            <a:r>
              <a:rPr b="1" i="0" lang="en-GB" sz="1200" u="none" cap="none" strike="noStrike">
                <a:solidFill>
                  <a:srgbClr val="000000"/>
                </a:solidFill>
                <a:latin typeface="Arial"/>
                <a:ea typeface="Arial"/>
                <a:cs typeface="Arial"/>
                <a:sym typeface="Arial"/>
              </a:rPr>
              <a:t>functionality</a:t>
            </a:r>
            <a:r>
              <a:rPr b="0" i="0" lang="en-GB" sz="1200" u="none" cap="none" strike="noStrike">
                <a:solidFill>
                  <a:srgbClr val="000000"/>
                </a:solidFill>
                <a:latin typeface="Arial"/>
                <a:ea typeface="Arial"/>
                <a:cs typeface="Arial"/>
                <a:sym typeface="Arial"/>
              </a:rPr>
              <a:t>. </a:t>
            </a:r>
            <a:endParaRPr b="0" i="0" sz="1200" u="none" cap="none" strike="noStrike">
              <a:solidFill>
                <a:srgbClr val="000000"/>
              </a:solidFill>
              <a:latin typeface="Arial"/>
              <a:ea typeface="Arial"/>
              <a:cs typeface="Arial"/>
              <a:sym typeface="Arial"/>
            </a:endParaRPr>
          </a:p>
        </p:txBody>
      </p:sp>
      <p:sp>
        <p:nvSpPr>
          <p:cNvPr id="359" name="Google Shape;359;p45"/>
          <p:cNvSpPr txBox="1"/>
          <p:nvPr/>
        </p:nvSpPr>
        <p:spPr>
          <a:xfrm>
            <a:off x="7006825" y="2240175"/>
            <a:ext cx="2268600" cy="290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750"/>
              <a:buFont typeface="Arial"/>
              <a:buNone/>
            </a:pPr>
            <a:r>
              <a:rPr b="1" i="0" lang="en-GB" sz="750" u="none" cap="none" strike="noStrike">
                <a:solidFill>
                  <a:srgbClr val="000000"/>
                </a:solidFill>
                <a:latin typeface="Arial"/>
                <a:ea typeface="Arial"/>
                <a:cs typeface="Arial"/>
                <a:sym typeface="Arial"/>
              </a:rPr>
              <a:t>2D models:</a:t>
            </a:r>
            <a:endParaRPr b="1" i="0" sz="7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50"/>
              <a:buFont typeface="Arial"/>
              <a:buNone/>
            </a:pPr>
            <a:r>
              <a:rPr b="0" i="0" lang="en-GB" sz="750" u="none" cap="none" strike="noStrike">
                <a:solidFill>
                  <a:srgbClr val="000000"/>
                </a:solidFill>
                <a:latin typeface="Arial"/>
                <a:ea typeface="Arial"/>
                <a:cs typeface="Arial"/>
                <a:sym typeface="Arial"/>
              </a:rPr>
              <a:t>exploring the configuration of the mechanisms.</a:t>
            </a:r>
            <a:endParaRPr b="0" i="0" sz="750" u="none" cap="none" strike="noStrike">
              <a:solidFill>
                <a:srgbClr val="000000"/>
              </a:solidFill>
              <a:latin typeface="Arial"/>
              <a:ea typeface="Arial"/>
              <a:cs typeface="Arial"/>
              <a:sym typeface="Arial"/>
            </a:endParaRPr>
          </a:p>
        </p:txBody>
      </p:sp>
      <p:sp>
        <p:nvSpPr>
          <p:cNvPr id="360" name="Google Shape;360;p45"/>
          <p:cNvSpPr txBox="1"/>
          <p:nvPr/>
        </p:nvSpPr>
        <p:spPr>
          <a:xfrm>
            <a:off x="107800" y="2500425"/>
            <a:ext cx="4010400" cy="2561400"/>
          </a:xfrm>
          <a:prstGeom prst="rect">
            <a:avLst/>
          </a:prstGeom>
          <a:noFill/>
          <a:ln cap="flat" cmpd="sng" w="9525">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Example</a:t>
            </a:r>
            <a:r>
              <a:rPr b="0" i="0" lang="en-GB" sz="1200" u="none" cap="none" strike="noStrike">
                <a:solidFill>
                  <a:srgbClr val="000000"/>
                </a:solidFill>
                <a:latin typeface="Arial"/>
                <a:ea typeface="Arial"/>
                <a:cs typeface="Arial"/>
                <a:sym typeface="Arial"/>
              </a:rPr>
              <a:t>: Once the design team decide which direction to take with respect to the rocker, crank mechanism, they use 3D modelling (functional mock-ups) to analyse the mechanical motion and layout of the components.</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They then test them with users of various sizes, age, strength to analyse and refine the mechanism to suit all target users groups.</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After the final mechanised mock-up is approved, several 3D foam designs are created, and their weight calculated. The design team would then present these design concepts to the client, before agreeing on a final design idea.</a:t>
            </a:r>
            <a:endParaRPr b="0" i="0" sz="1200" u="none" cap="none" strike="noStrike">
              <a:solidFill>
                <a:srgbClr val="000000"/>
              </a:solidFill>
              <a:latin typeface="Arial"/>
              <a:ea typeface="Arial"/>
              <a:cs typeface="Arial"/>
              <a:sym typeface="Arial"/>
            </a:endParaRPr>
          </a:p>
        </p:txBody>
      </p:sp>
      <p:sp>
        <p:nvSpPr>
          <p:cNvPr id="361" name="Google Shape;361;p45"/>
          <p:cNvSpPr txBox="1"/>
          <p:nvPr/>
        </p:nvSpPr>
        <p:spPr>
          <a:xfrm>
            <a:off x="7251150" y="3574900"/>
            <a:ext cx="2268600" cy="290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750"/>
              <a:buFont typeface="Arial"/>
              <a:buNone/>
            </a:pPr>
            <a:r>
              <a:rPr b="1" i="0" lang="en-GB" sz="750" u="none" cap="none" strike="noStrike">
                <a:solidFill>
                  <a:srgbClr val="000000"/>
                </a:solidFill>
                <a:latin typeface="Arial"/>
                <a:ea typeface="Arial"/>
                <a:cs typeface="Arial"/>
                <a:sym typeface="Arial"/>
              </a:rPr>
              <a:t>3D models:</a:t>
            </a:r>
            <a:endParaRPr b="1" i="0" sz="7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50"/>
              <a:buFont typeface="Arial"/>
              <a:buNone/>
            </a:pPr>
            <a:r>
              <a:rPr b="0" i="0" lang="en-GB" sz="750" u="none" cap="none" strike="noStrike">
                <a:solidFill>
                  <a:srgbClr val="000000"/>
                </a:solidFill>
                <a:latin typeface="Arial"/>
                <a:ea typeface="Arial"/>
                <a:cs typeface="Arial"/>
                <a:sym typeface="Arial"/>
              </a:rPr>
              <a:t>Functional mock-up.</a:t>
            </a:r>
            <a:endParaRPr b="0" i="0" sz="750" u="none" cap="none" strike="noStrike">
              <a:solidFill>
                <a:srgbClr val="000000"/>
              </a:solidFill>
              <a:latin typeface="Arial"/>
              <a:ea typeface="Arial"/>
              <a:cs typeface="Arial"/>
              <a:sym typeface="Arial"/>
            </a:endParaRPr>
          </a:p>
        </p:txBody>
      </p:sp>
      <p:sp>
        <p:nvSpPr>
          <p:cNvPr id="362" name="Google Shape;362;p45"/>
          <p:cNvSpPr txBox="1"/>
          <p:nvPr/>
        </p:nvSpPr>
        <p:spPr>
          <a:xfrm>
            <a:off x="6619025" y="4710225"/>
            <a:ext cx="2268600" cy="3516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750"/>
              <a:buFont typeface="Arial"/>
              <a:buNone/>
            </a:pPr>
            <a:r>
              <a:rPr b="1" i="0" lang="en-GB" sz="750" u="none" cap="none" strike="noStrike">
                <a:solidFill>
                  <a:srgbClr val="000000"/>
                </a:solidFill>
                <a:latin typeface="Arial"/>
                <a:ea typeface="Arial"/>
                <a:cs typeface="Arial"/>
                <a:sym typeface="Arial"/>
              </a:rPr>
              <a:t>3D models:</a:t>
            </a:r>
            <a:endParaRPr b="1" i="0" sz="7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50"/>
              <a:buFont typeface="Arial"/>
              <a:buNone/>
            </a:pPr>
            <a:r>
              <a:rPr b="0" i="0" lang="en-GB" sz="750" u="none" cap="none" strike="noStrike">
                <a:solidFill>
                  <a:srgbClr val="000000"/>
                </a:solidFill>
                <a:latin typeface="Arial"/>
                <a:ea typeface="Arial"/>
                <a:cs typeface="Arial"/>
                <a:sym typeface="Arial"/>
              </a:rPr>
              <a:t>Finalised mock-up used for presentation to the client.</a:t>
            </a:r>
            <a:endParaRPr b="0" i="0" sz="750" u="none" cap="none" strike="noStrike">
              <a:solidFill>
                <a:srgbClr val="000000"/>
              </a:solidFill>
              <a:latin typeface="Arial"/>
              <a:ea typeface="Arial"/>
              <a:cs typeface="Arial"/>
              <a:sym typeface="Arial"/>
            </a:endParaRPr>
          </a:p>
        </p:txBody>
      </p:sp>
      <p:sp>
        <p:nvSpPr>
          <p:cNvPr id="363" name="Google Shape;363;p45"/>
          <p:cNvSpPr txBox="1"/>
          <p:nvPr/>
        </p:nvSpPr>
        <p:spPr>
          <a:xfrm>
            <a:off x="2516200" y="1520325"/>
            <a:ext cx="1602000" cy="871500"/>
          </a:xfrm>
          <a:prstGeom prst="rect">
            <a:avLst/>
          </a:prstGeom>
          <a:noFill/>
          <a:ln cap="flat" cmpd="sng" w="1905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Mock-ups are part of the prototyping process, this video shows how a functional mock up is made.</a:t>
            </a:r>
            <a:endParaRPr b="0" i="0" sz="1000" u="none" cap="none" strike="noStrike">
              <a:solidFill>
                <a:srgbClr val="000000"/>
              </a:solidFill>
              <a:latin typeface="Arial"/>
              <a:ea typeface="Arial"/>
              <a:cs typeface="Arial"/>
              <a:sym typeface="Arial"/>
            </a:endParaRPr>
          </a:p>
        </p:txBody>
      </p:sp>
      <p:sp>
        <p:nvSpPr>
          <p:cNvPr id="364" name="Google Shape;364;p45"/>
          <p:cNvSpPr txBox="1"/>
          <p:nvPr/>
        </p:nvSpPr>
        <p:spPr>
          <a:xfrm>
            <a:off x="113550" y="78650"/>
            <a:ext cx="8916900" cy="4491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2.1.13 Models, prototypes and mock-ups of solutions are created to test their effectiveness and to</a:t>
            </a:r>
            <a:endParaRPr b="1" sz="1100">
              <a:solidFill>
                <a:srgbClr val="351C75"/>
              </a:solidFill>
            </a:endParaRPr>
          </a:p>
          <a:p>
            <a:pPr indent="0" lvl="0" marL="0" rtl="0" algn="l">
              <a:spcBef>
                <a:spcPts val="0"/>
              </a:spcBef>
              <a:spcAft>
                <a:spcPts val="0"/>
              </a:spcAft>
              <a:buNone/>
            </a:pPr>
            <a:r>
              <a:rPr b="1" lang="en-GB" sz="1100">
                <a:solidFill>
                  <a:srgbClr val="351C75"/>
                </a:solidFill>
              </a:rPr>
              <a:t>gather feedback for further refinement and development.</a:t>
            </a:r>
            <a:endParaRPr b="1" sz="1100">
              <a:solidFill>
                <a:srgbClr val="351C75"/>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68" name="Shape 368"/>
        <p:cNvGrpSpPr/>
        <p:nvPr/>
      </p:nvGrpSpPr>
      <p:grpSpPr>
        <a:xfrm>
          <a:off x="0" y="0"/>
          <a:ext cx="0" cy="0"/>
          <a:chOff x="0" y="0"/>
          <a:chExt cx="0" cy="0"/>
        </a:xfrm>
      </p:grpSpPr>
      <p:sp>
        <p:nvSpPr>
          <p:cNvPr id="369" name="Google Shape;369;p46"/>
          <p:cNvSpPr txBox="1"/>
          <p:nvPr/>
        </p:nvSpPr>
        <p:spPr>
          <a:xfrm>
            <a:off x="333825" y="881100"/>
            <a:ext cx="1278900" cy="769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70" name="Google Shape;370;p46"/>
          <p:cNvPicPr preferRelativeResize="0"/>
          <p:nvPr/>
        </p:nvPicPr>
        <p:blipFill rotWithShape="1">
          <a:blip r:embed="rId3">
            <a:alphaModFix/>
          </a:blip>
          <a:srcRect b="0" l="0" r="0" t="0"/>
          <a:stretch/>
        </p:blipFill>
        <p:spPr>
          <a:xfrm>
            <a:off x="7474600" y="1280420"/>
            <a:ext cx="1539301" cy="1165550"/>
          </a:xfrm>
          <a:prstGeom prst="rect">
            <a:avLst/>
          </a:prstGeom>
          <a:noFill/>
          <a:ln cap="flat" cmpd="sng" w="9525">
            <a:solidFill>
              <a:srgbClr val="666666"/>
            </a:solidFill>
            <a:prstDash val="solid"/>
            <a:round/>
            <a:headEnd len="sm" w="sm" type="none"/>
            <a:tailEnd len="sm" w="sm" type="none"/>
          </a:ln>
        </p:spPr>
      </p:pic>
      <p:pic>
        <p:nvPicPr>
          <p:cNvPr id="371" name="Google Shape;371;p46"/>
          <p:cNvPicPr preferRelativeResize="0"/>
          <p:nvPr/>
        </p:nvPicPr>
        <p:blipFill rotWithShape="1">
          <a:blip r:embed="rId4">
            <a:alphaModFix/>
          </a:blip>
          <a:srcRect b="0" l="0" r="0" t="0"/>
          <a:stretch/>
        </p:blipFill>
        <p:spPr>
          <a:xfrm>
            <a:off x="3852825" y="1320200"/>
            <a:ext cx="1438350" cy="1085988"/>
          </a:xfrm>
          <a:prstGeom prst="rect">
            <a:avLst/>
          </a:prstGeom>
          <a:noFill/>
          <a:ln cap="flat" cmpd="sng" w="9525">
            <a:solidFill>
              <a:srgbClr val="666666"/>
            </a:solidFill>
            <a:prstDash val="solid"/>
            <a:round/>
            <a:headEnd len="sm" w="sm" type="none"/>
            <a:tailEnd len="sm" w="sm" type="none"/>
          </a:ln>
        </p:spPr>
      </p:pic>
      <p:pic>
        <p:nvPicPr>
          <p:cNvPr id="372" name="Google Shape;372;p46"/>
          <p:cNvPicPr preferRelativeResize="0"/>
          <p:nvPr/>
        </p:nvPicPr>
        <p:blipFill rotWithShape="1">
          <a:blip r:embed="rId5">
            <a:alphaModFix/>
          </a:blip>
          <a:srcRect b="0" l="0" r="0" t="0"/>
          <a:stretch/>
        </p:blipFill>
        <p:spPr>
          <a:xfrm>
            <a:off x="5740943" y="1320200"/>
            <a:ext cx="1383783" cy="1086000"/>
          </a:xfrm>
          <a:prstGeom prst="rect">
            <a:avLst/>
          </a:prstGeom>
          <a:noFill/>
          <a:ln cap="flat" cmpd="sng" w="9525">
            <a:solidFill>
              <a:srgbClr val="666666"/>
            </a:solidFill>
            <a:prstDash val="solid"/>
            <a:round/>
            <a:headEnd len="sm" w="sm" type="none"/>
            <a:tailEnd len="sm" w="sm" type="none"/>
          </a:ln>
        </p:spPr>
      </p:pic>
      <p:sp>
        <p:nvSpPr>
          <p:cNvPr id="373" name="Google Shape;373;p46"/>
          <p:cNvSpPr txBox="1"/>
          <p:nvPr/>
        </p:nvSpPr>
        <p:spPr>
          <a:xfrm>
            <a:off x="107800" y="4724100"/>
            <a:ext cx="8906100" cy="327000"/>
          </a:xfrm>
          <a:prstGeom prst="rect">
            <a:avLst/>
          </a:prstGeom>
          <a:solidFill>
            <a:schemeClr val="accent3"/>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rgbClr val="FFFFFF"/>
                </a:solidFill>
                <a:latin typeface="Arial"/>
                <a:ea typeface="Arial"/>
                <a:cs typeface="Arial"/>
                <a:sym typeface="Arial"/>
              </a:rPr>
              <a:t>Prototype</a:t>
            </a:r>
            <a:r>
              <a:rPr b="0" i="0" lang="en-GB" sz="1200" u="none" cap="none" strike="noStrike">
                <a:solidFill>
                  <a:srgbClr val="FFFFFF"/>
                </a:solidFill>
                <a:latin typeface="Arial"/>
                <a:ea typeface="Arial"/>
                <a:cs typeface="Arial"/>
                <a:sym typeface="Arial"/>
              </a:rPr>
              <a:t> - from the Greek </a:t>
            </a:r>
            <a:r>
              <a:rPr b="0" i="1" lang="en-GB" sz="1200" u="none" cap="none" strike="noStrike">
                <a:solidFill>
                  <a:srgbClr val="FFFFFF"/>
                </a:solidFill>
                <a:latin typeface="Arial"/>
                <a:ea typeface="Arial"/>
                <a:cs typeface="Arial"/>
                <a:sym typeface="Arial"/>
              </a:rPr>
              <a:t>Protos</a:t>
            </a:r>
            <a:r>
              <a:rPr b="0" i="0" lang="en-GB" sz="1200" u="none" cap="none" strike="noStrike">
                <a:solidFill>
                  <a:srgbClr val="FFFFFF"/>
                </a:solidFill>
                <a:latin typeface="Arial"/>
                <a:ea typeface="Arial"/>
                <a:cs typeface="Arial"/>
                <a:sym typeface="Arial"/>
              </a:rPr>
              <a:t> meaning </a:t>
            </a:r>
            <a:r>
              <a:rPr b="0" i="1" lang="en-GB" sz="1200" u="none" cap="none" strike="noStrike">
                <a:solidFill>
                  <a:srgbClr val="FFFFFF"/>
                </a:solidFill>
                <a:latin typeface="Arial"/>
                <a:ea typeface="Arial"/>
                <a:cs typeface="Arial"/>
                <a:sym typeface="Arial"/>
              </a:rPr>
              <a:t>First </a:t>
            </a:r>
            <a:r>
              <a:rPr b="0" i="0" lang="en-GB" sz="1200" u="none" cap="none" strike="noStrike">
                <a:solidFill>
                  <a:srgbClr val="FFFFFF"/>
                </a:solidFill>
                <a:latin typeface="Arial"/>
                <a:ea typeface="Arial"/>
                <a:cs typeface="Arial"/>
                <a:sym typeface="Arial"/>
              </a:rPr>
              <a:t>or </a:t>
            </a:r>
            <a:r>
              <a:rPr b="0" i="1" lang="en-GB" sz="1200" u="none" cap="none" strike="noStrike">
                <a:solidFill>
                  <a:srgbClr val="FFFFFF"/>
                </a:solidFill>
                <a:latin typeface="Arial"/>
                <a:ea typeface="Arial"/>
                <a:cs typeface="Arial"/>
                <a:sym typeface="Arial"/>
              </a:rPr>
              <a:t>Before.</a:t>
            </a:r>
            <a:endParaRPr b="0" i="1" sz="1200" u="none" cap="none" strike="noStrike">
              <a:solidFill>
                <a:srgbClr val="FFFFFF"/>
              </a:solidFill>
              <a:latin typeface="Arial"/>
              <a:ea typeface="Arial"/>
              <a:cs typeface="Arial"/>
              <a:sym typeface="Arial"/>
            </a:endParaRPr>
          </a:p>
        </p:txBody>
      </p:sp>
      <p:pic>
        <p:nvPicPr>
          <p:cNvPr descr="James Dyson Innovation" id="374" name="Google Shape;374;p46" title="James Dyson Innovation">
            <a:hlinkClick r:id="rId6"/>
          </p:cNvPr>
          <p:cNvPicPr preferRelativeResize="0"/>
          <p:nvPr/>
        </p:nvPicPr>
        <p:blipFill rotWithShape="1">
          <a:blip r:embed="rId7">
            <a:alphaModFix/>
          </a:blip>
          <a:srcRect b="0" l="0" r="0" t="0"/>
          <a:stretch/>
        </p:blipFill>
        <p:spPr>
          <a:xfrm>
            <a:off x="132550" y="1297875"/>
            <a:ext cx="3561150" cy="2925025"/>
          </a:xfrm>
          <a:prstGeom prst="rect">
            <a:avLst/>
          </a:prstGeom>
          <a:noFill/>
          <a:ln>
            <a:noFill/>
          </a:ln>
        </p:spPr>
      </p:pic>
      <p:sp>
        <p:nvSpPr>
          <p:cNvPr id="375" name="Google Shape;375;p46"/>
          <p:cNvSpPr txBox="1"/>
          <p:nvPr/>
        </p:nvSpPr>
        <p:spPr>
          <a:xfrm>
            <a:off x="93025" y="4328300"/>
            <a:ext cx="3640200" cy="290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James Dyson made </a:t>
            </a:r>
            <a:r>
              <a:rPr b="1" i="0" lang="en-GB" sz="1000" u="none" cap="none" strike="noStrike">
                <a:solidFill>
                  <a:srgbClr val="000000"/>
                </a:solidFill>
                <a:latin typeface="Arial"/>
                <a:ea typeface="Arial"/>
                <a:cs typeface="Arial"/>
                <a:sym typeface="Arial"/>
              </a:rPr>
              <a:t>5127</a:t>
            </a:r>
            <a:r>
              <a:rPr b="0" i="0" lang="en-GB" sz="1000" u="none" cap="none" strike="noStrike">
                <a:solidFill>
                  <a:srgbClr val="000000"/>
                </a:solidFill>
                <a:latin typeface="Arial"/>
                <a:ea typeface="Arial"/>
                <a:cs typeface="Arial"/>
                <a:sym typeface="Arial"/>
              </a:rPr>
              <a:t> prototypes of his vacuum cleaner before it was ready for launch.</a:t>
            </a:r>
            <a:endParaRPr b="0" i="0" sz="1000" u="none" cap="none" strike="noStrike">
              <a:solidFill>
                <a:srgbClr val="000000"/>
              </a:solidFill>
              <a:latin typeface="Arial"/>
              <a:ea typeface="Arial"/>
              <a:cs typeface="Arial"/>
              <a:sym typeface="Arial"/>
            </a:endParaRPr>
          </a:p>
        </p:txBody>
      </p:sp>
      <p:sp>
        <p:nvSpPr>
          <p:cNvPr id="376" name="Google Shape;376;p46"/>
          <p:cNvSpPr txBox="1"/>
          <p:nvPr/>
        </p:nvSpPr>
        <p:spPr>
          <a:xfrm>
            <a:off x="80650" y="430150"/>
            <a:ext cx="8960400" cy="8502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A </a:t>
            </a:r>
            <a:r>
              <a:rPr b="1" i="0" lang="en-GB" sz="1200" u="none" cap="none" strike="noStrike">
                <a:solidFill>
                  <a:srgbClr val="000000"/>
                </a:solidFill>
                <a:latin typeface="Arial"/>
                <a:ea typeface="Arial"/>
                <a:cs typeface="Arial"/>
                <a:sym typeface="Arial"/>
              </a:rPr>
              <a:t>prototype</a:t>
            </a:r>
            <a:r>
              <a:rPr b="0" i="0" lang="en-GB" sz="1200" u="none" cap="none" strike="noStrike">
                <a:solidFill>
                  <a:srgbClr val="000000"/>
                </a:solidFill>
                <a:latin typeface="Arial"/>
                <a:ea typeface="Arial"/>
                <a:cs typeface="Arial"/>
                <a:sym typeface="Arial"/>
              </a:rPr>
              <a:t> is the further advancement in the design process than a mock-up. A prototype is a simple model built to test, evaluate and validate a design concept. Prototyping is used to provide specifications for a real, working product rather than a theoretical one. It is built to be tested and used in order to provide feedback to the design team from a variety of stakeholders in the product.</a:t>
            </a:r>
            <a:endParaRPr b="0" i="0" sz="1200" u="none" cap="none" strike="noStrike">
              <a:solidFill>
                <a:srgbClr val="000000"/>
              </a:solidFill>
              <a:latin typeface="Arial"/>
              <a:ea typeface="Arial"/>
              <a:cs typeface="Arial"/>
              <a:sym typeface="Arial"/>
            </a:endParaRPr>
          </a:p>
        </p:txBody>
      </p:sp>
      <p:sp>
        <p:nvSpPr>
          <p:cNvPr id="377" name="Google Shape;377;p46"/>
          <p:cNvSpPr txBox="1"/>
          <p:nvPr/>
        </p:nvSpPr>
        <p:spPr>
          <a:xfrm>
            <a:off x="3856725" y="2740800"/>
            <a:ext cx="5157300" cy="18780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Prototypes</a:t>
            </a:r>
            <a:r>
              <a:rPr b="0" i="0" lang="en-GB" sz="1200" u="none" cap="none" strike="noStrike">
                <a:solidFill>
                  <a:srgbClr val="000000"/>
                </a:solidFill>
                <a:latin typeface="Arial"/>
                <a:ea typeface="Arial"/>
                <a:cs typeface="Arial"/>
                <a:sym typeface="Arial"/>
              </a:rPr>
              <a:t> are developed to function for two main reasons:</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a:p>
            <a:pPr indent="-304800" lvl="0" marL="457200" marR="0" rtl="0" algn="l">
              <a:lnSpc>
                <a:spcPct val="100000"/>
              </a:lnSpc>
              <a:spcBef>
                <a:spcPts val="0"/>
              </a:spcBef>
              <a:spcAft>
                <a:spcPts val="0"/>
              </a:spcAft>
              <a:buClr>
                <a:srgbClr val="000000"/>
              </a:buClr>
              <a:buSzPts val="1200"/>
              <a:buFont typeface="Arial"/>
              <a:buAutoNum type="arabicPeriod"/>
            </a:pPr>
            <a:r>
              <a:rPr b="0" i="0" lang="en-GB" sz="1200" u="none" cap="none" strike="noStrike">
                <a:solidFill>
                  <a:srgbClr val="000000"/>
                </a:solidFill>
                <a:latin typeface="Arial"/>
                <a:ea typeface="Arial"/>
                <a:cs typeface="Arial"/>
                <a:sym typeface="Arial"/>
              </a:rPr>
              <a:t>For the design development team - to learn from creating the prototype and discuss any issues that arise.</a:t>
            </a:r>
            <a:endParaRPr b="0" i="0" sz="12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a:p>
            <a:pPr indent="-304800" lvl="0" marL="457200" marR="0" rtl="0" algn="just">
              <a:lnSpc>
                <a:spcPct val="100000"/>
              </a:lnSpc>
              <a:spcBef>
                <a:spcPts val="0"/>
              </a:spcBef>
              <a:spcAft>
                <a:spcPts val="0"/>
              </a:spcAft>
              <a:buClr>
                <a:srgbClr val="000000"/>
              </a:buClr>
              <a:buSzPts val="1200"/>
              <a:buFont typeface="Arial"/>
              <a:buAutoNum type="arabicPeriod"/>
            </a:pPr>
            <a:r>
              <a:rPr b="0" i="0" lang="en-GB" sz="1200" u="none" cap="none" strike="noStrike">
                <a:solidFill>
                  <a:srgbClr val="000000"/>
                </a:solidFill>
                <a:latin typeface="Arial"/>
                <a:ea typeface="Arial"/>
                <a:cs typeface="Arial"/>
                <a:sym typeface="Arial"/>
              </a:rPr>
              <a:t>For the user - from whom the design development team learn from user interaction and feedback.</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A prototype can be developed using a variety of </a:t>
            </a:r>
            <a:r>
              <a:rPr b="1" i="0" lang="en-GB" sz="1200" u="none" cap="none" strike="noStrike">
                <a:solidFill>
                  <a:srgbClr val="000000"/>
                </a:solidFill>
                <a:latin typeface="Arial"/>
                <a:ea typeface="Arial"/>
                <a:cs typeface="Arial"/>
                <a:sym typeface="Arial"/>
              </a:rPr>
              <a:t>fidelities</a:t>
            </a:r>
            <a:r>
              <a:rPr b="0" i="0" lang="en-GB" sz="1200" u="none" cap="none" strike="noStrike">
                <a:solidFill>
                  <a:srgbClr val="000000"/>
                </a:solidFill>
                <a:latin typeface="Arial"/>
                <a:ea typeface="Arial"/>
                <a:cs typeface="Arial"/>
                <a:sym typeface="Arial"/>
              </a:rPr>
              <a:t> (</a:t>
            </a:r>
            <a:r>
              <a:rPr b="0" i="0" lang="en-GB" sz="1000" u="none" cap="none" strike="noStrike">
                <a:solidFill>
                  <a:srgbClr val="000000"/>
                </a:solidFill>
                <a:latin typeface="Arial"/>
                <a:ea typeface="Arial"/>
                <a:cs typeface="Arial"/>
                <a:sym typeface="Arial"/>
              </a:rPr>
              <a:t>coming up on the next slide)</a:t>
            </a:r>
            <a:r>
              <a:rPr b="0" i="0" lang="en-GB" sz="1200" u="none" cap="none" strike="noStrike">
                <a:solidFill>
                  <a:srgbClr val="000000"/>
                </a:solidFill>
                <a:latin typeface="Arial"/>
                <a:ea typeface="Arial"/>
                <a:cs typeface="Arial"/>
                <a:sym typeface="Arial"/>
              </a:rPr>
              <a:t>, depending who the prototype is to be used for.</a:t>
            </a:r>
            <a:endParaRPr b="0" i="0" sz="1200" u="none" cap="none" strike="noStrike">
              <a:solidFill>
                <a:srgbClr val="000000"/>
              </a:solidFill>
              <a:latin typeface="Arial"/>
              <a:ea typeface="Arial"/>
              <a:cs typeface="Arial"/>
              <a:sym typeface="Arial"/>
            </a:endParaRPr>
          </a:p>
        </p:txBody>
      </p:sp>
      <p:sp>
        <p:nvSpPr>
          <p:cNvPr id="378" name="Google Shape;378;p46"/>
          <p:cNvSpPr txBox="1"/>
          <p:nvPr/>
        </p:nvSpPr>
        <p:spPr>
          <a:xfrm>
            <a:off x="3852825" y="2426550"/>
            <a:ext cx="5157300" cy="290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Dyson prototypes - using card and foam.</a:t>
            </a:r>
            <a:endParaRPr b="0" i="0" sz="1000" u="none" cap="none" strike="noStrike">
              <a:solidFill>
                <a:srgbClr val="000000"/>
              </a:solidFill>
              <a:latin typeface="Arial"/>
              <a:ea typeface="Arial"/>
              <a:cs typeface="Arial"/>
              <a:sym typeface="Arial"/>
            </a:endParaRPr>
          </a:p>
        </p:txBody>
      </p:sp>
      <p:sp>
        <p:nvSpPr>
          <p:cNvPr id="379" name="Google Shape;379;p46"/>
          <p:cNvSpPr txBox="1"/>
          <p:nvPr/>
        </p:nvSpPr>
        <p:spPr>
          <a:xfrm>
            <a:off x="113550" y="78650"/>
            <a:ext cx="8916900" cy="4491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2.1.13 Models, prototypes and mock-ups of solutions are created to test their effectiveness and to</a:t>
            </a:r>
            <a:endParaRPr b="1" sz="1100">
              <a:solidFill>
                <a:srgbClr val="351C75"/>
              </a:solidFill>
            </a:endParaRPr>
          </a:p>
          <a:p>
            <a:pPr indent="0" lvl="0" marL="0" rtl="0" algn="l">
              <a:spcBef>
                <a:spcPts val="0"/>
              </a:spcBef>
              <a:spcAft>
                <a:spcPts val="0"/>
              </a:spcAft>
              <a:buNone/>
            </a:pPr>
            <a:r>
              <a:rPr b="1" lang="en-GB" sz="1100">
                <a:solidFill>
                  <a:srgbClr val="351C75"/>
                </a:solidFill>
              </a:rPr>
              <a:t>gather feedback for further refinement and development.</a:t>
            </a:r>
            <a:endParaRPr b="1" sz="1100">
              <a:solidFill>
                <a:srgbClr val="351C75"/>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383" name="Shape 383"/>
        <p:cNvGrpSpPr/>
        <p:nvPr/>
      </p:nvGrpSpPr>
      <p:grpSpPr>
        <a:xfrm>
          <a:off x="0" y="0"/>
          <a:ext cx="0" cy="0"/>
          <a:chOff x="0" y="0"/>
          <a:chExt cx="0" cy="0"/>
        </a:xfrm>
      </p:grpSpPr>
      <p:sp>
        <p:nvSpPr>
          <p:cNvPr id="384" name="Google Shape;384;p47"/>
          <p:cNvSpPr txBox="1"/>
          <p:nvPr/>
        </p:nvSpPr>
        <p:spPr>
          <a:xfrm>
            <a:off x="333825" y="881100"/>
            <a:ext cx="1278900" cy="769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Demonstrating use of prototypes and modelling for testing." id="385" name="Google Shape;385;p47" title="Dyson Product Development">
            <a:hlinkClick r:id="rId3"/>
          </p:cNvPr>
          <p:cNvPicPr preferRelativeResize="0"/>
          <p:nvPr/>
        </p:nvPicPr>
        <p:blipFill rotWithShape="1">
          <a:blip r:embed="rId4">
            <a:alphaModFix/>
          </a:blip>
          <a:srcRect b="0" l="0" r="0" t="0"/>
          <a:stretch/>
        </p:blipFill>
        <p:spPr>
          <a:xfrm>
            <a:off x="5593400" y="2659800"/>
            <a:ext cx="3420475" cy="1974000"/>
          </a:xfrm>
          <a:prstGeom prst="rect">
            <a:avLst/>
          </a:prstGeom>
          <a:noFill/>
          <a:ln cap="flat" cmpd="sng" w="9525">
            <a:solidFill>
              <a:srgbClr val="666666"/>
            </a:solidFill>
            <a:prstDash val="solid"/>
            <a:round/>
            <a:headEnd len="sm" w="sm" type="none"/>
            <a:tailEnd len="sm" w="sm" type="none"/>
          </a:ln>
        </p:spPr>
      </p:pic>
      <p:graphicFrame>
        <p:nvGraphicFramePr>
          <p:cNvPr id="386" name="Google Shape;386;p47"/>
          <p:cNvGraphicFramePr/>
          <p:nvPr/>
        </p:nvGraphicFramePr>
        <p:xfrm>
          <a:off x="107813" y="1301175"/>
          <a:ext cx="3000000" cy="3000000"/>
        </p:xfrm>
        <a:graphic>
          <a:graphicData uri="http://schemas.openxmlformats.org/drawingml/2006/table">
            <a:tbl>
              <a:tblPr>
                <a:noFill/>
                <a:tableStyleId>{5AC3DC33-CFFE-4143-BA85-700FA411C3A8}</a:tableStyleId>
              </a:tblPr>
              <a:tblGrid>
                <a:gridCol w="1425850"/>
                <a:gridCol w="2493400"/>
                <a:gridCol w="2493400"/>
                <a:gridCol w="2493400"/>
              </a:tblGrid>
              <a:tr h="337450">
                <a:tc>
                  <a:txBody>
                    <a:bodyPr/>
                    <a:lstStyle/>
                    <a:p>
                      <a:pPr indent="0" lvl="0" marL="0" marR="0" rtl="0" algn="l">
                        <a:lnSpc>
                          <a:spcPct val="100000"/>
                        </a:lnSpc>
                        <a:spcBef>
                          <a:spcPts val="0"/>
                        </a:spcBef>
                        <a:spcAft>
                          <a:spcPts val="0"/>
                        </a:spcAft>
                        <a:buClr>
                          <a:srgbClr val="000000"/>
                        </a:buClr>
                        <a:buSzPts val="1200"/>
                        <a:buFont typeface="Arial"/>
                        <a:buNone/>
                      </a:pPr>
                      <a:r>
                        <a:rPr b="1" lang="en-GB" sz="1200" u="none" cap="none" strike="noStrike"/>
                        <a:t>Range of Fidelity </a:t>
                      </a:r>
                      <a:endParaRPr b="1" sz="1200" u="none" cap="none" strike="noStrike"/>
                    </a:p>
                  </a:txBody>
                  <a:tcPr marT="91425" marB="91425" marR="91425" marL="91425" anchor="ctr">
                    <a:lnL cap="flat" cmpd="sng" w="19050">
                      <a:solidFill>
                        <a:srgbClr val="999999"/>
                      </a:solidFill>
                      <a:prstDash val="solid"/>
                      <a:round/>
                      <a:headEnd len="sm" w="sm" type="none"/>
                      <a:tailEnd len="sm" w="sm" type="none"/>
                    </a:lnL>
                    <a:lnR cap="flat" cmpd="sng" w="19050">
                      <a:solidFill>
                        <a:srgbClr val="999999"/>
                      </a:solidFill>
                      <a:prstDash val="solid"/>
                      <a:round/>
                      <a:headEnd len="sm" w="sm" type="none"/>
                      <a:tailEnd len="sm" w="sm" type="none"/>
                    </a:lnR>
                    <a:lnT cap="flat" cmpd="sng" w="19050">
                      <a:solidFill>
                        <a:srgbClr val="999999"/>
                      </a:solidFill>
                      <a:prstDash val="solid"/>
                      <a:round/>
                      <a:headEnd len="sm" w="sm" type="none"/>
                      <a:tailEnd len="sm" w="sm" type="none"/>
                    </a:lnT>
                    <a:lnB cap="flat" cmpd="sng" w="19050">
                      <a:solidFill>
                        <a:srgbClr val="999999"/>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GB" sz="1200" u="none" cap="none" strike="noStrike"/>
                        <a:t>LOW</a:t>
                      </a:r>
                      <a:endParaRPr sz="1200" u="none" cap="none" strike="noStrike"/>
                    </a:p>
                  </a:txBody>
                  <a:tcPr marT="91425" marB="91425" marR="91425" marL="91425" anchor="ctr">
                    <a:lnL cap="flat" cmpd="sng" w="19050">
                      <a:solidFill>
                        <a:srgbClr val="999999"/>
                      </a:solidFill>
                      <a:prstDash val="solid"/>
                      <a:round/>
                      <a:headEnd len="sm" w="sm" type="none"/>
                      <a:tailEnd len="sm" w="sm" type="none"/>
                    </a:lnL>
                    <a:lnR cap="flat" cmpd="sng" w="19050">
                      <a:solidFill>
                        <a:srgbClr val="999999"/>
                      </a:solidFill>
                      <a:prstDash val="solid"/>
                      <a:round/>
                      <a:headEnd len="sm" w="sm" type="none"/>
                      <a:tailEnd len="sm" w="sm" type="none"/>
                    </a:lnR>
                    <a:lnT cap="flat" cmpd="sng" w="19050">
                      <a:solidFill>
                        <a:srgbClr val="999999"/>
                      </a:solidFill>
                      <a:prstDash val="solid"/>
                      <a:round/>
                      <a:headEnd len="sm" w="sm" type="none"/>
                      <a:tailEnd len="sm" w="sm" type="none"/>
                    </a:lnT>
                    <a:lnB cap="flat" cmpd="sng" w="19050">
                      <a:solidFill>
                        <a:srgbClr val="999999"/>
                      </a:solidFill>
                      <a:prstDash val="solid"/>
                      <a:round/>
                      <a:headEnd len="sm" w="sm" type="none"/>
                      <a:tailEnd len="sm" w="sm" type="none"/>
                    </a:lnB>
                    <a:solidFill>
                      <a:srgbClr val="F4CCCC"/>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GB" sz="1200" u="none" cap="none" strike="noStrike"/>
                        <a:t>MEDIUM</a:t>
                      </a:r>
                      <a:endParaRPr sz="1200" u="none" cap="none" strike="noStrike"/>
                    </a:p>
                  </a:txBody>
                  <a:tcPr marT="91425" marB="91425" marR="91425" marL="91425" anchor="ctr">
                    <a:lnL cap="flat" cmpd="sng" w="19050">
                      <a:solidFill>
                        <a:srgbClr val="999999"/>
                      </a:solidFill>
                      <a:prstDash val="solid"/>
                      <a:round/>
                      <a:headEnd len="sm" w="sm" type="none"/>
                      <a:tailEnd len="sm" w="sm" type="none"/>
                    </a:lnL>
                    <a:lnR cap="flat" cmpd="sng" w="19050">
                      <a:solidFill>
                        <a:srgbClr val="999999"/>
                      </a:solidFill>
                      <a:prstDash val="solid"/>
                      <a:round/>
                      <a:headEnd len="sm" w="sm" type="none"/>
                      <a:tailEnd len="sm" w="sm" type="none"/>
                    </a:lnR>
                    <a:lnT cap="flat" cmpd="sng" w="19050">
                      <a:solidFill>
                        <a:srgbClr val="999999"/>
                      </a:solidFill>
                      <a:prstDash val="solid"/>
                      <a:round/>
                      <a:headEnd len="sm" w="sm" type="none"/>
                      <a:tailEnd len="sm" w="sm" type="none"/>
                    </a:lnT>
                    <a:lnB cap="flat" cmpd="sng" w="19050">
                      <a:solidFill>
                        <a:srgbClr val="999999"/>
                      </a:solidFill>
                      <a:prstDash val="solid"/>
                      <a:round/>
                      <a:headEnd len="sm" w="sm" type="none"/>
                      <a:tailEnd len="sm" w="sm" type="none"/>
                    </a:lnB>
                    <a:solidFill>
                      <a:srgbClr val="FCE5CD"/>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GB" sz="1200" u="none" cap="none" strike="noStrike"/>
                        <a:t>HIGH</a:t>
                      </a:r>
                      <a:endParaRPr sz="1200" u="none" cap="none" strike="noStrike"/>
                    </a:p>
                  </a:txBody>
                  <a:tcPr marT="91425" marB="91425" marR="91425" marL="91425" anchor="ctr">
                    <a:lnL cap="flat" cmpd="sng" w="19050">
                      <a:solidFill>
                        <a:srgbClr val="999999"/>
                      </a:solidFill>
                      <a:prstDash val="solid"/>
                      <a:round/>
                      <a:headEnd len="sm" w="sm" type="none"/>
                      <a:tailEnd len="sm" w="sm" type="none"/>
                    </a:lnL>
                    <a:lnR cap="flat" cmpd="sng" w="19050">
                      <a:solidFill>
                        <a:srgbClr val="999999"/>
                      </a:solidFill>
                      <a:prstDash val="solid"/>
                      <a:round/>
                      <a:headEnd len="sm" w="sm" type="none"/>
                      <a:tailEnd len="sm" w="sm" type="none"/>
                    </a:lnR>
                    <a:lnT cap="flat" cmpd="sng" w="19050">
                      <a:solidFill>
                        <a:srgbClr val="999999"/>
                      </a:solidFill>
                      <a:prstDash val="solid"/>
                      <a:round/>
                      <a:headEnd len="sm" w="sm" type="none"/>
                      <a:tailEnd len="sm" w="sm" type="none"/>
                    </a:lnT>
                    <a:lnB cap="flat" cmpd="sng" w="19050">
                      <a:solidFill>
                        <a:srgbClr val="999999"/>
                      </a:solidFill>
                      <a:prstDash val="solid"/>
                      <a:round/>
                      <a:headEnd len="sm" w="sm" type="none"/>
                      <a:tailEnd len="sm" w="sm" type="none"/>
                    </a:lnB>
                    <a:solidFill>
                      <a:srgbClr val="CFE2F3"/>
                    </a:solidFill>
                  </a:tcPr>
                </a:tc>
              </a:tr>
              <a:tr h="555425">
                <a:tc>
                  <a:txBody>
                    <a:bodyPr/>
                    <a:lstStyle/>
                    <a:p>
                      <a:pPr indent="0" lvl="0" marL="0" marR="0" rtl="0" algn="l">
                        <a:lnSpc>
                          <a:spcPct val="100000"/>
                        </a:lnSpc>
                        <a:spcBef>
                          <a:spcPts val="0"/>
                        </a:spcBef>
                        <a:spcAft>
                          <a:spcPts val="0"/>
                        </a:spcAft>
                        <a:buClr>
                          <a:srgbClr val="000000"/>
                        </a:buClr>
                        <a:buSzPts val="1200"/>
                        <a:buFont typeface="Arial"/>
                        <a:buNone/>
                      </a:pPr>
                      <a:r>
                        <a:rPr b="1" lang="en-GB" sz="1200" u="none" cap="none" strike="noStrike"/>
                        <a:t>Type of model</a:t>
                      </a:r>
                      <a:endParaRPr b="1" sz="1200" u="none" cap="none" strike="noStrike"/>
                    </a:p>
                  </a:txBody>
                  <a:tcPr marT="91425" marB="91425" marR="91425" marL="91425" anchor="ctr">
                    <a:lnL cap="flat" cmpd="sng" w="19050">
                      <a:solidFill>
                        <a:srgbClr val="999999"/>
                      </a:solidFill>
                      <a:prstDash val="solid"/>
                      <a:round/>
                      <a:headEnd len="sm" w="sm" type="none"/>
                      <a:tailEnd len="sm" w="sm" type="none"/>
                    </a:lnL>
                    <a:lnR cap="flat" cmpd="sng" w="19050">
                      <a:solidFill>
                        <a:srgbClr val="999999"/>
                      </a:solidFill>
                      <a:prstDash val="solid"/>
                      <a:round/>
                      <a:headEnd len="sm" w="sm" type="none"/>
                      <a:tailEnd len="sm" w="sm" type="none"/>
                    </a:lnR>
                    <a:lnT cap="flat" cmpd="sng" w="19050">
                      <a:solidFill>
                        <a:srgbClr val="999999"/>
                      </a:solidFill>
                      <a:prstDash val="solid"/>
                      <a:round/>
                      <a:headEnd len="sm" w="sm" type="none"/>
                      <a:tailEnd len="sm" w="sm" type="none"/>
                    </a:lnT>
                    <a:lnB cap="flat" cmpd="sng" w="19050">
                      <a:solidFill>
                        <a:srgbClr val="999999"/>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rgbClr val="000000"/>
                        </a:buClr>
                        <a:buSzPts val="1200"/>
                        <a:buFont typeface="Arial"/>
                        <a:buNone/>
                      </a:pPr>
                      <a:r>
                        <a:rPr lang="en-GB" sz="1200" u="none" cap="none" strike="noStrike"/>
                        <a:t>Conceptual representation that relates to the design idea. Basic forms, cheap easily manipulated materials used.</a:t>
                      </a:r>
                      <a:endParaRPr sz="1200" u="none" cap="none" strike="noStrike"/>
                    </a:p>
                  </a:txBody>
                  <a:tcPr marT="91425" marB="91425" marR="91425" marL="91425">
                    <a:lnL cap="flat" cmpd="sng" w="19050">
                      <a:solidFill>
                        <a:srgbClr val="999999"/>
                      </a:solidFill>
                      <a:prstDash val="solid"/>
                      <a:round/>
                      <a:headEnd len="sm" w="sm" type="none"/>
                      <a:tailEnd len="sm" w="sm" type="none"/>
                    </a:lnL>
                    <a:lnR cap="flat" cmpd="sng" w="19050">
                      <a:solidFill>
                        <a:srgbClr val="999999"/>
                      </a:solidFill>
                      <a:prstDash val="solid"/>
                      <a:round/>
                      <a:headEnd len="sm" w="sm" type="none"/>
                      <a:tailEnd len="sm" w="sm" type="none"/>
                    </a:lnR>
                    <a:lnT cap="flat" cmpd="sng" w="19050">
                      <a:solidFill>
                        <a:srgbClr val="999999"/>
                      </a:solidFill>
                      <a:prstDash val="solid"/>
                      <a:round/>
                      <a:headEnd len="sm" w="sm" type="none"/>
                      <a:tailEnd len="sm" w="sm" type="none"/>
                    </a:lnT>
                    <a:lnB cap="flat" cmpd="sng" w="19050">
                      <a:solidFill>
                        <a:srgbClr val="999999"/>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rgbClr val="000000"/>
                        </a:buClr>
                        <a:buSzPts val="1200"/>
                        <a:buFont typeface="Arial"/>
                        <a:buNone/>
                      </a:pPr>
                      <a:r>
                        <a:rPr lang="en-GB" sz="1200" u="none" cap="none" strike="noStrike"/>
                        <a:t>More detailed model, specific details are highlighted. May have an element of functionality. Some interaction with the user.</a:t>
                      </a:r>
                      <a:endParaRPr sz="1200" u="none" cap="none" strike="noStrike"/>
                    </a:p>
                  </a:txBody>
                  <a:tcPr marT="91425" marB="91425" marR="91425" marL="91425">
                    <a:lnL cap="flat" cmpd="sng" w="19050">
                      <a:solidFill>
                        <a:srgbClr val="999999"/>
                      </a:solidFill>
                      <a:prstDash val="solid"/>
                      <a:round/>
                      <a:headEnd len="sm" w="sm" type="none"/>
                      <a:tailEnd len="sm" w="sm" type="none"/>
                    </a:lnL>
                    <a:lnR cap="flat" cmpd="sng" w="19050">
                      <a:solidFill>
                        <a:srgbClr val="999999"/>
                      </a:solidFill>
                      <a:prstDash val="solid"/>
                      <a:round/>
                      <a:headEnd len="sm" w="sm" type="none"/>
                      <a:tailEnd len="sm" w="sm" type="none"/>
                    </a:lnR>
                    <a:lnT cap="flat" cmpd="sng" w="19050">
                      <a:solidFill>
                        <a:srgbClr val="999999"/>
                      </a:solidFill>
                      <a:prstDash val="solid"/>
                      <a:round/>
                      <a:headEnd len="sm" w="sm" type="none"/>
                      <a:tailEnd len="sm" w="sm" type="none"/>
                    </a:lnT>
                    <a:lnB cap="flat" cmpd="sng" w="19050">
                      <a:solidFill>
                        <a:srgbClr val="999999"/>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rgbClr val="000000"/>
                        </a:buClr>
                        <a:buSzPts val="1200"/>
                        <a:buFont typeface="Arial"/>
                        <a:buNone/>
                      </a:pPr>
                      <a:r>
                        <a:rPr lang="en-GB" sz="1200" u="none" cap="none" strike="noStrike"/>
                        <a:t>Mock-up of the design idea. As close as possible to the final product. Can be used to present to a client.</a:t>
                      </a:r>
                      <a:endParaRPr sz="1200" u="none" cap="none" strike="noStrike"/>
                    </a:p>
                  </a:txBody>
                  <a:tcPr marT="91425" marB="91425" marR="91425" marL="91425">
                    <a:lnL cap="flat" cmpd="sng" w="19050">
                      <a:solidFill>
                        <a:srgbClr val="999999"/>
                      </a:solidFill>
                      <a:prstDash val="solid"/>
                      <a:round/>
                      <a:headEnd len="sm" w="sm" type="none"/>
                      <a:tailEnd len="sm" w="sm" type="none"/>
                    </a:lnL>
                    <a:lnR cap="flat" cmpd="sng" w="19050">
                      <a:solidFill>
                        <a:srgbClr val="999999"/>
                      </a:solidFill>
                      <a:prstDash val="solid"/>
                      <a:round/>
                      <a:headEnd len="sm" w="sm" type="none"/>
                      <a:tailEnd len="sm" w="sm" type="none"/>
                    </a:lnR>
                    <a:lnT cap="flat" cmpd="sng" w="19050">
                      <a:solidFill>
                        <a:srgbClr val="999999"/>
                      </a:solidFill>
                      <a:prstDash val="solid"/>
                      <a:round/>
                      <a:headEnd len="sm" w="sm" type="none"/>
                      <a:tailEnd len="sm" w="sm" type="none"/>
                    </a:lnT>
                    <a:lnB cap="flat" cmpd="sng" w="19050">
                      <a:solidFill>
                        <a:srgbClr val="999999"/>
                      </a:solidFill>
                      <a:prstDash val="solid"/>
                      <a:round/>
                      <a:headEnd len="sm" w="sm" type="none"/>
                      <a:tailEnd len="sm" w="sm" type="none"/>
                    </a:lnB>
                  </a:tcPr>
                </a:tc>
              </a:tr>
            </a:tbl>
          </a:graphicData>
        </a:graphic>
      </p:graphicFrame>
      <p:sp>
        <p:nvSpPr>
          <p:cNvPr id="387" name="Google Shape;387;p47"/>
          <p:cNvSpPr txBox="1"/>
          <p:nvPr/>
        </p:nvSpPr>
        <p:spPr>
          <a:xfrm>
            <a:off x="75400" y="4724100"/>
            <a:ext cx="9012000" cy="327000"/>
          </a:xfrm>
          <a:prstGeom prst="rect">
            <a:avLst/>
          </a:prstGeom>
          <a:solidFill>
            <a:schemeClr val="accent5"/>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rgbClr val="FFFFFF"/>
                </a:solidFill>
                <a:latin typeface="Arial"/>
                <a:ea typeface="Arial"/>
                <a:cs typeface="Arial"/>
                <a:sym typeface="Arial"/>
              </a:rPr>
              <a:t>Fidelity is a measure of realism of a model or simulation.</a:t>
            </a:r>
            <a:endParaRPr b="0" i="1" sz="1200" u="none" cap="none" strike="noStrike">
              <a:solidFill>
                <a:srgbClr val="FFFFFF"/>
              </a:solidFill>
              <a:latin typeface="Arial"/>
              <a:ea typeface="Arial"/>
              <a:cs typeface="Arial"/>
              <a:sym typeface="Arial"/>
            </a:endParaRPr>
          </a:p>
        </p:txBody>
      </p:sp>
      <p:sp>
        <p:nvSpPr>
          <p:cNvPr id="388" name="Google Shape;388;p47"/>
          <p:cNvSpPr txBox="1"/>
          <p:nvPr/>
        </p:nvSpPr>
        <p:spPr>
          <a:xfrm>
            <a:off x="75375" y="506875"/>
            <a:ext cx="9012000" cy="10488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In the field of modelling and simulation, </a:t>
            </a:r>
            <a:r>
              <a:rPr b="1" i="0" lang="en-GB" sz="1200" u="none" cap="none" strike="noStrike">
                <a:solidFill>
                  <a:srgbClr val="000000"/>
                </a:solidFill>
                <a:latin typeface="Arial"/>
                <a:ea typeface="Arial"/>
                <a:cs typeface="Arial"/>
                <a:sym typeface="Arial"/>
              </a:rPr>
              <a:t>fidelity </a:t>
            </a:r>
            <a:r>
              <a:rPr b="0" i="0" lang="en-GB" sz="1200" u="none" cap="none" strike="noStrike">
                <a:solidFill>
                  <a:srgbClr val="000000"/>
                </a:solidFill>
                <a:latin typeface="Arial"/>
                <a:ea typeface="Arial"/>
                <a:cs typeface="Arial"/>
                <a:sym typeface="Arial"/>
              </a:rPr>
              <a:t>refers to the degree to which a model or simulation reproduces the state and behaviours of a real world object, feature or condition. Basically, </a:t>
            </a:r>
            <a:r>
              <a:rPr b="1" i="0" lang="en-GB" sz="1200" u="none" cap="none" strike="noStrike">
                <a:solidFill>
                  <a:srgbClr val="000000"/>
                </a:solidFill>
                <a:latin typeface="Arial"/>
                <a:ea typeface="Arial"/>
                <a:cs typeface="Arial"/>
                <a:sym typeface="Arial"/>
              </a:rPr>
              <a:t>fidelity</a:t>
            </a:r>
            <a:r>
              <a:rPr b="0" i="0" lang="en-GB" sz="1200" u="none" cap="none" strike="noStrike">
                <a:solidFill>
                  <a:srgbClr val="000000"/>
                </a:solidFill>
                <a:latin typeface="Arial"/>
                <a:ea typeface="Arial"/>
                <a:cs typeface="Arial"/>
                <a:sym typeface="Arial"/>
              </a:rPr>
              <a:t> is the measure of realism that a model, mock-up, prototype or simulation has. These can be classified into three groups:</a:t>
            </a:r>
            <a:endParaRPr b="0" i="0" sz="1200" u="none" cap="none" strike="noStrike">
              <a:solidFill>
                <a:srgbClr val="000000"/>
              </a:solidFill>
              <a:latin typeface="Arial"/>
              <a:ea typeface="Arial"/>
              <a:cs typeface="Arial"/>
              <a:sym typeface="Arial"/>
            </a:endParaRPr>
          </a:p>
        </p:txBody>
      </p:sp>
      <p:pic>
        <p:nvPicPr>
          <p:cNvPr id="389" name="Google Shape;389;p47"/>
          <p:cNvPicPr preferRelativeResize="0"/>
          <p:nvPr/>
        </p:nvPicPr>
        <p:blipFill rotWithShape="1">
          <a:blip r:embed="rId5">
            <a:alphaModFix/>
          </a:blip>
          <a:srcRect b="0" l="0" r="0" t="0"/>
          <a:stretch/>
        </p:blipFill>
        <p:spPr>
          <a:xfrm>
            <a:off x="1724148" y="2659800"/>
            <a:ext cx="1487166" cy="1464949"/>
          </a:xfrm>
          <a:prstGeom prst="rect">
            <a:avLst/>
          </a:prstGeom>
          <a:noFill/>
          <a:ln cap="flat" cmpd="sng" w="9525">
            <a:solidFill>
              <a:srgbClr val="666666"/>
            </a:solidFill>
            <a:prstDash val="solid"/>
            <a:round/>
            <a:headEnd len="sm" w="sm" type="none"/>
            <a:tailEnd len="sm" w="sm" type="none"/>
          </a:ln>
        </p:spPr>
      </p:pic>
      <p:pic>
        <p:nvPicPr>
          <p:cNvPr id="390" name="Google Shape;390;p47"/>
          <p:cNvPicPr preferRelativeResize="0"/>
          <p:nvPr/>
        </p:nvPicPr>
        <p:blipFill rotWithShape="1">
          <a:blip r:embed="rId6">
            <a:alphaModFix/>
          </a:blip>
          <a:srcRect b="0" l="0" r="0" t="0"/>
          <a:stretch/>
        </p:blipFill>
        <p:spPr>
          <a:xfrm>
            <a:off x="107825" y="2659800"/>
            <a:ext cx="1425851" cy="1464949"/>
          </a:xfrm>
          <a:prstGeom prst="rect">
            <a:avLst/>
          </a:prstGeom>
          <a:noFill/>
          <a:ln cap="flat" cmpd="sng" w="9525">
            <a:solidFill>
              <a:srgbClr val="666666"/>
            </a:solidFill>
            <a:prstDash val="solid"/>
            <a:round/>
            <a:headEnd len="sm" w="sm" type="none"/>
            <a:tailEnd len="sm" w="sm" type="none"/>
          </a:ln>
        </p:spPr>
      </p:pic>
      <p:pic>
        <p:nvPicPr>
          <p:cNvPr id="391" name="Google Shape;391;p47"/>
          <p:cNvPicPr preferRelativeResize="0"/>
          <p:nvPr/>
        </p:nvPicPr>
        <p:blipFill rotWithShape="1">
          <a:blip r:embed="rId7">
            <a:alphaModFix/>
          </a:blip>
          <a:srcRect b="0" l="0" r="0" t="0"/>
          <a:stretch/>
        </p:blipFill>
        <p:spPr>
          <a:xfrm>
            <a:off x="3401801" y="2659800"/>
            <a:ext cx="2001127" cy="1464950"/>
          </a:xfrm>
          <a:prstGeom prst="rect">
            <a:avLst/>
          </a:prstGeom>
          <a:noFill/>
          <a:ln cap="flat" cmpd="sng" w="9525">
            <a:solidFill>
              <a:srgbClr val="666666"/>
            </a:solidFill>
            <a:prstDash val="solid"/>
            <a:round/>
            <a:headEnd len="sm" w="sm" type="none"/>
            <a:tailEnd len="sm" w="sm" type="none"/>
          </a:ln>
        </p:spPr>
      </p:pic>
      <p:sp>
        <p:nvSpPr>
          <p:cNvPr id="392" name="Google Shape;392;p47"/>
          <p:cNvSpPr txBox="1"/>
          <p:nvPr/>
        </p:nvSpPr>
        <p:spPr>
          <a:xfrm>
            <a:off x="107800" y="4124750"/>
            <a:ext cx="1425900" cy="290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1" i="0" lang="en-GB" sz="1000" u="none" cap="none" strike="noStrike">
                <a:solidFill>
                  <a:srgbClr val="000000"/>
                </a:solidFill>
                <a:latin typeface="Arial"/>
                <a:ea typeface="Arial"/>
                <a:cs typeface="Arial"/>
                <a:sym typeface="Arial"/>
              </a:rPr>
              <a:t>Low</a:t>
            </a:r>
            <a:r>
              <a:rPr b="0" i="0" lang="en-GB" sz="1000" u="none" cap="none" strike="noStrike">
                <a:solidFill>
                  <a:srgbClr val="000000"/>
                </a:solidFill>
                <a:latin typeface="Arial"/>
                <a:ea typeface="Arial"/>
                <a:cs typeface="Arial"/>
                <a:sym typeface="Arial"/>
              </a:rPr>
              <a:t> Fidelity.</a:t>
            </a:r>
            <a:endParaRPr b="0" i="0" sz="1000" u="none" cap="none" strike="noStrike">
              <a:solidFill>
                <a:srgbClr val="000000"/>
              </a:solidFill>
              <a:latin typeface="Arial"/>
              <a:ea typeface="Arial"/>
              <a:cs typeface="Arial"/>
              <a:sym typeface="Arial"/>
            </a:endParaRPr>
          </a:p>
        </p:txBody>
      </p:sp>
      <p:sp>
        <p:nvSpPr>
          <p:cNvPr id="393" name="Google Shape;393;p47"/>
          <p:cNvSpPr txBox="1"/>
          <p:nvPr/>
        </p:nvSpPr>
        <p:spPr>
          <a:xfrm>
            <a:off x="1724150" y="4124750"/>
            <a:ext cx="1425900" cy="290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1" i="0" lang="en-GB" sz="1000" u="none" cap="none" strike="noStrike">
                <a:solidFill>
                  <a:srgbClr val="000000"/>
                </a:solidFill>
                <a:latin typeface="Arial"/>
                <a:ea typeface="Arial"/>
                <a:cs typeface="Arial"/>
                <a:sym typeface="Arial"/>
              </a:rPr>
              <a:t>Medium</a:t>
            </a:r>
            <a:r>
              <a:rPr b="0" i="0" lang="en-GB" sz="1000" u="none" cap="none" strike="noStrike">
                <a:solidFill>
                  <a:srgbClr val="000000"/>
                </a:solidFill>
                <a:latin typeface="Arial"/>
                <a:ea typeface="Arial"/>
                <a:cs typeface="Arial"/>
                <a:sym typeface="Arial"/>
              </a:rPr>
              <a:t> Fidelity.</a:t>
            </a:r>
            <a:endParaRPr b="0" i="0" sz="1000" u="none" cap="none" strike="noStrike">
              <a:solidFill>
                <a:srgbClr val="000000"/>
              </a:solidFill>
              <a:latin typeface="Arial"/>
              <a:ea typeface="Arial"/>
              <a:cs typeface="Arial"/>
              <a:sym typeface="Arial"/>
            </a:endParaRPr>
          </a:p>
        </p:txBody>
      </p:sp>
      <p:sp>
        <p:nvSpPr>
          <p:cNvPr id="394" name="Google Shape;394;p47"/>
          <p:cNvSpPr txBox="1"/>
          <p:nvPr/>
        </p:nvSpPr>
        <p:spPr>
          <a:xfrm>
            <a:off x="3401775" y="4124750"/>
            <a:ext cx="1425900" cy="290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1" i="0" lang="en-GB" sz="1000" u="none" cap="none" strike="noStrike">
                <a:solidFill>
                  <a:srgbClr val="000000"/>
                </a:solidFill>
                <a:latin typeface="Arial"/>
                <a:ea typeface="Arial"/>
                <a:cs typeface="Arial"/>
                <a:sym typeface="Arial"/>
              </a:rPr>
              <a:t>High</a:t>
            </a:r>
            <a:r>
              <a:rPr b="0" i="0" lang="en-GB" sz="1000" u="none" cap="none" strike="noStrike">
                <a:solidFill>
                  <a:srgbClr val="000000"/>
                </a:solidFill>
                <a:latin typeface="Arial"/>
                <a:ea typeface="Arial"/>
                <a:cs typeface="Arial"/>
                <a:sym typeface="Arial"/>
              </a:rPr>
              <a:t> Fidelity.</a:t>
            </a:r>
            <a:endParaRPr b="0" i="0" sz="1000" u="none" cap="none" strike="noStrike">
              <a:solidFill>
                <a:srgbClr val="000000"/>
              </a:solidFill>
              <a:latin typeface="Arial"/>
              <a:ea typeface="Arial"/>
              <a:cs typeface="Arial"/>
              <a:sym typeface="Arial"/>
            </a:endParaRPr>
          </a:p>
        </p:txBody>
      </p:sp>
      <p:sp>
        <p:nvSpPr>
          <p:cNvPr id="395" name="Google Shape;395;p47"/>
          <p:cNvSpPr txBox="1"/>
          <p:nvPr/>
        </p:nvSpPr>
        <p:spPr>
          <a:xfrm>
            <a:off x="3546125" y="4415150"/>
            <a:ext cx="2325300" cy="290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Arial"/>
                <a:ea typeface="Arial"/>
                <a:cs typeface="Arial"/>
                <a:sym typeface="Arial"/>
              </a:rPr>
              <a:t>Dyson prototype: Range of fidelity.</a:t>
            </a:r>
            <a:endParaRPr b="0" i="0" sz="1000" u="none" cap="none" strike="noStrike">
              <a:solidFill>
                <a:srgbClr val="000000"/>
              </a:solidFill>
              <a:latin typeface="Arial"/>
              <a:ea typeface="Arial"/>
              <a:cs typeface="Arial"/>
              <a:sym typeface="Arial"/>
            </a:endParaRPr>
          </a:p>
        </p:txBody>
      </p:sp>
      <p:sp>
        <p:nvSpPr>
          <p:cNvPr id="396" name="Google Shape;396;p47"/>
          <p:cNvSpPr txBox="1"/>
          <p:nvPr/>
        </p:nvSpPr>
        <p:spPr>
          <a:xfrm>
            <a:off x="113550" y="78650"/>
            <a:ext cx="8916900" cy="4491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2.1.13 Models, prototypes and mock-ups of solutions are created to test their effectiveness and to</a:t>
            </a:r>
            <a:endParaRPr b="1" sz="1100">
              <a:solidFill>
                <a:srgbClr val="351C75"/>
              </a:solidFill>
            </a:endParaRPr>
          </a:p>
          <a:p>
            <a:pPr indent="0" lvl="0" marL="0" rtl="0" algn="l">
              <a:spcBef>
                <a:spcPts val="0"/>
              </a:spcBef>
              <a:spcAft>
                <a:spcPts val="0"/>
              </a:spcAft>
              <a:buNone/>
            </a:pPr>
            <a:r>
              <a:rPr b="1" lang="en-GB" sz="1100">
                <a:solidFill>
                  <a:srgbClr val="351C75"/>
                </a:solidFill>
              </a:rPr>
              <a:t>gather feedback for further refinement and development.</a:t>
            </a:r>
            <a:endParaRPr b="1" sz="1100">
              <a:solidFill>
                <a:srgbClr val="351C75"/>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48"/>
          <p:cNvSpPr txBox="1"/>
          <p:nvPr/>
        </p:nvSpPr>
        <p:spPr>
          <a:xfrm>
            <a:off x="113550" y="78650"/>
            <a:ext cx="8916900" cy="3456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2.1.14 The physical details of a new product need to be communicated for it to be manufactured.</a:t>
            </a:r>
            <a:endParaRPr b="1" sz="1100">
              <a:solidFill>
                <a:srgbClr val="351C75"/>
              </a:solidFill>
            </a:endParaRPr>
          </a:p>
        </p:txBody>
      </p:sp>
      <p:sp>
        <p:nvSpPr>
          <p:cNvPr id="402" name="Google Shape;402;p48"/>
          <p:cNvSpPr txBox="1"/>
          <p:nvPr/>
        </p:nvSpPr>
        <p:spPr>
          <a:xfrm>
            <a:off x="289775" y="714100"/>
            <a:ext cx="5961000" cy="2216400"/>
          </a:xfrm>
          <a:prstGeom prst="rect">
            <a:avLst/>
          </a:prstGeom>
          <a:noFill/>
          <a:ln cap="flat" cmpd="sng" w="9525">
            <a:solidFill>
              <a:srgbClr val="9E9E9E"/>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GB" sz="1200">
                <a:solidFill>
                  <a:schemeClr val="dk2"/>
                </a:solidFill>
              </a:rPr>
              <a:t>Detailed technical drawings are vital for manufacturing because they provide precise dimensions, tolerances, materials, and assembly details that ensure accuracy and consistency during production. They serve as a universal language between designers, engineers, and manufacturers, reducing misunderstandings and mistakes. By clearly outlining every aspect of the product, these drawings guide production processes, support quality control, and help verify that the final product meets the required specifications. They also improve efficiency by minimizing errors, reducing material waste, and saving time, while serving as official documentation for future maintenance, modifications, or replacement. Most importantly, detailed technical drawings help maintain safety by preventing incorrect manufacturing or faulty assembly that could compromise product reliability.</a:t>
            </a:r>
            <a:endParaRPr sz="1200">
              <a:solidFill>
                <a:schemeClr val="dk2"/>
              </a:solidFill>
            </a:endParaRPr>
          </a:p>
        </p:txBody>
      </p:sp>
      <p:sp>
        <p:nvSpPr>
          <p:cNvPr id="403" name="Google Shape;403;p48"/>
          <p:cNvSpPr txBox="1"/>
          <p:nvPr/>
        </p:nvSpPr>
        <p:spPr>
          <a:xfrm>
            <a:off x="308250" y="4323075"/>
            <a:ext cx="8527500" cy="523200"/>
          </a:xfrm>
          <a:prstGeom prst="rect">
            <a:avLst/>
          </a:prstGeom>
          <a:solidFill>
            <a:srgbClr val="FFF2CC"/>
          </a:solidFill>
          <a:ln cap="flat" cmpd="sng" w="9525">
            <a:solidFill>
              <a:schemeClr val="dk2"/>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GB" sz="1100">
                <a:solidFill>
                  <a:schemeClr val="dk2"/>
                </a:solidFill>
              </a:rPr>
              <a:t>Without detailed technical drawings, manufacturers would have to rely on assumptions, which can lead to costly errors and unsafe products.</a:t>
            </a:r>
            <a:endParaRPr sz="1100">
              <a:solidFill>
                <a:schemeClr val="dk2"/>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49"/>
          <p:cNvSpPr txBox="1"/>
          <p:nvPr/>
        </p:nvSpPr>
        <p:spPr>
          <a:xfrm>
            <a:off x="279450" y="683050"/>
            <a:ext cx="5961000" cy="3879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200">
                <a:solidFill>
                  <a:schemeClr val="dk2"/>
                </a:solidFill>
              </a:rPr>
              <a:t>Orthographic Drawings – 2D views (front, top, side) of an object showing exact dimensions and proportions for manufacturing.</a:t>
            </a:r>
            <a:endParaRPr sz="1200">
              <a:solidFill>
                <a:schemeClr val="dk2"/>
              </a:solidFill>
            </a:endParaRPr>
          </a:p>
          <a:p>
            <a:pPr indent="0" lvl="0" marL="0" rtl="0" algn="l">
              <a:spcBef>
                <a:spcPts val="0"/>
              </a:spcBef>
              <a:spcAft>
                <a:spcPts val="0"/>
              </a:spcAft>
              <a:buNone/>
            </a:pPr>
            <a:r>
              <a:t/>
            </a:r>
            <a:endParaRPr sz="1200">
              <a:solidFill>
                <a:schemeClr val="dk2"/>
              </a:solidFill>
            </a:endParaRPr>
          </a:p>
          <a:p>
            <a:pPr indent="0" lvl="0" marL="0" rtl="0" algn="l">
              <a:spcBef>
                <a:spcPts val="0"/>
              </a:spcBef>
              <a:spcAft>
                <a:spcPts val="0"/>
              </a:spcAft>
              <a:buNone/>
            </a:pPr>
            <a:r>
              <a:rPr lang="en-GB" sz="1200">
                <a:solidFill>
                  <a:schemeClr val="dk2"/>
                </a:solidFill>
              </a:rPr>
              <a:t>Isometric Drawings – 3D representations drawn at an angle to give a clearer sense of the object’s form and structure.</a:t>
            </a:r>
            <a:endParaRPr sz="1200">
              <a:solidFill>
                <a:schemeClr val="dk2"/>
              </a:solidFill>
            </a:endParaRPr>
          </a:p>
          <a:p>
            <a:pPr indent="0" lvl="0" marL="0" rtl="0" algn="l">
              <a:spcBef>
                <a:spcPts val="0"/>
              </a:spcBef>
              <a:spcAft>
                <a:spcPts val="0"/>
              </a:spcAft>
              <a:buNone/>
            </a:pPr>
            <a:r>
              <a:t/>
            </a:r>
            <a:endParaRPr sz="1200">
              <a:solidFill>
                <a:schemeClr val="dk2"/>
              </a:solidFill>
            </a:endParaRPr>
          </a:p>
          <a:p>
            <a:pPr indent="0" lvl="0" marL="0" rtl="0" algn="l">
              <a:spcBef>
                <a:spcPts val="0"/>
              </a:spcBef>
              <a:spcAft>
                <a:spcPts val="0"/>
              </a:spcAft>
              <a:buNone/>
            </a:pPr>
            <a:r>
              <a:rPr lang="en-GB" sz="1200">
                <a:solidFill>
                  <a:schemeClr val="dk2"/>
                </a:solidFill>
              </a:rPr>
              <a:t>Exploded View Drawings – Show how different parts fit together in an assembly, useful for instructions and product manuals.</a:t>
            </a:r>
            <a:endParaRPr sz="1200">
              <a:solidFill>
                <a:schemeClr val="dk2"/>
              </a:solidFill>
            </a:endParaRPr>
          </a:p>
          <a:p>
            <a:pPr indent="0" lvl="0" marL="0" rtl="0" algn="l">
              <a:spcBef>
                <a:spcPts val="0"/>
              </a:spcBef>
              <a:spcAft>
                <a:spcPts val="0"/>
              </a:spcAft>
              <a:buNone/>
            </a:pPr>
            <a:r>
              <a:t/>
            </a:r>
            <a:endParaRPr sz="1200">
              <a:solidFill>
                <a:schemeClr val="dk2"/>
              </a:solidFill>
            </a:endParaRPr>
          </a:p>
          <a:p>
            <a:pPr indent="0" lvl="0" marL="0" rtl="0" algn="l">
              <a:spcBef>
                <a:spcPts val="0"/>
              </a:spcBef>
              <a:spcAft>
                <a:spcPts val="0"/>
              </a:spcAft>
              <a:buNone/>
            </a:pPr>
            <a:r>
              <a:rPr lang="en-GB" sz="1200">
                <a:solidFill>
                  <a:schemeClr val="dk2"/>
                </a:solidFill>
              </a:rPr>
              <a:t>Sectional Drawings – Cutaway views that reveal internal features or hidden components not visible from the outside.</a:t>
            </a:r>
            <a:endParaRPr sz="1200">
              <a:solidFill>
                <a:schemeClr val="dk2"/>
              </a:solidFill>
            </a:endParaRPr>
          </a:p>
          <a:p>
            <a:pPr indent="0" lvl="0" marL="0" rtl="0" algn="l">
              <a:spcBef>
                <a:spcPts val="0"/>
              </a:spcBef>
              <a:spcAft>
                <a:spcPts val="0"/>
              </a:spcAft>
              <a:buNone/>
            </a:pPr>
            <a:r>
              <a:t/>
            </a:r>
            <a:endParaRPr sz="1200">
              <a:solidFill>
                <a:schemeClr val="dk2"/>
              </a:solidFill>
            </a:endParaRPr>
          </a:p>
          <a:p>
            <a:pPr indent="0" lvl="0" marL="0" rtl="0" algn="l">
              <a:spcBef>
                <a:spcPts val="0"/>
              </a:spcBef>
              <a:spcAft>
                <a:spcPts val="0"/>
              </a:spcAft>
              <a:buNone/>
            </a:pPr>
            <a:r>
              <a:rPr lang="en-GB" sz="1200">
                <a:solidFill>
                  <a:schemeClr val="dk2"/>
                </a:solidFill>
              </a:rPr>
              <a:t>Detail Drawings – Focus on a specific part or component, showing enlarged dimensions, tolerances, and finishes.</a:t>
            </a:r>
            <a:endParaRPr sz="1200">
              <a:solidFill>
                <a:schemeClr val="dk2"/>
              </a:solidFill>
            </a:endParaRPr>
          </a:p>
          <a:p>
            <a:pPr indent="0" lvl="0" marL="0" rtl="0" algn="l">
              <a:spcBef>
                <a:spcPts val="0"/>
              </a:spcBef>
              <a:spcAft>
                <a:spcPts val="0"/>
              </a:spcAft>
              <a:buNone/>
            </a:pPr>
            <a:r>
              <a:t/>
            </a:r>
            <a:endParaRPr sz="1200">
              <a:solidFill>
                <a:schemeClr val="dk2"/>
              </a:solidFill>
            </a:endParaRPr>
          </a:p>
          <a:p>
            <a:pPr indent="0" lvl="0" marL="0" rtl="0" algn="l">
              <a:spcBef>
                <a:spcPts val="0"/>
              </a:spcBef>
              <a:spcAft>
                <a:spcPts val="0"/>
              </a:spcAft>
              <a:buNone/>
            </a:pPr>
            <a:r>
              <a:rPr lang="en-GB" sz="1200">
                <a:solidFill>
                  <a:schemeClr val="dk2"/>
                </a:solidFill>
              </a:rPr>
              <a:t>Assembly Drawings – Show how multiple parts are put together, often including a bill of materials.</a:t>
            </a:r>
            <a:endParaRPr sz="1200">
              <a:solidFill>
                <a:schemeClr val="dk2"/>
              </a:solidFill>
            </a:endParaRPr>
          </a:p>
          <a:p>
            <a:pPr indent="0" lvl="0" marL="0" rtl="0" algn="l">
              <a:spcBef>
                <a:spcPts val="0"/>
              </a:spcBef>
              <a:spcAft>
                <a:spcPts val="0"/>
              </a:spcAft>
              <a:buNone/>
            </a:pPr>
            <a:r>
              <a:t/>
            </a:r>
            <a:endParaRPr sz="1200">
              <a:solidFill>
                <a:schemeClr val="dk2"/>
              </a:solidFill>
            </a:endParaRPr>
          </a:p>
          <a:p>
            <a:pPr indent="0" lvl="0" marL="0" rtl="0" algn="l">
              <a:spcBef>
                <a:spcPts val="0"/>
              </a:spcBef>
              <a:spcAft>
                <a:spcPts val="0"/>
              </a:spcAft>
              <a:buNone/>
            </a:pPr>
            <a:r>
              <a:rPr lang="en-GB" sz="1200">
                <a:solidFill>
                  <a:schemeClr val="dk2"/>
                </a:solidFill>
              </a:rPr>
              <a:t>CAD Models and Renderings – Digital 2D/3D drawings created using software for precise modeling, simulation, and visualization.</a:t>
            </a:r>
            <a:endParaRPr sz="1200">
              <a:solidFill>
                <a:schemeClr val="dk2"/>
              </a:solidFill>
            </a:endParaRPr>
          </a:p>
        </p:txBody>
      </p:sp>
      <p:sp>
        <p:nvSpPr>
          <p:cNvPr id="409" name="Google Shape;409;p49"/>
          <p:cNvSpPr txBox="1"/>
          <p:nvPr/>
        </p:nvSpPr>
        <p:spPr>
          <a:xfrm>
            <a:off x="113550" y="78650"/>
            <a:ext cx="8916900" cy="3456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2.1.14 The physical details of a new product need to be communicated for it to be manufactured.</a:t>
            </a:r>
            <a:endParaRPr b="1" sz="1100">
              <a:solidFill>
                <a:srgbClr val="351C75"/>
              </a:solidFill>
            </a:endParaRPr>
          </a:p>
        </p:txBody>
      </p:sp>
      <p:pic>
        <p:nvPicPr>
          <p:cNvPr id="410" name="Google Shape;410;p49"/>
          <p:cNvPicPr preferRelativeResize="0"/>
          <p:nvPr/>
        </p:nvPicPr>
        <p:blipFill>
          <a:blip r:embed="rId3">
            <a:alphaModFix/>
          </a:blip>
          <a:stretch>
            <a:fillRect/>
          </a:stretch>
        </p:blipFill>
        <p:spPr>
          <a:xfrm>
            <a:off x="7496275" y="1138425"/>
            <a:ext cx="1588800" cy="1149470"/>
          </a:xfrm>
          <a:prstGeom prst="rect">
            <a:avLst/>
          </a:prstGeom>
          <a:noFill/>
          <a:ln>
            <a:noFill/>
          </a:ln>
        </p:spPr>
      </p:pic>
      <p:pic>
        <p:nvPicPr>
          <p:cNvPr id="411" name="Google Shape;411;p49"/>
          <p:cNvPicPr preferRelativeResize="0"/>
          <p:nvPr/>
        </p:nvPicPr>
        <p:blipFill rotWithShape="1">
          <a:blip r:embed="rId4">
            <a:alphaModFix/>
          </a:blip>
          <a:srcRect b="4357" l="2734" r="2677" t="4684"/>
          <a:stretch/>
        </p:blipFill>
        <p:spPr>
          <a:xfrm>
            <a:off x="6240450" y="541525"/>
            <a:ext cx="1498575" cy="1010850"/>
          </a:xfrm>
          <a:prstGeom prst="rect">
            <a:avLst/>
          </a:prstGeom>
          <a:noFill/>
          <a:ln>
            <a:noFill/>
          </a:ln>
        </p:spPr>
      </p:pic>
      <p:pic>
        <p:nvPicPr>
          <p:cNvPr id="412" name="Google Shape;412;p49"/>
          <p:cNvPicPr preferRelativeResize="0"/>
          <p:nvPr/>
        </p:nvPicPr>
        <p:blipFill>
          <a:blip r:embed="rId5">
            <a:alphaModFix/>
          </a:blip>
          <a:stretch>
            <a:fillRect/>
          </a:stretch>
        </p:blipFill>
        <p:spPr>
          <a:xfrm>
            <a:off x="6035575" y="2124525"/>
            <a:ext cx="1588804" cy="1238525"/>
          </a:xfrm>
          <a:prstGeom prst="rect">
            <a:avLst/>
          </a:prstGeom>
          <a:noFill/>
          <a:ln>
            <a:noFill/>
          </a:ln>
        </p:spPr>
      </p:pic>
      <p:pic>
        <p:nvPicPr>
          <p:cNvPr id="413" name="Google Shape;413;p49"/>
          <p:cNvPicPr preferRelativeResize="0"/>
          <p:nvPr/>
        </p:nvPicPr>
        <p:blipFill>
          <a:blip r:embed="rId6">
            <a:alphaModFix/>
          </a:blip>
          <a:stretch>
            <a:fillRect/>
          </a:stretch>
        </p:blipFill>
        <p:spPr>
          <a:xfrm>
            <a:off x="7685050" y="2669650"/>
            <a:ext cx="1345400" cy="872800"/>
          </a:xfrm>
          <a:prstGeom prst="rect">
            <a:avLst/>
          </a:prstGeom>
          <a:noFill/>
          <a:ln>
            <a:noFill/>
          </a:ln>
        </p:spPr>
      </p:pic>
      <p:pic>
        <p:nvPicPr>
          <p:cNvPr id="414" name="Google Shape;414;p49"/>
          <p:cNvPicPr preferRelativeResize="0"/>
          <p:nvPr/>
        </p:nvPicPr>
        <p:blipFill rotWithShape="1">
          <a:blip r:embed="rId7">
            <a:alphaModFix/>
          </a:blip>
          <a:srcRect b="16301" l="15429" r="44213" t="19699"/>
          <a:stretch/>
        </p:blipFill>
        <p:spPr>
          <a:xfrm>
            <a:off x="6035575" y="3407900"/>
            <a:ext cx="1149375" cy="1024150"/>
          </a:xfrm>
          <a:prstGeom prst="rect">
            <a:avLst/>
          </a:prstGeom>
          <a:noFill/>
          <a:ln>
            <a:noFill/>
          </a:ln>
        </p:spPr>
      </p:pic>
      <p:pic>
        <p:nvPicPr>
          <p:cNvPr id="415" name="Google Shape;415;p49"/>
          <p:cNvPicPr preferRelativeResize="0"/>
          <p:nvPr/>
        </p:nvPicPr>
        <p:blipFill rotWithShape="1">
          <a:blip r:embed="rId8">
            <a:alphaModFix/>
          </a:blip>
          <a:srcRect b="3945" l="7527" r="3608" t="3239"/>
          <a:stretch/>
        </p:blipFill>
        <p:spPr>
          <a:xfrm>
            <a:off x="7496275" y="3771650"/>
            <a:ext cx="1485661" cy="8728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50"/>
          <p:cNvSpPr txBox="1"/>
          <p:nvPr/>
        </p:nvSpPr>
        <p:spPr>
          <a:xfrm>
            <a:off x="113550" y="78650"/>
            <a:ext cx="8916900" cy="4596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2.1.15 When presenting a solution, it is important to communicate clearly the need for the solution, and the key features that demonstrate how it solves a given problem.</a:t>
            </a:r>
            <a:endParaRPr b="1" sz="1100">
              <a:solidFill>
                <a:srgbClr val="351C75"/>
              </a:solidFill>
            </a:endParaRPr>
          </a:p>
        </p:txBody>
      </p:sp>
      <p:sp>
        <p:nvSpPr>
          <p:cNvPr id="421" name="Google Shape;421;p50"/>
          <p:cNvSpPr txBox="1"/>
          <p:nvPr/>
        </p:nvSpPr>
        <p:spPr>
          <a:xfrm>
            <a:off x="308250" y="4323075"/>
            <a:ext cx="8527500" cy="523200"/>
          </a:xfrm>
          <a:prstGeom prst="rect">
            <a:avLst/>
          </a:prstGeom>
          <a:solidFill>
            <a:srgbClr val="FFF2CC"/>
          </a:solidFill>
          <a:ln cap="flat" cmpd="sng" w="9525">
            <a:solidFill>
              <a:schemeClr val="dk2"/>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GB" sz="1100">
                <a:solidFill>
                  <a:schemeClr val="dk2"/>
                </a:solidFill>
              </a:rPr>
              <a:t>Combining a visual prototype or CAD drawing, a rationale for design decisions, and a clear explanation of how the solution meets the design specification.</a:t>
            </a:r>
            <a:endParaRPr sz="1100">
              <a:solidFill>
                <a:schemeClr val="dk2"/>
              </a:solidFill>
            </a:endParaRPr>
          </a:p>
        </p:txBody>
      </p:sp>
      <p:sp>
        <p:nvSpPr>
          <p:cNvPr id="422" name="Google Shape;422;p50"/>
          <p:cNvSpPr txBox="1"/>
          <p:nvPr/>
        </p:nvSpPr>
        <p:spPr>
          <a:xfrm>
            <a:off x="289775" y="714100"/>
            <a:ext cx="5961000" cy="3140100"/>
          </a:xfrm>
          <a:prstGeom prst="rect">
            <a:avLst/>
          </a:prstGeom>
          <a:noFill/>
          <a:ln cap="flat" cmpd="sng" w="9525">
            <a:solidFill>
              <a:srgbClr val="9E9E9E"/>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GB" sz="1200">
                <a:solidFill>
                  <a:schemeClr val="dk2"/>
                </a:solidFill>
              </a:rPr>
              <a:t>Key Aspects of Presenting a Solution:</a:t>
            </a:r>
            <a:endParaRPr sz="1200">
              <a:solidFill>
                <a:schemeClr val="dk2"/>
              </a:solidFill>
            </a:endParaRPr>
          </a:p>
          <a:p>
            <a:pPr indent="0" lvl="0" marL="0" rtl="0" algn="l">
              <a:spcBef>
                <a:spcPts val="0"/>
              </a:spcBef>
              <a:spcAft>
                <a:spcPts val="0"/>
              </a:spcAft>
              <a:buNone/>
            </a:pPr>
            <a:r>
              <a:t/>
            </a:r>
            <a:endParaRPr sz="1200">
              <a:solidFill>
                <a:schemeClr val="dk2"/>
              </a:solidFill>
            </a:endParaRPr>
          </a:p>
          <a:p>
            <a:pPr indent="0" lvl="0" marL="0" rtl="0" algn="l">
              <a:spcBef>
                <a:spcPts val="0"/>
              </a:spcBef>
              <a:spcAft>
                <a:spcPts val="0"/>
              </a:spcAft>
              <a:buNone/>
            </a:pPr>
            <a:r>
              <a:rPr lang="en-GB" sz="1200">
                <a:solidFill>
                  <a:schemeClr val="dk2"/>
                </a:solidFill>
              </a:rPr>
              <a:t>Identifying the Need – Clearly define the problem and explain why a solution is necessary.</a:t>
            </a:r>
            <a:endParaRPr sz="1200">
              <a:solidFill>
                <a:schemeClr val="dk2"/>
              </a:solidFill>
            </a:endParaRPr>
          </a:p>
          <a:p>
            <a:pPr indent="0" lvl="0" marL="0" rtl="0" algn="l">
              <a:spcBef>
                <a:spcPts val="0"/>
              </a:spcBef>
              <a:spcAft>
                <a:spcPts val="0"/>
              </a:spcAft>
              <a:buNone/>
            </a:pPr>
            <a:r>
              <a:t/>
            </a:r>
            <a:endParaRPr sz="1200">
              <a:solidFill>
                <a:schemeClr val="dk2"/>
              </a:solidFill>
            </a:endParaRPr>
          </a:p>
          <a:p>
            <a:pPr indent="0" lvl="0" marL="0" rtl="0" algn="l">
              <a:spcBef>
                <a:spcPts val="0"/>
              </a:spcBef>
              <a:spcAft>
                <a:spcPts val="0"/>
              </a:spcAft>
              <a:buNone/>
            </a:pPr>
            <a:r>
              <a:rPr lang="en-GB" sz="1200">
                <a:solidFill>
                  <a:schemeClr val="dk2"/>
                </a:solidFill>
              </a:rPr>
              <a:t>Demonstrating Key Features – Highlight the usability, functionality, and unique elements that make the design effective.</a:t>
            </a:r>
            <a:endParaRPr sz="1200">
              <a:solidFill>
                <a:schemeClr val="dk2"/>
              </a:solidFill>
            </a:endParaRPr>
          </a:p>
          <a:p>
            <a:pPr indent="0" lvl="0" marL="0" rtl="0" algn="l">
              <a:spcBef>
                <a:spcPts val="0"/>
              </a:spcBef>
              <a:spcAft>
                <a:spcPts val="0"/>
              </a:spcAft>
              <a:buNone/>
            </a:pPr>
            <a:r>
              <a:t/>
            </a:r>
            <a:endParaRPr sz="1200">
              <a:solidFill>
                <a:schemeClr val="dk2"/>
              </a:solidFill>
            </a:endParaRPr>
          </a:p>
          <a:p>
            <a:pPr indent="0" lvl="0" marL="0" rtl="0" algn="l">
              <a:spcBef>
                <a:spcPts val="0"/>
              </a:spcBef>
              <a:spcAft>
                <a:spcPts val="0"/>
              </a:spcAft>
              <a:buNone/>
            </a:pPr>
            <a:r>
              <a:rPr lang="en-GB" sz="1200">
                <a:solidFill>
                  <a:schemeClr val="dk2"/>
                </a:solidFill>
              </a:rPr>
              <a:t>Using Virtual Representations – Utilize 3D models, renderings, animations, or digital prototypes to visually communicate the product’s form and operation.</a:t>
            </a:r>
            <a:endParaRPr sz="1200">
              <a:solidFill>
                <a:schemeClr val="dk2"/>
              </a:solidFill>
            </a:endParaRPr>
          </a:p>
          <a:p>
            <a:pPr indent="0" lvl="0" marL="0" rtl="0" algn="l">
              <a:spcBef>
                <a:spcPts val="0"/>
              </a:spcBef>
              <a:spcAft>
                <a:spcPts val="0"/>
              </a:spcAft>
              <a:buNone/>
            </a:pPr>
            <a:r>
              <a:t/>
            </a:r>
            <a:endParaRPr sz="1200">
              <a:solidFill>
                <a:schemeClr val="dk2"/>
              </a:solidFill>
            </a:endParaRPr>
          </a:p>
          <a:p>
            <a:pPr indent="0" lvl="0" marL="0" rtl="0" algn="l">
              <a:spcBef>
                <a:spcPts val="0"/>
              </a:spcBef>
              <a:spcAft>
                <a:spcPts val="0"/>
              </a:spcAft>
              <a:buNone/>
            </a:pPr>
            <a:r>
              <a:rPr lang="en-GB" sz="1200">
                <a:solidFill>
                  <a:schemeClr val="dk2"/>
                </a:solidFill>
              </a:rPr>
              <a:t>Explaining How It Meets Specifications – Show how the design adheres to technical, ergonomic, aesthetic, and sustainability requirements.</a:t>
            </a:r>
            <a:endParaRPr sz="1200">
              <a:solidFill>
                <a:schemeClr val="dk2"/>
              </a:solidFill>
            </a:endParaRPr>
          </a:p>
          <a:p>
            <a:pPr indent="0" lvl="0" marL="0" rtl="0" algn="l">
              <a:spcBef>
                <a:spcPts val="0"/>
              </a:spcBef>
              <a:spcAft>
                <a:spcPts val="0"/>
              </a:spcAft>
              <a:buNone/>
            </a:pPr>
            <a:r>
              <a:t/>
            </a:r>
            <a:endParaRPr sz="1200">
              <a:solidFill>
                <a:schemeClr val="dk2"/>
              </a:solidFill>
            </a:endParaRPr>
          </a:p>
          <a:p>
            <a:pPr indent="0" lvl="0" marL="0" rtl="0" algn="l">
              <a:spcBef>
                <a:spcPts val="0"/>
              </a:spcBef>
              <a:spcAft>
                <a:spcPts val="0"/>
              </a:spcAft>
              <a:buNone/>
            </a:pPr>
            <a:r>
              <a:rPr lang="en-GB" sz="1200">
                <a:solidFill>
                  <a:schemeClr val="dk2"/>
                </a:solidFill>
              </a:rPr>
              <a:t>Justifying Design Improvements – If refining an existing product, compare it to the previous version and explain how it enhances performance, usability, or efficiency.</a:t>
            </a:r>
            <a:endParaRPr sz="1200">
              <a:solidFill>
                <a:schemeClr val="dk2"/>
              </a:solidFill>
            </a:endParaRPr>
          </a:p>
        </p:txBody>
      </p:sp>
      <p:pic>
        <p:nvPicPr>
          <p:cNvPr id="423" name="Google Shape;423;p50"/>
          <p:cNvPicPr preferRelativeResize="0"/>
          <p:nvPr/>
        </p:nvPicPr>
        <p:blipFill rotWithShape="1">
          <a:blip r:embed="rId3">
            <a:alphaModFix/>
          </a:blip>
          <a:srcRect b="0" l="14507" r="3532" t="0"/>
          <a:stretch/>
        </p:blipFill>
        <p:spPr>
          <a:xfrm>
            <a:off x="6587501" y="690650"/>
            <a:ext cx="2312724" cy="1881101"/>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pic>
        <p:nvPicPr>
          <p:cNvPr id="428" name="Google Shape;428;p51" title="Screenshot 2026-04-27 at 8.27.24 PM.png"/>
          <p:cNvPicPr preferRelativeResize="0"/>
          <p:nvPr/>
        </p:nvPicPr>
        <p:blipFill>
          <a:blip r:embed="rId3">
            <a:alphaModFix/>
          </a:blip>
          <a:stretch>
            <a:fillRect/>
          </a:stretch>
        </p:blipFill>
        <p:spPr>
          <a:xfrm>
            <a:off x="152400" y="152400"/>
            <a:ext cx="8839201" cy="4334757"/>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