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BB0E4BE-5A14-4B61-9CF7-0048E7587CFA}">
  <a:tblStyle styleId="{5BB0E4BE-5A14-4B61-9CF7-0048E7587CF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3" name="Google Shape;5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7b1192965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7b1192965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7bfaeb0a33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7bfaeb0a33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7bfaeb0a33_2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7bfaeb0a33_2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aa20bcebc0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aa20bcebc0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7bfaeb0a33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7bfaeb0a33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7bfaeb0a33_2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7bfaeb0a33_2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ad4f75ba5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ad4f75ba5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ad4f75ba5e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ad4f75ba5e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919e7a96aa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919e7a96aa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919e7a96a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919e7a96a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919e7a96a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919e7a96a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919e7a96aa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919e7a96aa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919e7a96aa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919e7a96a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919e7a96aa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919e7a96aa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919e7a96aa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919e7a96aa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919e7a96aa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919e7a96aa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919e7a96aa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919e7a96aa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919e7a96aa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919e7a96aa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919e7a96aa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919e7a96aa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ad4f75ba5e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ad4f75ba5e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ad4f75ba5e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ad4f75ba5e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ad4f75ba5e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ad4f75ba5e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ad4f75ba5e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ad4f75ba5e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ad4f75ba5e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ad4f75ba5e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ad4f75ba5e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ad4f75ba5e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7bfaeb0a33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7bfaeb0a33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aa49cfe5f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aa49cfe5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e6a10c48b9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e6a10c48b9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p:spTree>
      <p:nvGrpSpPr>
        <p:cNvPr id="50" name="Shape 5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2.png"/><Relationship Id="rId5" Type="http://schemas.openxmlformats.org/officeDocument/2006/relationships/image" Target="../media/image11.png"/><Relationship Id="rId6" Type="http://schemas.openxmlformats.org/officeDocument/2006/relationships/image" Target="../media/image4.png"/><Relationship Id="rId7" Type="http://schemas.openxmlformats.org/officeDocument/2006/relationships/image" Target="../media/image6.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13.png"/><Relationship Id="rId5" Type="http://schemas.openxmlformats.org/officeDocument/2006/relationships/image" Target="../media/image9.png"/><Relationship Id="rId6"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3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3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a:solidFill>
            <a:schemeClr val="accent6"/>
          </a:solidFill>
        </p:spPr>
        <p:txBody>
          <a:bodyPr anchorCtr="0" anchor="b" bIns="91425" lIns="91425" spcFirstLastPara="1" rIns="91425" wrap="square" tIns="91425">
            <a:normAutofit fontScale="90000"/>
          </a:bodyPr>
          <a:lstStyle/>
          <a:p>
            <a:pPr indent="0" lvl="0" marL="0" marR="0" rtl="0" algn="ctr">
              <a:lnSpc>
                <a:spcPct val="100000"/>
              </a:lnSpc>
              <a:spcBef>
                <a:spcPts val="0"/>
              </a:spcBef>
              <a:spcAft>
                <a:spcPts val="0"/>
              </a:spcAft>
              <a:buNone/>
            </a:pPr>
            <a:r>
              <a:rPr lang="en-GB"/>
              <a:t>B3.2 Structural systems </a:t>
            </a:r>
            <a:r>
              <a:rPr lang="en-GB"/>
              <a:t>Application</a:t>
            </a:r>
            <a:r>
              <a:rPr lang="en-GB"/>
              <a:t> and Selection (HL)</a:t>
            </a:r>
            <a:endParaRPr/>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a:t>HL Topic </a:t>
            </a:r>
            <a:endParaRPr/>
          </a:p>
        </p:txBody>
      </p:sp>
      <p:pic>
        <p:nvPicPr>
          <p:cNvPr id="57" name="Google Shape;57;p14" title="Screenshot 2025-09-05 at 12.27.25 PM.png"/>
          <p:cNvPicPr preferRelativeResize="0"/>
          <p:nvPr/>
        </p:nvPicPr>
        <p:blipFill>
          <a:blip r:embed="rId3">
            <a:alphaModFix/>
          </a:blip>
          <a:stretch>
            <a:fillRect/>
          </a:stretch>
        </p:blipFill>
        <p:spPr>
          <a:xfrm>
            <a:off x="1099225" y="3663672"/>
            <a:ext cx="5852800" cy="655800"/>
          </a:xfrm>
          <a:prstGeom prst="rect">
            <a:avLst/>
          </a:prstGeom>
          <a:noFill/>
          <a:ln>
            <a:noFill/>
          </a:ln>
        </p:spPr>
      </p:pic>
      <p:sp>
        <p:nvSpPr>
          <p:cNvPr id="58" name="Google Shape;58;p14"/>
          <p:cNvSpPr txBox="1"/>
          <p:nvPr/>
        </p:nvSpPr>
        <p:spPr>
          <a:xfrm>
            <a:off x="7047725" y="0"/>
            <a:ext cx="2096400" cy="461700"/>
          </a:xfrm>
          <a:prstGeom prst="rect">
            <a:avLst/>
          </a:prstGeom>
          <a:solidFill>
            <a:srgbClr val="D9EAD3"/>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595959"/>
                </a:solidFill>
                <a:latin typeface="Georgia"/>
                <a:ea typeface="Georgia"/>
                <a:cs typeface="Georgia"/>
                <a:sym typeface="Georgia"/>
              </a:rPr>
              <a:t>Design in practice</a:t>
            </a:r>
            <a:endParaRPr sz="1800">
              <a:solidFill>
                <a:srgbClr val="595959"/>
              </a:solidFill>
              <a:latin typeface="Georgia"/>
              <a:ea typeface="Georgia"/>
              <a:cs typeface="Georgia"/>
              <a:sym typeface="Georgia"/>
            </a:endParaRPr>
          </a:p>
        </p:txBody>
      </p:sp>
      <p:pic>
        <p:nvPicPr>
          <p:cNvPr id="59" name="Google Shape;59;p14" title="ques.png"/>
          <p:cNvPicPr preferRelativeResize="0"/>
          <p:nvPr/>
        </p:nvPicPr>
        <p:blipFill>
          <a:blip r:embed="rId4">
            <a:alphaModFix/>
          </a:blip>
          <a:stretch>
            <a:fillRect/>
          </a:stretch>
        </p:blipFill>
        <p:spPr>
          <a:xfrm>
            <a:off x="422375" y="3663686"/>
            <a:ext cx="595274" cy="5794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5"/>
          <p:cNvSpPr txBox="1"/>
          <p:nvPr>
            <p:ph type="title"/>
          </p:nvPr>
        </p:nvSpPr>
        <p:spPr>
          <a:xfrm>
            <a:off x="311700" y="109178"/>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Contents</a:t>
            </a:r>
            <a:endParaRPr/>
          </a:p>
        </p:txBody>
      </p:sp>
      <p:graphicFrame>
        <p:nvGraphicFramePr>
          <p:cNvPr id="65" name="Google Shape;65;p15"/>
          <p:cNvGraphicFramePr/>
          <p:nvPr/>
        </p:nvGraphicFramePr>
        <p:xfrm>
          <a:off x="311700" y="747568"/>
          <a:ext cx="3000000" cy="3000000"/>
        </p:xfrm>
        <a:graphic>
          <a:graphicData uri="http://schemas.openxmlformats.org/drawingml/2006/table">
            <a:tbl>
              <a:tblPr>
                <a:noFill/>
                <a:tableStyleId>{5BB0E4BE-5A14-4B61-9CF7-0048E7587CFA}</a:tableStyleId>
              </a:tblPr>
              <a:tblGrid>
                <a:gridCol w="2594050"/>
                <a:gridCol w="5926550"/>
              </a:tblGrid>
              <a:tr h="381000">
                <a:tc>
                  <a:txBody>
                    <a:bodyPr/>
                    <a:lstStyle/>
                    <a:p>
                      <a:pPr indent="0" lvl="0" marL="0" rtl="0" algn="l">
                        <a:spcBef>
                          <a:spcPts val="0"/>
                        </a:spcBef>
                        <a:spcAft>
                          <a:spcPts val="0"/>
                        </a:spcAft>
                        <a:buNone/>
                      </a:pPr>
                      <a:r>
                        <a:rPr b="1" lang="en-GB" sz="1300">
                          <a:latin typeface="Lexend"/>
                          <a:ea typeface="Lexend"/>
                          <a:cs typeface="Lexend"/>
                          <a:sym typeface="Lexend"/>
                        </a:rPr>
                        <a:t>Structures of everyday products</a:t>
                      </a:r>
                      <a:endParaRPr b="1" sz="13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GB" sz="1200">
                          <a:latin typeface="Lexend Light"/>
                          <a:ea typeface="Lexend Light"/>
                          <a:cs typeface="Lexend Light"/>
                          <a:sym typeface="Lexend Light"/>
                        </a:rPr>
                        <a:t>Analyse and model the forces acting on and within the structure of existing</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products and be able to suggest how existing structures can be strengthened</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latin typeface="Lexend"/>
                          <a:ea typeface="Lexend"/>
                          <a:cs typeface="Lexend"/>
                          <a:sym typeface="Lexend"/>
                        </a:rPr>
                        <a:t>Young’s Modulus</a:t>
                      </a:r>
                      <a:endParaRPr b="1" sz="13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calculate Young’s Modulus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latin typeface="Lexend"/>
                          <a:ea typeface="Lexend"/>
                          <a:cs typeface="Lexend"/>
                          <a:sym typeface="Lexend"/>
                        </a:rPr>
                        <a:t>Structures fail</a:t>
                      </a:r>
                      <a:endParaRPr b="1" sz="13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Light"/>
                          <a:ea typeface="Lexend Light"/>
                          <a:cs typeface="Lexend Light"/>
                          <a:sym typeface="Lexend Light"/>
                        </a:rPr>
                        <a:t>Identify</a:t>
                      </a:r>
                      <a:r>
                        <a:rPr lang="en-GB" sz="1200">
                          <a:latin typeface="Lexend Light"/>
                          <a:ea typeface="Lexend Light"/>
                          <a:cs typeface="Lexend Light"/>
                          <a:sym typeface="Lexend Light"/>
                        </a:rPr>
                        <a:t> why a structure has failed, including interpreting data from finite</a:t>
                      </a:r>
                      <a:endParaRPr sz="1200">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lang="en-GB" sz="1200">
                          <a:latin typeface="Lexend Light"/>
                          <a:ea typeface="Lexend Light"/>
                          <a:cs typeface="Lexend Light"/>
                          <a:sym typeface="Lexend Light"/>
                        </a:rPr>
                        <a:t>element analysis (FEA).</a:t>
                      </a:r>
                      <a:endParaRPr sz="1200">
                        <a:latin typeface="Lexend Light"/>
                        <a:ea typeface="Lexend Light"/>
                        <a:cs typeface="Lexend Light"/>
                        <a:sym typeface="Lexend Light"/>
                      </a:endParaRPr>
                    </a:p>
                    <a:p>
                      <a:pPr indent="0" lvl="0" marL="0" rtl="0" algn="l">
                        <a:spcBef>
                          <a:spcPts val="0"/>
                        </a:spcBef>
                        <a:spcAft>
                          <a:spcPts val="0"/>
                        </a:spcAft>
                        <a:buNone/>
                      </a:pPr>
                      <a:r>
                        <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latin typeface="Lexend"/>
                          <a:ea typeface="Lexend"/>
                          <a:cs typeface="Lexend"/>
                          <a:sym typeface="Lexend"/>
                        </a:rPr>
                        <a:t>Force diagram</a:t>
                      </a:r>
                      <a:endParaRPr b="1" sz="13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interpret simple force diagrams for a given structure</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latin typeface="Lexend"/>
                          <a:ea typeface="Lexend"/>
                          <a:cs typeface="Lexend"/>
                          <a:sym typeface="Lexend"/>
                        </a:rPr>
                        <a:t>Safety factors (SFs) to prevent failure</a:t>
                      </a:r>
                      <a:endParaRPr b="1" sz="1300">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calculate SFs </a:t>
                      </a:r>
                      <a:endParaRPr sz="1200">
                        <a:latin typeface="Lexend Light"/>
                        <a:ea typeface="Lexend Light"/>
                        <a:cs typeface="Lexend Light"/>
                        <a:sym typeface="Lexend Light"/>
                      </a:endParaRPr>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6"/>
          <p:cNvSpPr txBox="1"/>
          <p:nvPr/>
        </p:nvSpPr>
        <p:spPr>
          <a:xfrm>
            <a:off x="106550" y="484336"/>
            <a:ext cx="88755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GB" sz="1200">
                <a:solidFill>
                  <a:srgbClr val="434343"/>
                </a:solidFill>
              </a:rPr>
              <a:t>Structures are essential elements in the design of everyday products because they determine how well a product supports loads, withstands forces, and performs its intended function. A structure is a system of connected parts that transfers forces safely, and it is found in almost every product—from furniture and bicycles to packaging, tools, and electronics.</a:t>
            </a:r>
            <a:endParaRPr sz="1200">
              <a:solidFill>
                <a:srgbClr val="434343"/>
              </a:solidFill>
            </a:endParaRPr>
          </a:p>
          <a:p>
            <a:pPr indent="0" lvl="0" marL="0" rtl="0" algn="l">
              <a:spcBef>
                <a:spcPts val="0"/>
              </a:spcBef>
              <a:spcAft>
                <a:spcPts val="0"/>
              </a:spcAft>
              <a:buClr>
                <a:schemeClr val="dk1"/>
              </a:buClr>
              <a:buSzPts val="1100"/>
              <a:buFont typeface="Arial"/>
              <a:buNone/>
            </a:pPr>
            <a:r>
              <a:t/>
            </a:r>
            <a:endParaRPr sz="1200">
              <a:solidFill>
                <a:srgbClr val="434343"/>
              </a:solidFill>
            </a:endParaRPr>
          </a:p>
          <a:p>
            <a:pPr indent="0" lvl="0" marL="0" rtl="0" algn="l">
              <a:spcBef>
                <a:spcPts val="0"/>
              </a:spcBef>
              <a:spcAft>
                <a:spcPts val="0"/>
              </a:spcAft>
              <a:buClr>
                <a:schemeClr val="dk1"/>
              </a:buClr>
              <a:buSzPts val="1100"/>
              <a:buFont typeface="Arial"/>
              <a:buNone/>
            </a:pPr>
            <a:r>
              <a:rPr lang="en-GB" sz="1200">
                <a:solidFill>
                  <a:srgbClr val="434343"/>
                </a:solidFill>
              </a:rPr>
              <a:t>Everyday products must resist different types of forces such as tension, compression, bending, shear, and torsion. For example, a chair supports compressive forces, while a bicycle frame resists bending and torsion. Even small items like clips or cutlery are shaped to handle structural stresses effectively.</a:t>
            </a:r>
            <a:endParaRPr sz="1200">
              <a:solidFill>
                <a:srgbClr val="434343"/>
              </a:solidFill>
            </a:endParaRPr>
          </a:p>
          <a:p>
            <a:pPr indent="0" lvl="0" marL="0" rtl="0" algn="l">
              <a:spcBef>
                <a:spcPts val="0"/>
              </a:spcBef>
              <a:spcAft>
                <a:spcPts val="0"/>
              </a:spcAft>
              <a:buClr>
                <a:schemeClr val="dk1"/>
              </a:buClr>
              <a:buSzPts val="1100"/>
              <a:buFont typeface="Arial"/>
              <a:buNone/>
            </a:pPr>
            <a:r>
              <a:t/>
            </a:r>
            <a:endParaRPr sz="1200">
              <a:solidFill>
                <a:srgbClr val="434343"/>
              </a:solidFill>
            </a:endParaRPr>
          </a:p>
          <a:p>
            <a:pPr indent="0" lvl="0" marL="0" rtl="0" algn="l">
              <a:spcBef>
                <a:spcPts val="0"/>
              </a:spcBef>
              <a:spcAft>
                <a:spcPts val="0"/>
              </a:spcAft>
              <a:buNone/>
            </a:pPr>
            <a:r>
              <a:rPr lang="en-GB" sz="1200">
                <a:solidFill>
                  <a:srgbClr val="434343"/>
                </a:solidFill>
              </a:rPr>
              <a:t>Designers apply various strengthening techniques to improve the performance of structures. These include triangulation in frames, corrugation in cardboard packaging, lamination in plywood and boards, and the use of composite materials such as carbon fibre for lightweight strength. The choice of material—metal, plastic, wood, or composite—also influences the product’s structural efficiency, safety, and environmental impact.</a:t>
            </a:r>
            <a:endParaRPr sz="1200">
              <a:solidFill>
                <a:srgbClr val="434343"/>
              </a:solidFill>
            </a:endParaRPr>
          </a:p>
        </p:txBody>
      </p:sp>
      <p:sp>
        <p:nvSpPr>
          <p:cNvPr id="71" name="Google Shape;71;p16"/>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a:t>
            </a:r>
            <a:r>
              <a:rPr b="1" lang="en-GB" sz="1100">
                <a:solidFill>
                  <a:srgbClr val="351C75"/>
                </a:solidFill>
              </a:rPr>
              <a:t> 3.2.1 </a:t>
            </a:r>
            <a:r>
              <a:rPr b="1" lang="en-GB" sz="1100">
                <a:solidFill>
                  <a:srgbClr val="351C75"/>
                </a:solidFill>
              </a:rPr>
              <a:t>Structures are present in the design of everyday products.</a:t>
            </a:r>
            <a:endParaRPr b="1" sz="1100">
              <a:solidFill>
                <a:srgbClr val="351C75"/>
              </a:solidFill>
            </a:endParaRPr>
          </a:p>
        </p:txBody>
      </p:sp>
      <p:sp>
        <p:nvSpPr>
          <p:cNvPr id="72" name="Google Shape;72;p16"/>
          <p:cNvSpPr txBox="1"/>
          <p:nvPr/>
        </p:nvSpPr>
        <p:spPr>
          <a:xfrm>
            <a:off x="193750" y="4299075"/>
            <a:ext cx="8717700" cy="738900"/>
          </a:xfrm>
          <a:prstGeom prst="rect">
            <a:avLst/>
          </a:prstGeom>
          <a:solidFill>
            <a:srgbClr val="FCE5CD"/>
          </a:solidFill>
          <a:ln>
            <a:noFill/>
          </a:ln>
        </p:spPr>
        <p:txBody>
          <a:bodyPr anchorCtr="0" anchor="t" bIns="91425" lIns="91425" spcFirstLastPara="1" rIns="91425" wrap="square" tIns="91425">
            <a:spAutoFit/>
          </a:bodyPr>
          <a:lstStyle/>
          <a:p>
            <a:pPr indent="0" lvl="0" marL="0" rtl="0" algn="l">
              <a:spcBef>
                <a:spcPts val="1200"/>
              </a:spcBef>
              <a:spcAft>
                <a:spcPts val="1200"/>
              </a:spcAft>
              <a:buNone/>
            </a:pPr>
            <a:r>
              <a:rPr lang="en-GB" sz="1200">
                <a:solidFill>
                  <a:srgbClr val="595959"/>
                </a:solidFill>
              </a:rPr>
              <a:t>Good structural design ensures that products are safe, durable, lightweight, and cost-effective. Understanding structures allows designers to create solutions that meet user needs while optimising materials and performance, making structural knowledge fundamental for IBDP DT students.</a:t>
            </a:r>
            <a:endParaRPr sz="1200">
              <a:solidFill>
                <a:srgbClr val="595959"/>
              </a:solidFill>
            </a:endParaRPr>
          </a:p>
        </p:txBody>
      </p:sp>
      <p:pic>
        <p:nvPicPr>
          <p:cNvPr id="73" name="Google Shape;73;p16"/>
          <p:cNvPicPr preferRelativeResize="0"/>
          <p:nvPr/>
        </p:nvPicPr>
        <p:blipFill rotWithShape="1">
          <a:blip r:embed="rId3">
            <a:alphaModFix/>
          </a:blip>
          <a:srcRect b="28436" l="11582" r="13841" t="28250"/>
          <a:stretch/>
        </p:blipFill>
        <p:spPr>
          <a:xfrm>
            <a:off x="242175" y="2982400"/>
            <a:ext cx="1469375" cy="853425"/>
          </a:xfrm>
          <a:prstGeom prst="rect">
            <a:avLst/>
          </a:prstGeom>
          <a:noFill/>
          <a:ln>
            <a:noFill/>
          </a:ln>
        </p:spPr>
      </p:pic>
      <p:pic>
        <p:nvPicPr>
          <p:cNvPr id="74" name="Google Shape;74;p16"/>
          <p:cNvPicPr preferRelativeResize="0"/>
          <p:nvPr/>
        </p:nvPicPr>
        <p:blipFill rotWithShape="1">
          <a:blip r:embed="rId4">
            <a:alphaModFix/>
          </a:blip>
          <a:srcRect b="9558" l="30128" r="30302" t="6528"/>
          <a:stretch/>
        </p:blipFill>
        <p:spPr>
          <a:xfrm>
            <a:off x="1885646" y="2953337"/>
            <a:ext cx="761900" cy="1075200"/>
          </a:xfrm>
          <a:prstGeom prst="rect">
            <a:avLst/>
          </a:prstGeom>
          <a:noFill/>
          <a:ln>
            <a:noFill/>
          </a:ln>
        </p:spPr>
      </p:pic>
      <p:pic>
        <p:nvPicPr>
          <p:cNvPr id="75" name="Google Shape;75;p16"/>
          <p:cNvPicPr preferRelativeResize="0"/>
          <p:nvPr/>
        </p:nvPicPr>
        <p:blipFill rotWithShape="1">
          <a:blip r:embed="rId5">
            <a:alphaModFix/>
          </a:blip>
          <a:srcRect b="5198" l="27607" r="3820" t="9441"/>
          <a:stretch/>
        </p:blipFill>
        <p:spPr>
          <a:xfrm>
            <a:off x="2859096" y="2914475"/>
            <a:ext cx="1294400" cy="1191425"/>
          </a:xfrm>
          <a:prstGeom prst="rect">
            <a:avLst/>
          </a:prstGeom>
          <a:noFill/>
          <a:ln>
            <a:noFill/>
          </a:ln>
        </p:spPr>
      </p:pic>
      <p:pic>
        <p:nvPicPr>
          <p:cNvPr id="76" name="Google Shape;76;p16"/>
          <p:cNvPicPr preferRelativeResize="0"/>
          <p:nvPr/>
        </p:nvPicPr>
        <p:blipFill rotWithShape="1">
          <a:blip r:embed="rId6">
            <a:alphaModFix/>
          </a:blip>
          <a:srcRect b="17878" l="4019" r="2741" t="23772"/>
          <a:stretch/>
        </p:blipFill>
        <p:spPr>
          <a:xfrm>
            <a:off x="4494271" y="3152950"/>
            <a:ext cx="1294400" cy="539064"/>
          </a:xfrm>
          <a:prstGeom prst="rect">
            <a:avLst/>
          </a:prstGeom>
          <a:noFill/>
          <a:ln>
            <a:noFill/>
          </a:ln>
        </p:spPr>
      </p:pic>
      <p:pic>
        <p:nvPicPr>
          <p:cNvPr id="77" name="Google Shape;77;p16"/>
          <p:cNvPicPr preferRelativeResize="0"/>
          <p:nvPr/>
        </p:nvPicPr>
        <p:blipFill rotWithShape="1">
          <a:blip r:embed="rId7">
            <a:alphaModFix/>
          </a:blip>
          <a:srcRect b="9574" l="20903" r="22372" t="10840"/>
          <a:stretch/>
        </p:blipFill>
        <p:spPr>
          <a:xfrm>
            <a:off x="6010750" y="2742962"/>
            <a:ext cx="761900" cy="1359048"/>
          </a:xfrm>
          <a:prstGeom prst="rect">
            <a:avLst/>
          </a:prstGeom>
          <a:noFill/>
          <a:ln>
            <a:noFill/>
          </a:ln>
        </p:spPr>
      </p:pic>
      <p:pic>
        <p:nvPicPr>
          <p:cNvPr id="78" name="Google Shape;78;p16"/>
          <p:cNvPicPr preferRelativeResize="0"/>
          <p:nvPr/>
        </p:nvPicPr>
        <p:blipFill>
          <a:blip r:embed="rId8">
            <a:alphaModFix/>
          </a:blip>
          <a:stretch>
            <a:fillRect/>
          </a:stretch>
        </p:blipFill>
        <p:spPr>
          <a:xfrm>
            <a:off x="7063246" y="2826771"/>
            <a:ext cx="1790393" cy="11914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3.2.2 </a:t>
            </a:r>
            <a:r>
              <a:rPr b="1" lang="en-GB" sz="1100">
                <a:solidFill>
                  <a:srgbClr val="351C75"/>
                </a:solidFill>
              </a:rPr>
              <a:t>Young’s Modulus is the measure of stiffness of a material.</a:t>
            </a:r>
            <a:endParaRPr b="1" sz="1100">
              <a:solidFill>
                <a:srgbClr val="351C75"/>
              </a:solidFill>
            </a:endParaRPr>
          </a:p>
        </p:txBody>
      </p:sp>
      <p:sp>
        <p:nvSpPr>
          <p:cNvPr id="84" name="Google Shape;84;p17"/>
          <p:cNvSpPr txBox="1"/>
          <p:nvPr/>
        </p:nvSpPr>
        <p:spPr>
          <a:xfrm>
            <a:off x="106550" y="636725"/>
            <a:ext cx="5317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rgbClr val="434343"/>
                </a:solidFill>
              </a:rPr>
              <a:t>Young’s Modulus is a measure of how stiff a material is.</a:t>
            </a:r>
            <a:endParaRPr sz="1200">
              <a:solidFill>
                <a:srgbClr val="434343"/>
              </a:solidFill>
            </a:endParaRPr>
          </a:p>
        </p:txBody>
      </p:sp>
      <p:pic>
        <p:nvPicPr>
          <p:cNvPr id="85" name="Google Shape;85;p17"/>
          <p:cNvPicPr preferRelativeResize="0"/>
          <p:nvPr/>
        </p:nvPicPr>
        <p:blipFill rotWithShape="1">
          <a:blip r:embed="rId3">
            <a:alphaModFix/>
          </a:blip>
          <a:srcRect b="7114" l="22559" r="19328" t="4406"/>
          <a:stretch/>
        </p:blipFill>
        <p:spPr>
          <a:xfrm>
            <a:off x="6123342" y="808825"/>
            <a:ext cx="2883758" cy="2407549"/>
          </a:xfrm>
          <a:prstGeom prst="rect">
            <a:avLst/>
          </a:prstGeom>
          <a:noFill/>
          <a:ln>
            <a:noFill/>
          </a:ln>
        </p:spPr>
      </p:pic>
      <p:sp>
        <p:nvSpPr>
          <p:cNvPr id="86" name="Google Shape;86;p17"/>
          <p:cNvSpPr txBox="1"/>
          <p:nvPr/>
        </p:nvSpPr>
        <p:spPr>
          <a:xfrm>
            <a:off x="109125" y="999975"/>
            <a:ext cx="59448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GB" sz="1200">
                <a:solidFill>
                  <a:srgbClr val="434343"/>
                </a:solidFill>
              </a:rPr>
              <a:t>Think of it as a number that tells you how much a material stretches when you pull it.</a:t>
            </a:r>
            <a:endParaRPr sz="1200">
              <a:solidFill>
                <a:srgbClr val="434343"/>
              </a:solidFill>
            </a:endParaRPr>
          </a:p>
          <a:p>
            <a:pPr indent="0" lvl="0" marL="0" rtl="0" algn="l">
              <a:spcBef>
                <a:spcPts val="0"/>
              </a:spcBef>
              <a:spcAft>
                <a:spcPts val="0"/>
              </a:spcAft>
              <a:buClr>
                <a:schemeClr val="dk1"/>
              </a:buClr>
              <a:buSzPts val="1100"/>
              <a:buFont typeface="Arial"/>
              <a:buNone/>
            </a:pPr>
            <a:r>
              <a:t/>
            </a:r>
            <a:endParaRPr sz="1200">
              <a:solidFill>
                <a:srgbClr val="434343"/>
              </a:solidFill>
            </a:endParaRPr>
          </a:p>
          <a:p>
            <a:pPr indent="0" lvl="0" marL="0" rtl="0" algn="l">
              <a:spcBef>
                <a:spcPts val="0"/>
              </a:spcBef>
              <a:spcAft>
                <a:spcPts val="0"/>
              </a:spcAft>
              <a:buClr>
                <a:schemeClr val="dk1"/>
              </a:buClr>
              <a:buSzPts val="1100"/>
              <a:buFont typeface="Arial"/>
              <a:buNone/>
            </a:pPr>
            <a:r>
              <a:rPr lang="en-GB" sz="1200">
                <a:solidFill>
                  <a:srgbClr val="434343"/>
                </a:solidFill>
              </a:rPr>
              <a:t>If a material has a </a:t>
            </a:r>
            <a:r>
              <a:rPr b="1" lang="en-GB" sz="1200">
                <a:solidFill>
                  <a:srgbClr val="434343"/>
                </a:solidFill>
              </a:rPr>
              <a:t>high Young’s Modulus</a:t>
            </a:r>
            <a:r>
              <a:rPr lang="en-GB" sz="1200">
                <a:solidFill>
                  <a:srgbClr val="434343"/>
                </a:solidFill>
              </a:rPr>
              <a:t>, it is </a:t>
            </a:r>
            <a:r>
              <a:rPr b="1" lang="en-GB" sz="1200">
                <a:solidFill>
                  <a:srgbClr val="434343"/>
                </a:solidFill>
              </a:rPr>
              <a:t>very</a:t>
            </a:r>
            <a:r>
              <a:rPr lang="en-GB" sz="1200">
                <a:solidFill>
                  <a:srgbClr val="434343"/>
                </a:solidFill>
              </a:rPr>
              <a:t> </a:t>
            </a:r>
            <a:r>
              <a:rPr b="1" lang="en-GB" sz="1200">
                <a:solidFill>
                  <a:srgbClr val="434343"/>
                </a:solidFill>
              </a:rPr>
              <a:t>stiff</a:t>
            </a:r>
            <a:r>
              <a:rPr lang="en-GB" sz="1200">
                <a:solidFill>
                  <a:srgbClr val="434343"/>
                </a:solidFill>
              </a:rPr>
              <a:t> and does not stretch easily.</a:t>
            </a:r>
            <a:endParaRPr sz="1200">
              <a:solidFill>
                <a:srgbClr val="434343"/>
              </a:solidFill>
            </a:endParaRPr>
          </a:p>
          <a:p>
            <a:pPr indent="0" lvl="0" marL="0" rtl="0" algn="l">
              <a:spcBef>
                <a:spcPts val="0"/>
              </a:spcBef>
              <a:spcAft>
                <a:spcPts val="0"/>
              </a:spcAft>
              <a:buClr>
                <a:schemeClr val="dk1"/>
              </a:buClr>
              <a:buSzPts val="1100"/>
              <a:buFont typeface="Arial"/>
              <a:buNone/>
            </a:pPr>
            <a:r>
              <a:rPr lang="en-GB" sz="1200">
                <a:solidFill>
                  <a:srgbClr val="434343"/>
                </a:solidFill>
              </a:rPr>
              <a:t>Example: steel, glass → very hard to stretch.</a:t>
            </a:r>
            <a:endParaRPr sz="1200">
              <a:solidFill>
                <a:srgbClr val="434343"/>
              </a:solidFill>
            </a:endParaRPr>
          </a:p>
          <a:p>
            <a:pPr indent="0" lvl="0" marL="0" rtl="0" algn="l">
              <a:spcBef>
                <a:spcPts val="0"/>
              </a:spcBef>
              <a:spcAft>
                <a:spcPts val="0"/>
              </a:spcAft>
              <a:buClr>
                <a:schemeClr val="dk1"/>
              </a:buClr>
              <a:buSzPts val="1100"/>
              <a:buFont typeface="Arial"/>
              <a:buNone/>
            </a:pPr>
            <a:r>
              <a:t/>
            </a:r>
            <a:endParaRPr sz="1200">
              <a:solidFill>
                <a:srgbClr val="434343"/>
              </a:solidFill>
            </a:endParaRPr>
          </a:p>
          <a:p>
            <a:pPr indent="0" lvl="0" marL="0" rtl="0" algn="l">
              <a:spcBef>
                <a:spcPts val="0"/>
              </a:spcBef>
              <a:spcAft>
                <a:spcPts val="0"/>
              </a:spcAft>
              <a:buClr>
                <a:schemeClr val="dk1"/>
              </a:buClr>
              <a:buSzPts val="1100"/>
              <a:buFont typeface="Arial"/>
              <a:buNone/>
            </a:pPr>
            <a:r>
              <a:rPr lang="en-GB" sz="1200">
                <a:solidFill>
                  <a:srgbClr val="434343"/>
                </a:solidFill>
              </a:rPr>
              <a:t>If a material has a </a:t>
            </a:r>
            <a:r>
              <a:rPr b="1" lang="en-GB" sz="1200">
                <a:solidFill>
                  <a:srgbClr val="434343"/>
                </a:solidFill>
              </a:rPr>
              <a:t>low Young’s Modulus</a:t>
            </a:r>
            <a:r>
              <a:rPr lang="en-GB" sz="1200">
                <a:solidFill>
                  <a:srgbClr val="434343"/>
                </a:solidFill>
              </a:rPr>
              <a:t>, it is </a:t>
            </a:r>
            <a:r>
              <a:rPr b="1" lang="en-GB" sz="1200">
                <a:solidFill>
                  <a:srgbClr val="434343"/>
                </a:solidFill>
              </a:rPr>
              <a:t>flexible</a:t>
            </a:r>
            <a:r>
              <a:rPr lang="en-GB" sz="1200">
                <a:solidFill>
                  <a:srgbClr val="434343"/>
                </a:solidFill>
              </a:rPr>
              <a:t> and stretches more easily.</a:t>
            </a:r>
            <a:endParaRPr sz="1200">
              <a:solidFill>
                <a:srgbClr val="434343"/>
              </a:solidFill>
            </a:endParaRPr>
          </a:p>
          <a:p>
            <a:pPr indent="0" lvl="0" marL="0" rtl="0" algn="l">
              <a:spcBef>
                <a:spcPts val="0"/>
              </a:spcBef>
              <a:spcAft>
                <a:spcPts val="0"/>
              </a:spcAft>
              <a:buClr>
                <a:schemeClr val="dk1"/>
              </a:buClr>
              <a:buSzPts val="1100"/>
              <a:buFont typeface="Arial"/>
              <a:buNone/>
            </a:pPr>
            <a:r>
              <a:rPr lang="en-GB" sz="1200">
                <a:solidFill>
                  <a:srgbClr val="434343"/>
                </a:solidFill>
              </a:rPr>
              <a:t>Example: rubber → stretches a lot.</a:t>
            </a:r>
            <a:endParaRPr sz="1200">
              <a:solidFill>
                <a:srgbClr val="434343"/>
              </a:solidFill>
            </a:endParaRPr>
          </a:p>
          <a:p>
            <a:pPr indent="0" lvl="0" marL="0" rtl="0" algn="l">
              <a:spcBef>
                <a:spcPts val="0"/>
              </a:spcBef>
              <a:spcAft>
                <a:spcPts val="0"/>
              </a:spcAft>
              <a:buNone/>
            </a:pPr>
            <a:r>
              <a:t/>
            </a:r>
            <a:endParaRPr sz="1200">
              <a:solidFill>
                <a:srgbClr val="434343"/>
              </a:solidFill>
            </a:endParaRPr>
          </a:p>
        </p:txBody>
      </p:sp>
      <p:sp>
        <p:nvSpPr>
          <p:cNvPr id="87" name="Google Shape;87;p17"/>
          <p:cNvSpPr txBox="1"/>
          <p:nvPr/>
        </p:nvSpPr>
        <p:spPr>
          <a:xfrm>
            <a:off x="659325" y="3456791"/>
            <a:ext cx="55794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2"/>
                </a:solidFill>
              </a:rPr>
              <a:t>Or even simpler:</a:t>
            </a:r>
            <a:endParaRPr sz="1100">
              <a:solidFill>
                <a:schemeClr val="dk2"/>
              </a:solidFill>
            </a:endParaRPr>
          </a:p>
        </p:txBody>
      </p:sp>
      <p:grpSp>
        <p:nvGrpSpPr>
          <p:cNvPr id="88" name="Google Shape;88;p17"/>
          <p:cNvGrpSpPr/>
          <p:nvPr/>
        </p:nvGrpSpPr>
        <p:grpSpPr>
          <a:xfrm>
            <a:off x="1059697" y="2628821"/>
            <a:ext cx="4203792" cy="913046"/>
            <a:chOff x="659324" y="2475129"/>
            <a:chExt cx="4203792" cy="913046"/>
          </a:xfrm>
        </p:grpSpPr>
        <p:sp>
          <p:nvSpPr>
            <p:cNvPr id="89" name="Google Shape;89;p17"/>
            <p:cNvSpPr txBox="1"/>
            <p:nvPr/>
          </p:nvSpPr>
          <p:spPr>
            <a:xfrm>
              <a:off x="659324" y="2641102"/>
              <a:ext cx="1656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2"/>
                  </a:solidFill>
                </a:rPr>
                <a:t>Young’s Modulus = </a:t>
              </a:r>
              <a:endParaRPr sz="1300">
                <a:solidFill>
                  <a:schemeClr val="dk2"/>
                </a:solidFill>
              </a:endParaRPr>
            </a:p>
          </p:txBody>
        </p:sp>
        <p:sp>
          <p:nvSpPr>
            <p:cNvPr id="90" name="Google Shape;90;p17"/>
            <p:cNvSpPr txBox="1"/>
            <p:nvPr/>
          </p:nvSpPr>
          <p:spPr>
            <a:xfrm>
              <a:off x="2321479" y="2475129"/>
              <a:ext cx="24450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300">
                  <a:solidFill>
                    <a:schemeClr val="dk2"/>
                  </a:solidFill>
                </a:rPr>
                <a:t>How much force you apply</a:t>
              </a:r>
              <a:endParaRPr sz="1300">
                <a:solidFill>
                  <a:schemeClr val="dk2"/>
                </a:solidFill>
              </a:endParaRPr>
            </a:p>
          </p:txBody>
        </p:sp>
        <p:sp>
          <p:nvSpPr>
            <p:cNvPr id="91" name="Google Shape;91;p17"/>
            <p:cNvSpPr txBox="1"/>
            <p:nvPr/>
          </p:nvSpPr>
          <p:spPr>
            <a:xfrm>
              <a:off x="2203941" y="2803175"/>
              <a:ext cx="2640000" cy="585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300">
                  <a:solidFill>
                    <a:schemeClr val="dk2"/>
                  </a:solidFill>
                </a:rPr>
                <a:t>How much the material stretches </a:t>
              </a:r>
              <a:endParaRPr sz="1300">
                <a:solidFill>
                  <a:schemeClr val="dk2"/>
                </a:solidFill>
              </a:endParaRPr>
            </a:p>
            <a:p>
              <a:pPr indent="0" lvl="0" marL="0" rtl="0" algn="ctr">
                <a:spcBef>
                  <a:spcPts val="0"/>
                </a:spcBef>
                <a:spcAft>
                  <a:spcPts val="0"/>
                </a:spcAft>
                <a:buNone/>
              </a:pPr>
              <a:r>
                <a:rPr lang="en-GB" sz="1300">
                  <a:solidFill>
                    <a:schemeClr val="dk2"/>
                  </a:solidFill>
                </a:rPr>
                <a:t>(per unit length)</a:t>
              </a:r>
              <a:endParaRPr sz="1300">
                <a:solidFill>
                  <a:schemeClr val="dk2"/>
                </a:solidFill>
              </a:endParaRPr>
            </a:p>
          </p:txBody>
        </p:sp>
        <p:cxnSp>
          <p:nvCxnSpPr>
            <p:cNvPr id="92" name="Google Shape;92;p17"/>
            <p:cNvCxnSpPr/>
            <p:nvPr/>
          </p:nvCxnSpPr>
          <p:spPr>
            <a:xfrm>
              <a:off x="2228516" y="2833600"/>
              <a:ext cx="2634600" cy="0"/>
            </a:xfrm>
            <a:prstGeom prst="straightConnector1">
              <a:avLst/>
            </a:prstGeom>
            <a:noFill/>
            <a:ln cap="flat" cmpd="sng" w="19050">
              <a:solidFill>
                <a:schemeClr val="dk2"/>
              </a:solidFill>
              <a:prstDash val="solid"/>
              <a:round/>
              <a:headEnd len="med" w="med" type="none"/>
              <a:tailEnd len="med" w="med" type="none"/>
            </a:ln>
          </p:spPr>
        </p:cxnSp>
      </p:grpSp>
      <p:grpSp>
        <p:nvGrpSpPr>
          <p:cNvPr id="93" name="Google Shape;93;p17"/>
          <p:cNvGrpSpPr/>
          <p:nvPr/>
        </p:nvGrpSpPr>
        <p:grpSpPr>
          <a:xfrm>
            <a:off x="1268924" y="3846725"/>
            <a:ext cx="3840996" cy="712950"/>
            <a:chOff x="1116524" y="3770525"/>
            <a:chExt cx="3840996" cy="712950"/>
          </a:xfrm>
        </p:grpSpPr>
        <p:sp>
          <p:nvSpPr>
            <p:cNvPr id="94" name="Google Shape;94;p17"/>
            <p:cNvSpPr txBox="1"/>
            <p:nvPr/>
          </p:nvSpPr>
          <p:spPr>
            <a:xfrm>
              <a:off x="1116524" y="3936502"/>
              <a:ext cx="1656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2"/>
                  </a:solidFill>
                </a:rPr>
                <a:t>Stiffness</a:t>
              </a:r>
              <a:r>
                <a:rPr lang="en-GB" sz="1300">
                  <a:solidFill>
                    <a:schemeClr val="dk2"/>
                  </a:solidFill>
                </a:rPr>
                <a:t> = </a:t>
              </a:r>
              <a:endParaRPr sz="1300">
                <a:solidFill>
                  <a:schemeClr val="dk2"/>
                </a:solidFill>
              </a:endParaRPr>
            </a:p>
          </p:txBody>
        </p:sp>
        <p:sp>
          <p:nvSpPr>
            <p:cNvPr id="95" name="Google Shape;95;p17"/>
            <p:cNvSpPr txBox="1"/>
            <p:nvPr/>
          </p:nvSpPr>
          <p:spPr>
            <a:xfrm>
              <a:off x="2138120" y="3770525"/>
              <a:ext cx="28194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300">
                  <a:solidFill>
                    <a:schemeClr val="dk2"/>
                  </a:solidFill>
                </a:rPr>
                <a:t>Force needed to stretch something</a:t>
              </a:r>
              <a:endParaRPr sz="1300">
                <a:solidFill>
                  <a:schemeClr val="dk2"/>
                </a:solidFill>
              </a:endParaRPr>
            </a:p>
          </p:txBody>
        </p:sp>
        <p:sp>
          <p:nvSpPr>
            <p:cNvPr id="96" name="Google Shape;96;p17"/>
            <p:cNvSpPr txBox="1"/>
            <p:nvPr/>
          </p:nvSpPr>
          <p:spPr>
            <a:xfrm>
              <a:off x="2203941" y="4098575"/>
              <a:ext cx="26400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300">
                  <a:solidFill>
                    <a:schemeClr val="dk2"/>
                  </a:solidFill>
                </a:rPr>
                <a:t>How much it stretches</a:t>
              </a:r>
              <a:endParaRPr sz="1300">
                <a:solidFill>
                  <a:schemeClr val="dk2"/>
                </a:solidFill>
              </a:endParaRPr>
            </a:p>
          </p:txBody>
        </p:sp>
        <p:cxnSp>
          <p:nvCxnSpPr>
            <p:cNvPr id="97" name="Google Shape;97;p17"/>
            <p:cNvCxnSpPr/>
            <p:nvPr/>
          </p:nvCxnSpPr>
          <p:spPr>
            <a:xfrm>
              <a:off x="2228516" y="4129000"/>
              <a:ext cx="2634600" cy="0"/>
            </a:xfrm>
            <a:prstGeom prst="straightConnector1">
              <a:avLst/>
            </a:prstGeom>
            <a:noFill/>
            <a:ln cap="flat" cmpd="sng" w="19050">
              <a:solidFill>
                <a:schemeClr val="dk2"/>
              </a:solidFill>
              <a:prstDash val="solid"/>
              <a:round/>
              <a:headEnd len="med" w="med" type="none"/>
              <a:tailEnd len="med" w="med" type="none"/>
            </a:ln>
          </p:spPr>
        </p:cxn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18"/>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3.2.2 Young’s Modulus is the measure of stiffness of a material.</a:t>
            </a:r>
            <a:endParaRPr b="1" sz="1100">
              <a:solidFill>
                <a:srgbClr val="351C75"/>
              </a:solidFill>
            </a:endParaRPr>
          </a:p>
        </p:txBody>
      </p:sp>
      <p:pic>
        <p:nvPicPr>
          <p:cNvPr id="103" name="Google Shape;103;p18"/>
          <p:cNvPicPr preferRelativeResize="0"/>
          <p:nvPr/>
        </p:nvPicPr>
        <p:blipFill rotWithShape="1">
          <a:blip r:embed="rId3">
            <a:alphaModFix/>
          </a:blip>
          <a:srcRect b="7114" l="22559" r="19328" t="4406"/>
          <a:stretch/>
        </p:blipFill>
        <p:spPr>
          <a:xfrm>
            <a:off x="6123342" y="808825"/>
            <a:ext cx="2883758" cy="2407549"/>
          </a:xfrm>
          <a:prstGeom prst="rect">
            <a:avLst/>
          </a:prstGeom>
          <a:noFill/>
          <a:ln>
            <a:noFill/>
          </a:ln>
        </p:spPr>
      </p:pic>
      <p:sp>
        <p:nvSpPr>
          <p:cNvPr id="104" name="Google Shape;104;p18"/>
          <p:cNvSpPr txBox="1"/>
          <p:nvPr/>
        </p:nvSpPr>
        <p:spPr>
          <a:xfrm>
            <a:off x="138275" y="622200"/>
            <a:ext cx="5944800" cy="261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GB">
                <a:solidFill>
                  <a:srgbClr val="434343"/>
                </a:solidFill>
                <a:highlight>
                  <a:schemeClr val="accent6"/>
                </a:highlight>
              </a:rPr>
              <a:t>Why it matters?</a:t>
            </a:r>
            <a:endParaRPr>
              <a:solidFill>
                <a:srgbClr val="434343"/>
              </a:solidFill>
              <a:highlight>
                <a:schemeClr val="accent6"/>
              </a:highlight>
            </a:endParaRPr>
          </a:p>
          <a:p>
            <a:pPr indent="0" lvl="0" marL="0" rtl="0" algn="l">
              <a:spcBef>
                <a:spcPts val="0"/>
              </a:spcBef>
              <a:spcAft>
                <a:spcPts val="0"/>
              </a:spcAft>
              <a:buClr>
                <a:schemeClr val="dk1"/>
              </a:buClr>
              <a:buSzPts val="1100"/>
              <a:buFont typeface="Arial"/>
              <a:buNone/>
            </a:pPr>
            <a:r>
              <a:t/>
            </a:r>
            <a:endParaRPr sz="1200">
              <a:solidFill>
                <a:srgbClr val="434343"/>
              </a:solidFill>
            </a:endParaRPr>
          </a:p>
          <a:p>
            <a:pPr indent="0" lvl="0" marL="0" rtl="0" algn="l">
              <a:spcBef>
                <a:spcPts val="0"/>
              </a:spcBef>
              <a:spcAft>
                <a:spcPts val="0"/>
              </a:spcAft>
              <a:buClr>
                <a:schemeClr val="dk1"/>
              </a:buClr>
              <a:buSzPts val="1100"/>
              <a:buFont typeface="Arial"/>
              <a:buNone/>
            </a:pPr>
            <a:r>
              <a:rPr lang="en-GB" sz="1200">
                <a:solidFill>
                  <a:srgbClr val="434343"/>
                </a:solidFill>
              </a:rPr>
              <a:t>Designers and engineers use Young’s Modulus to decide which materials can support heavy loads, which materials bend or flex safely, how strong and durable a product will be, whether a material is suitable for beams, frames, springs, etc.</a:t>
            </a:r>
            <a:endParaRPr sz="1200">
              <a:solidFill>
                <a:srgbClr val="434343"/>
              </a:solidFill>
            </a:endParaRPr>
          </a:p>
          <a:p>
            <a:pPr indent="0" lvl="0" marL="0" rtl="0" algn="l">
              <a:spcBef>
                <a:spcPts val="0"/>
              </a:spcBef>
              <a:spcAft>
                <a:spcPts val="0"/>
              </a:spcAft>
              <a:buNone/>
            </a:pPr>
            <a:r>
              <a:t/>
            </a:r>
            <a:endParaRPr sz="1200">
              <a:solidFill>
                <a:srgbClr val="434343"/>
              </a:solidFill>
            </a:endParaRPr>
          </a:p>
          <a:p>
            <a:pPr indent="0" lvl="0" marL="0" rtl="0" algn="l">
              <a:spcBef>
                <a:spcPts val="0"/>
              </a:spcBef>
              <a:spcAft>
                <a:spcPts val="0"/>
              </a:spcAft>
              <a:buClr>
                <a:schemeClr val="dk1"/>
              </a:buClr>
              <a:buSzPts val="1100"/>
              <a:buFont typeface="Arial"/>
              <a:buNone/>
            </a:pPr>
            <a:r>
              <a:rPr lang="en-GB" sz="1200">
                <a:solidFill>
                  <a:srgbClr val="434343"/>
                </a:solidFill>
              </a:rPr>
              <a:t>Example:</a:t>
            </a:r>
            <a:endParaRPr sz="1200">
              <a:solidFill>
                <a:srgbClr val="434343"/>
              </a:solidFill>
            </a:endParaRPr>
          </a:p>
          <a:p>
            <a:pPr indent="0" lvl="0" marL="0" rtl="0" algn="l">
              <a:spcBef>
                <a:spcPts val="0"/>
              </a:spcBef>
              <a:spcAft>
                <a:spcPts val="0"/>
              </a:spcAft>
              <a:buClr>
                <a:schemeClr val="dk1"/>
              </a:buClr>
              <a:buSzPts val="1100"/>
              <a:buFont typeface="Arial"/>
              <a:buNone/>
            </a:pPr>
            <a:r>
              <a:t/>
            </a:r>
            <a:endParaRPr sz="1200">
              <a:solidFill>
                <a:srgbClr val="434343"/>
              </a:solidFill>
            </a:endParaRPr>
          </a:p>
          <a:p>
            <a:pPr indent="0" lvl="0" marL="0" rtl="0" algn="l">
              <a:spcBef>
                <a:spcPts val="0"/>
              </a:spcBef>
              <a:spcAft>
                <a:spcPts val="0"/>
              </a:spcAft>
              <a:buClr>
                <a:schemeClr val="dk1"/>
              </a:buClr>
              <a:buSzPts val="1100"/>
              <a:buFont typeface="Arial"/>
              <a:buNone/>
            </a:pPr>
            <a:r>
              <a:rPr lang="en-GB" sz="1200">
                <a:solidFill>
                  <a:srgbClr val="434343"/>
                </a:solidFill>
              </a:rPr>
              <a:t>Bridges need materials with high Young’s Modulus so they don’t bend too much.</a:t>
            </a:r>
            <a:endParaRPr sz="1200">
              <a:solidFill>
                <a:srgbClr val="434343"/>
              </a:solidFill>
            </a:endParaRPr>
          </a:p>
          <a:p>
            <a:pPr indent="0" lvl="0" marL="0" rtl="0" algn="l">
              <a:spcBef>
                <a:spcPts val="0"/>
              </a:spcBef>
              <a:spcAft>
                <a:spcPts val="0"/>
              </a:spcAft>
              <a:buClr>
                <a:schemeClr val="dk1"/>
              </a:buClr>
              <a:buSzPts val="1100"/>
              <a:buFont typeface="Arial"/>
              <a:buNone/>
            </a:pPr>
            <a:r>
              <a:t/>
            </a:r>
            <a:endParaRPr sz="1200">
              <a:solidFill>
                <a:srgbClr val="434343"/>
              </a:solidFill>
            </a:endParaRPr>
          </a:p>
          <a:p>
            <a:pPr indent="0" lvl="0" marL="0" rtl="0" algn="l">
              <a:spcBef>
                <a:spcPts val="0"/>
              </a:spcBef>
              <a:spcAft>
                <a:spcPts val="0"/>
              </a:spcAft>
              <a:buClr>
                <a:schemeClr val="dk1"/>
              </a:buClr>
              <a:buSzPts val="1100"/>
              <a:buFont typeface="Arial"/>
              <a:buNone/>
            </a:pPr>
            <a:r>
              <a:rPr lang="en-GB" sz="1200">
                <a:solidFill>
                  <a:srgbClr val="434343"/>
                </a:solidFill>
              </a:rPr>
              <a:t>Sports equipment like fishing rods or tennis racquets may need materials that flex, so a lower Young’s Modulus can be useful.</a:t>
            </a:r>
            <a:endParaRPr sz="1200">
              <a:solidFill>
                <a:srgbClr val="434343"/>
              </a:solidFill>
            </a:endParaRPr>
          </a:p>
          <a:p>
            <a:pPr indent="0" lvl="0" marL="0" rtl="0" algn="l">
              <a:spcBef>
                <a:spcPts val="0"/>
              </a:spcBef>
              <a:spcAft>
                <a:spcPts val="0"/>
              </a:spcAft>
              <a:buNone/>
            </a:pPr>
            <a:r>
              <a:t/>
            </a:r>
            <a:endParaRPr sz="1200">
              <a:solidFill>
                <a:srgbClr val="434343"/>
              </a:solidFill>
            </a:endParaRPr>
          </a:p>
        </p:txBody>
      </p:sp>
      <p:pic>
        <p:nvPicPr>
          <p:cNvPr id="105" name="Google Shape;105;p18"/>
          <p:cNvPicPr preferRelativeResize="0"/>
          <p:nvPr/>
        </p:nvPicPr>
        <p:blipFill>
          <a:blip r:embed="rId4">
            <a:alphaModFix/>
          </a:blip>
          <a:stretch>
            <a:fillRect/>
          </a:stretch>
        </p:blipFill>
        <p:spPr>
          <a:xfrm>
            <a:off x="268625" y="3090925"/>
            <a:ext cx="2795120" cy="1599900"/>
          </a:xfrm>
          <a:prstGeom prst="rect">
            <a:avLst/>
          </a:prstGeom>
          <a:noFill/>
          <a:ln>
            <a:noFill/>
          </a:ln>
        </p:spPr>
      </p:pic>
      <p:pic>
        <p:nvPicPr>
          <p:cNvPr id="106" name="Google Shape;106;p18"/>
          <p:cNvPicPr preferRelativeResize="0"/>
          <p:nvPr/>
        </p:nvPicPr>
        <p:blipFill>
          <a:blip r:embed="rId5">
            <a:alphaModFix/>
          </a:blip>
          <a:stretch>
            <a:fillRect/>
          </a:stretch>
        </p:blipFill>
        <p:spPr>
          <a:xfrm>
            <a:off x="3216145" y="3216375"/>
            <a:ext cx="2404221" cy="1599900"/>
          </a:xfrm>
          <a:prstGeom prst="rect">
            <a:avLst/>
          </a:prstGeom>
          <a:noFill/>
          <a:ln>
            <a:noFill/>
          </a:ln>
        </p:spPr>
      </p:pic>
      <p:pic>
        <p:nvPicPr>
          <p:cNvPr id="107" name="Google Shape;107;p18"/>
          <p:cNvPicPr preferRelativeResize="0"/>
          <p:nvPr/>
        </p:nvPicPr>
        <p:blipFill rotWithShape="1">
          <a:blip r:embed="rId6">
            <a:alphaModFix/>
          </a:blip>
          <a:srcRect b="13043" l="0" r="0" t="-8317"/>
          <a:stretch/>
        </p:blipFill>
        <p:spPr>
          <a:xfrm>
            <a:off x="5734025" y="3405625"/>
            <a:ext cx="2404225" cy="90366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9"/>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3.2.3 </a:t>
            </a:r>
            <a:r>
              <a:rPr b="1" lang="en-GB" sz="1100">
                <a:solidFill>
                  <a:srgbClr val="351C75"/>
                </a:solidFill>
              </a:rPr>
              <a:t>Structures fail due to overloading, material choice, size and shape.</a:t>
            </a:r>
            <a:endParaRPr b="1" sz="1100">
              <a:solidFill>
                <a:srgbClr val="351C75"/>
              </a:solidFill>
            </a:endParaRPr>
          </a:p>
        </p:txBody>
      </p:sp>
      <p:pic>
        <p:nvPicPr>
          <p:cNvPr id="113" name="Google Shape;113;p19"/>
          <p:cNvPicPr preferRelativeResize="0"/>
          <p:nvPr/>
        </p:nvPicPr>
        <p:blipFill rotWithShape="1">
          <a:blip r:embed="rId3">
            <a:alphaModFix/>
          </a:blip>
          <a:srcRect b="0" l="0" r="0" t="19865"/>
          <a:stretch/>
        </p:blipFill>
        <p:spPr>
          <a:xfrm>
            <a:off x="1808250" y="698925"/>
            <a:ext cx="4410551" cy="4347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0"/>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3.2.4 </a:t>
            </a:r>
            <a:r>
              <a:rPr b="1" lang="en-GB" sz="1100">
                <a:solidFill>
                  <a:srgbClr val="351C75"/>
                </a:solidFill>
              </a:rPr>
              <a:t>Forces acting on a structure or within a beam can be represented diagrammatically.</a:t>
            </a:r>
            <a:endParaRPr b="1" sz="1100">
              <a:solidFill>
                <a:srgbClr val="351C75"/>
              </a:solidFill>
            </a:endParaRPr>
          </a:p>
        </p:txBody>
      </p:sp>
      <p:pic>
        <p:nvPicPr>
          <p:cNvPr id="119" name="Google Shape;119;p20" title="Screenshot 2025-12-04 at 7.57.01 AM.png"/>
          <p:cNvPicPr preferRelativeResize="0"/>
          <p:nvPr/>
        </p:nvPicPr>
        <p:blipFill>
          <a:blip r:embed="rId3">
            <a:alphaModFix/>
          </a:blip>
          <a:stretch>
            <a:fillRect/>
          </a:stretch>
        </p:blipFill>
        <p:spPr>
          <a:xfrm>
            <a:off x="152400" y="607775"/>
            <a:ext cx="6227172" cy="43833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id="124" name="Google Shape;124;p21" title="Screenshot 2025-12-04 at 7.57.12 AM.png"/>
          <p:cNvPicPr preferRelativeResize="0"/>
          <p:nvPr/>
        </p:nvPicPr>
        <p:blipFill>
          <a:blip r:embed="rId3">
            <a:alphaModFix/>
          </a:blip>
          <a:stretch>
            <a:fillRect/>
          </a:stretch>
        </p:blipFill>
        <p:spPr>
          <a:xfrm>
            <a:off x="152400" y="152400"/>
            <a:ext cx="6899109" cy="48386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pic>
        <p:nvPicPr>
          <p:cNvPr id="129" name="Google Shape;129;p22" title="Screenshot 2025-12-04 at 7.57.26 AM.png"/>
          <p:cNvPicPr preferRelativeResize="0"/>
          <p:nvPr/>
        </p:nvPicPr>
        <p:blipFill>
          <a:blip r:embed="rId3">
            <a:alphaModFix/>
          </a:blip>
          <a:stretch>
            <a:fillRect/>
          </a:stretch>
        </p:blipFill>
        <p:spPr>
          <a:xfrm>
            <a:off x="152400" y="152400"/>
            <a:ext cx="6838699" cy="483870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23" title="Screenshot 2025-12-11 at 5.40.48 AM.png"/>
          <p:cNvPicPr preferRelativeResize="0"/>
          <p:nvPr/>
        </p:nvPicPr>
        <p:blipFill>
          <a:blip r:embed="rId3">
            <a:alphaModFix/>
          </a:blip>
          <a:stretch>
            <a:fillRect/>
          </a:stretch>
        </p:blipFill>
        <p:spPr>
          <a:xfrm>
            <a:off x="152400" y="152400"/>
            <a:ext cx="8705995" cy="4838700"/>
          </a:xfrm>
          <a:prstGeom prst="rect">
            <a:avLst/>
          </a:prstGeom>
          <a:noFill/>
          <a:ln>
            <a:noFill/>
          </a:ln>
        </p:spPr>
      </p:pic>
      <p:sp>
        <p:nvSpPr>
          <p:cNvPr id="135" name="Google Shape;135;p23"/>
          <p:cNvSpPr/>
          <p:nvPr/>
        </p:nvSpPr>
        <p:spPr>
          <a:xfrm>
            <a:off x="8055750" y="116500"/>
            <a:ext cx="985800" cy="25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id="140" name="Google Shape;140;p24" title="Screenshot 2025-12-11 at 5.40.33 AM.png"/>
          <p:cNvPicPr preferRelativeResize="0"/>
          <p:nvPr/>
        </p:nvPicPr>
        <p:blipFill>
          <a:blip r:embed="rId3">
            <a:alphaModFix/>
          </a:blip>
          <a:stretch>
            <a:fillRect/>
          </a:stretch>
        </p:blipFill>
        <p:spPr>
          <a:xfrm>
            <a:off x="152400" y="152400"/>
            <a:ext cx="8839201" cy="4804303"/>
          </a:xfrm>
          <a:prstGeom prst="rect">
            <a:avLst/>
          </a:prstGeom>
          <a:noFill/>
          <a:ln>
            <a:noFill/>
          </a:ln>
        </p:spPr>
      </p:pic>
      <p:sp>
        <p:nvSpPr>
          <p:cNvPr id="141" name="Google Shape;141;p24"/>
          <p:cNvSpPr/>
          <p:nvPr/>
        </p:nvSpPr>
        <p:spPr>
          <a:xfrm>
            <a:off x="8208150" y="44800"/>
            <a:ext cx="985800" cy="483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25" title="Screenshot 2025-12-11 at 5.41.17 AM.png"/>
          <p:cNvPicPr preferRelativeResize="0"/>
          <p:nvPr/>
        </p:nvPicPr>
        <p:blipFill>
          <a:blip r:embed="rId3">
            <a:alphaModFix/>
          </a:blip>
          <a:stretch>
            <a:fillRect/>
          </a:stretch>
        </p:blipFill>
        <p:spPr>
          <a:xfrm>
            <a:off x="152400" y="152400"/>
            <a:ext cx="8839200" cy="4796826"/>
          </a:xfrm>
          <a:prstGeom prst="rect">
            <a:avLst/>
          </a:prstGeom>
          <a:noFill/>
          <a:ln>
            <a:noFill/>
          </a:ln>
        </p:spPr>
      </p:pic>
      <p:sp>
        <p:nvSpPr>
          <p:cNvPr id="147" name="Google Shape;147;p25"/>
          <p:cNvSpPr/>
          <p:nvPr/>
        </p:nvSpPr>
        <p:spPr>
          <a:xfrm>
            <a:off x="8158200" y="53825"/>
            <a:ext cx="985800" cy="25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pic>
        <p:nvPicPr>
          <p:cNvPr id="152" name="Google Shape;152;p26" title="Screenshot 2025-12-11 at 5.41.40 AM.png"/>
          <p:cNvPicPr preferRelativeResize="0"/>
          <p:nvPr/>
        </p:nvPicPr>
        <p:blipFill>
          <a:blip r:embed="rId3">
            <a:alphaModFix/>
          </a:blip>
          <a:stretch>
            <a:fillRect/>
          </a:stretch>
        </p:blipFill>
        <p:spPr>
          <a:xfrm>
            <a:off x="152400" y="152400"/>
            <a:ext cx="8603136" cy="4838700"/>
          </a:xfrm>
          <a:prstGeom prst="rect">
            <a:avLst/>
          </a:prstGeom>
          <a:noFill/>
          <a:ln>
            <a:noFill/>
          </a:ln>
        </p:spPr>
      </p:pic>
      <p:sp>
        <p:nvSpPr>
          <p:cNvPr id="153" name="Google Shape;153;p26"/>
          <p:cNvSpPr/>
          <p:nvPr/>
        </p:nvSpPr>
        <p:spPr>
          <a:xfrm>
            <a:off x="8028875" y="44800"/>
            <a:ext cx="1115400" cy="483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id="158" name="Google Shape;158;p27" title="Screenshot 2025-12-11 at 5.42.03 AM.png"/>
          <p:cNvPicPr preferRelativeResize="0"/>
          <p:nvPr/>
        </p:nvPicPr>
        <p:blipFill>
          <a:blip r:embed="rId3">
            <a:alphaModFix/>
          </a:blip>
          <a:stretch>
            <a:fillRect/>
          </a:stretch>
        </p:blipFill>
        <p:spPr>
          <a:xfrm>
            <a:off x="152400" y="152400"/>
            <a:ext cx="8528775" cy="4838701"/>
          </a:xfrm>
          <a:prstGeom prst="rect">
            <a:avLst/>
          </a:prstGeom>
          <a:noFill/>
          <a:ln>
            <a:noFill/>
          </a:ln>
        </p:spPr>
      </p:pic>
      <p:sp>
        <p:nvSpPr>
          <p:cNvPr id="159" name="Google Shape;159;p27"/>
          <p:cNvSpPr/>
          <p:nvPr/>
        </p:nvSpPr>
        <p:spPr>
          <a:xfrm>
            <a:off x="8028925" y="152400"/>
            <a:ext cx="985800" cy="25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p28" title="Screenshot 2025-12-11 at 5.43.49 AM.png"/>
          <p:cNvPicPr preferRelativeResize="0"/>
          <p:nvPr/>
        </p:nvPicPr>
        <p:blipFill>
          <a:blip r:embed="rId3">
            <a:alphaModFix/>
          </a:blip>
          <a:stretch>
            <a:fillRect/>
          </a:stretch>
        </p:blipFill>
        <p:spPr>
          <a:xfrm>
            <a:off x="152400" y="152400"/>
            <a:ext cx="8839198" cy="4776338"/>
          </a:xfrm>
          <a:prstGeom prst="rect">
            <a:avLst/>
          </a:prstGeom>
          <a:noFill/>
          <a:ln>
            <a:noFill/>
          </a:ln>
        </p:spPr>
      </p:pic>
      <p:sp>
        <p:nvSpPr>
          <p:cNvPr id="165" name="Google Shape;165;p28"/>
          <p:cNvSpPr/>
          <p:nvPr/>
        </p:nvSpPr>
        <p:spPr>
          <a:xfrm>
            <a:off x="8158200" y="71750"/>
            <a:ext cx="985800" cy="25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29" title="Screenshot 2025-12-11 at 5.44.13 AM.png"/>
          <p:cNvPicPr preferRelativeResize="0"/>
          <p:nvPr/>
        </p:nvPicPr>
        <p:blipFill>
          <a:blip r:embed="rId3">
            <a:alphaModFix/>
          </a:blip>
          <a:stretch>
            <a:fillRect/>
          </a:stretch>
        </p:blipFill>
        <p:spPr>
          <a:xfrm>
            <a:off x="152400" y="152400"/>
            <a:ext cx="8839200" cy="464571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pic>
        <p:nvPicPr>
          <p:cNvPr id="175" name="Google Shape;175;p30" title="Screenshot 2025-12-11 at 5.44.50 AM.png"/>
          <p:cNvPicPr preferRelativeResize="0"/>
          <p:nvPr/>
        </p:nvPicPr>
        <p:blipFill>
          <a:blip r:embed="rId3">
            <a:alphaModFix/>
          </a:blip>
          <a:stretch>
            <a:fillRect/>
          </a:stretch>
        </p:blipFill>
        <p:spPr>
          <a:xfrm>
            <a:off x="152400" y="152400"/>
            <a:ext cx="8839203" cy="4515383"/>
          </a:xfrm>
          <a:prstGeom prst="rect">
            <a:avLst/>
          </a:prstGeom>
          <a:noFill/>
          <a:ln>
            <a:noFill/>
          </a:ln>
        </p:spPr>
      </p:pic>
      <p:sp>
        <p:nvSpPr>
          <p:cNvPr id="176" name="Google Shape;176;p30"/>
          <p:cNvSpPr/>
          <p:nvPr/>
        </p:nvSpPr>
        <p:spPr>
          <a:xfrm>
            <a:off x="8158200" y="44875"/>
            <a:ext cx="985800" cy="259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31" title="Screenshot 2025-12-11 at 5.45.38 AM.png"/>
          <p:cNvPicPr preferRelativeResize="0"/>
          <p:nvPr/>
        </p:nvPicPr>
        <p:blipFill>
          <a:blip r:embed="rId3">
            <a:alphaModFix/>
          </a:blip>
          <a:stretch>
            <a:fillRect/>
          </a:stretch>
        </p:blipFill>
        <p:spPr>
          <a:xfrm>
            <a:off x="152400" y="152400"/>
            <a:ext cx="8839201" cy="449613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32" title="Screenshot 2025-12-11 at 5.45.56 AM.png"/>
          <p:cNvPicPr preferRelativeResize="0"/>
          <p:nvPr/>
        </p:nvPicPr>
        <p:blipFill>
          <a:blip r:embed="rId3">
            <a:alphaModFix/>
          </a:blip>
          <a:stretch>
            <a:fillRect/>
          </a:stretch>
        </p:blipFill>
        <p:spPr>
          <a:xfrm>
            <a:off x="152400" y="152400"/>
            <a:ext cx="8839200" cy="4588502"/>
          </a:xfrm>
          <a:prstGeom prst="rect">
            <a:avLst/>
          </a:prstGeom>
          <a:noFill/>
          <a:ln>
            <a:noFill/>
          </a:ln>
        </p:spPr>
      </p:pic>
      <p:sp>
        <p:nvSpPr>
          <p:cNvPr id="187" name="Google Shape;187;p32"/>
          <p:cNvSpPr/>
          <p:nvPr/>
        </p:nvSpPr>
        <p:spPr>
          <a:xfrm>
            <a:off x="8208150" y="53775"/>
            <a:ext cx="783600" cy="474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id="192" name="Google Shape;192;p33" title="Screenshot 2025-12-11 at 5.46.55 AM.png"/>
          <p:cNvPicPr preferRelativeResize="0"/>
          <p:nvPr/>
        </p:nvPicPr>
        <p:blipFill>
          <a:blip r:embed="rId3">
            <a:alphaModFix/>
          </a:blip>
          <a:stretch>
            <a:fillRect/>
          </a:stretch>
        </p:blipFill>
        <p:spPr>
          <a:xfrm>
            <a:off x="152400" y="152400"/>
            <a:ext cx="8724466" cy="4838702"/>
          </a:xfrm>
          <a:prstGeom prst="rect">
            <a:avLst/>
          </a:prstGeom>
          <a:noFill/>
          <a:ln>
            <a:noFill/>
          </a:ln>
        </p:spPr>
      </p:pic>
      <p:sp>
        <p:nvSpPr>
          <p:cNvPr id="193" name="Google Shape;193;p33"/>
          <p:cNvSpPr/>
          <p:nvPr/>
        </p:nvSpPr>
        <p:spPr>
          <a:xfrm>
            <a:off x="8208150" y="152400"/>
            <a:ext cx="887100" cy="376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p34" title="Screenshot 2025-12-04 at 7.57.46 AM.png"/>
          <p:cNvPicPr preferRelativeResize="0"/>
          <p:nvPr/>
        </p:nvPicPr>
        <p:blipFill>
          <a:blip r:embed="rId3">
            <a:alphaModFix/>
          </a:blip>
          <a:stretch>
            <a:fillRect/>
          </a:stretch>
        </p:blipFill>
        <p:spPr>
          <a:xfrm>
            <a:off x="152400" y="152400"/>
            <a:ext cx="6941672" cy="48386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p35" title="Screenshot 2025-12-04 at 7.57.54 AM.png"/>
          <p:cNvPicPr preferRelativeResize="0"/>
          <p:nvPr/>
        </p:nvPicPr>
        <p:blipFill>
          <a:blip r:embed="rId3">
            <a:alphaModFix/>
          </a:blip>
          <a:stretch>
            <a:fillRect/>
          </a:stretch>
        </p:blipFill>
        <p:spPr>
          <a:xfrm>
            <a:off x="152400" y="152400"/>
            <a:ext cx="7105049" cy="483870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36" title="Screenshot 2025-12-04 at 7.58.03 AM.png"/>
          <p:cNvPicPr preferRelativeResize="0"/>
          <p:nvPr/>
        </p:nvPicPr>
        <p:blipFill>
          <a:blip r:embed="rId3">
            <a:alphaModFix/>
          </a:blip>
          <a:stretch>
            <a:fillRect/>
          </a:stretch>
        </p:blipFill>
        <p:spPr>
          <a:xfrm>
            <a:off x="152400" y="152400"/>
            <a:ext cx="6752311" cy="48387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p37" title="Screenshot 2025-12-04 at 7.58.13 AM.png"/>
          <p:cNvPicPr preferRelativeResize="0"/>
          <p:nvPr/>
        </p:nvPicPr>
        <p:blipFill>
          <a:blip r:embed="rId3">
            <a:alphaModFix/>
          </a:blip>
          <a:stretch>
            <a:fillRect/>
          </a:stretch>
        </p:blipFill>
        <p:spPr>
          <a:xfrm>
            <a:off x="152400" y="152400"/>
            <a:ext cx="6880886" cy="483869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id="218" name="Google Shape;218;p38" title="Screenshot 2025-12-04 at 7.58.22 AM.png"/>
          <p:cNvPicPr preferRelativeResize="0"/>
          <p:nvPr/>
        </p:nvPicPr>
        <p:blipFill>
          <a:blip r:embed="rId3">
            <a:alphaModFix/>
          </a:blip>
          <a:stretch>
            <a:fillRect/>
          </a:stretch>
        </p:blipFill>
        <p:spPr>
          <a:xfrm>
            <a:off x="152400" y="152400"/>
            <a:ext cx="6845657" cy="483869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39" title="Screenshot 2025-12-04 at 7.58.30 AM.png"/>
          <p:cNvPicPr preferRelativeResize="0"/>
          <p:nvPr/>
        </p:nvPicPr>
        <p:blipFill>
          <a:blip r:embed="rId3">
            <a:alphaModFix/>
          </a:blip>
          <a:stretch>
            <a:fillRect/>
          </a:stretch>
        </p:blipFill>
        <p:spPr>
          <a:xfrm>
            <a:off x="152400" y="152400"/>
            <a:ext cx="6834890" cy="483869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0"/>
          <p:cNvSpPr txBox="1"/>
          <p:nvPr/>
        </p:nvSpPr>
        <p:spPr>
          <a:xfrm>
            <a:off x="65125" y="68975"/>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B 3.2.1 </a:t>
            </a:r>
            <a:r>
              <a:rPr b="1" lang="en-GB" sz="1100">
                <a:solidFill>
                  <a:srgbClr val="351C75"/>
                </a:solidFill>
              </a:rPr>
              <a:t>Safety factors (SFs) are a way to design in contingency to prevent failure from overloading a structure.</a:t>
            </a:r>
            <a:endParaRPr b="1" sz="1100">
              <a:solidFill>
                <a:srgbClr val="351C75"/>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1"/>
          <p:cNvSpPr txBox="1"/>
          <p:nvPr/>
        </p:nvSpPr>
        <p:spPr>
          <a:xfrm>
            <a:off x="2374575" y="698950"/>
            <a:ext cx="4059300" cy="3837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400"/>
              </a:spcBef>
              <a:spcAft>
                <a:spcPts val="0"/>
              </a:spcAft>
              <a:buNone/>
            </a:pPr>
            <a:r>
              <a:rPr b="1" lang="en-GB" sz="2000" u="sng">
                <a:solidFill>
                  <a:schemeClr val="dk1"/>
                </a:solidFill>
                <a:latin typeface="Calibri"/>
                <a:ea typeface="Calibri"/>
                <a:cs typeface="Calibri"/>
                <a:sym typeface="Calibri"/>
              </a:rPr>
              <a:t>PARTS TO BE COMPLETED</a:t>
            </a:r>
            <a:endParaRPr b="1" sz="2000" u="sng">
              <a:solidFill>
                <a:schemeClr val="dk1"/>
              </a:solidFill>
              <a:latin typeface="Calibri"/>
              <a:ea typeface="Calibri"/>
              <a:cs typeface="Calibri"/>
              <a:sym typeface="Calibri"/>
            </a:endParaRPr>
          </a:p>
          <a:p>
            <a:pPr indent="-342900" lvl="0" marL="457200" rtl="0" algn="l">
              <a:lnSpc>
                <a:spcPct val="115000"/>
              </a:lnSpc>
              <a:spcBef>
                <a:spcPts val="1200"/>
              </a:spcBef>
              <a:spcAft>
                <a:spcPts val="0"/>
              </a:spcAft>
              <a:buClr>
                <a:schemeClr val="dk1"/>
              </a:buClr>
              <a:buSzPts val="1800"/>
              <a:buFont typeface="Calibri"/>
              <a:buAutoNum type="arabicPeriod"/>
            </a:pPr>
            <a:r>
              <a:rPr b="1" lang="en-GB" sz="1800">
                <a:solidFill>
                  <a:schemeClr val="dk1"/>
                </a:solidFill>
                <a:latin typeface="Calibri"/>
                <a:ea typeface="Calibri"/>
                <a:cs typeface="Calibri"/>
                <a:sym typeface="Calibri"/>
              </a:rPr>
              <a:t>Product Selection</a:t>
            </a:r>
            <a:endParaRPr b="1"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AutoNum type="arabicPeriod"/>
            </a:pPr>
            <a:r>
              <a:rPr b="1" lang="en-GB" sz="1800">
                <a:solidFill>
                  <a:schemeClr val="dk1"/>
                </a:solidFill>
                <a:latin typeface="Calibri"/>
                <a:ea typeface="Calibri"/>
                <a:cs typeface="Calibri"/>
                <a:sym typeface="Calibri"/>
              </a:rPr>
              <a:t>Force Identification</a:t>
            </a:r>
            <a:endParaRPr b="1"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AutoNum type="arabicPeriod"/>
            </a:pPr>
            <a:r>
              <a:rPr b="1" lang="en-GB" sz="1800">
                <a:solidFill>
                  <a:schemeClr val="dk1"/>
                </a:solidFill>
                <a:latin typeface="Calibri"/>
                <a:ea typeface="Calibri"/>
                <a:cs typeface="Calibri"/>
                <a:sym typeface="Calibri"/>
              </a:rPr>
              <a:t>Free-Body Diagram</a:t>
            </a:r>
            <a:endParaRPr b="1"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AutoNum type="arabicPeriod"/>
            </a:pPr>
            <a:r>
              <a:rPr b="1" lang="en-GB" sz="1800">
                <a:solidFill>
                  <a:schemeClr val="dk1"/>
                </a:solidFill>
                <a:latin typeface="Calibri"/>
                <a:ea typeface="Calibri"/>
                <a:cs typeface="Calibri"/>
                <a:sym typeface="Calibri"/>
              </a:rPr>
              <a:t>Material Property Check</a:t>
            </a:r>
            <a:endParaRPr b="1"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AutoNum type="arabicPeriod"/>
            </a:pPr>
            <a:r>
              <a:rPr b="1" lang="en-GB" sz="1800">
                <a:solidFill>
                  <a:schemeClr val="dk1"/>
                </a:solidFill>
                <a:latin typeface="Calibri"/>
                <a:ea typeface="Calibri"/>
                <a:cs typeface="Calibri"/>
                <a:sym typeface="Calibri"/>
              </a:rPr>
              <a:t>Stress–Strain Interpretation</a:t>
            </a:r>
            <a:endParaRPr b="1"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AutoNum type="arabicPeriod"/>
            </a:pPr>
            <a:r>
              <a:rPr b="1" lang="en-GB" sz="1800">
                <a:solidFill>
                  <a:schemeClr val="dk1"/>
                </a:solidFill>
                <a:latin typeface="Calibri"/>
                <a:ea typeface="Calibri"/>
                <a:cs typeface="Calibri"/>
                <a:sym typeface="Calibri"/>
              </a:rPr>
              <a:t>Young’s Modulus Calculation</a:t>
            </a:r>
            <a:endParaRPr b="1"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AutoNum type="arabicPeriod"/>
            </a:pPr>
            <a:r>
              <a:rPr b="1" lang="en-GB" sz="1800">
                <a:solidFill>
                  <a:schemeClr val="dk1"/>
                </a:solidFill>
                <a:latin typeface="Calibri"/>
                <a:ea typeface="Calibri"/>
                <a:cs typeface="Calibri"/>
                <a:sym typeface="Calibri"/>
              </a:rPr>
              <a:t>Failure Analysis</a:t>
            </a:r>
            <a:endParaRPr b="1"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AutoNum type="arabicPeriod"/>
            </a:pPr>
            <a:r>
              <a:rPr b="1" lang="en-GB" sz="1800">
                <a:solidFill>
                  <a:schemeClr val="dk1"/>
                </a:solidFill>
                <a:latin typeface="Calibri"/>
                <a:ea typeface="Calibri"/>
                <a:cs typeface="Calibri"/>
                <a:sym typeface="Calibri"/>
              </a:rPr>
              <a:t>FEA Interpretation</a:t>
            </a:r>
            <a:endParaRPr b="1"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AutoNum type="arabicPeriod"/>
            </a:pPr>
            <a:r>
              <a:rPr b="1" lang="en-GB" sz="1800">
                <a:solidFill>
                  <a:schemeClr val="dk1"/>
                </a:solidFill>
                <a:latin typeface="Calibri"/>
                <a:ea typeface="Calibri"/>
                <a:cs typeface="Calibri"/>
                <a:sym typeface="Calibri"/>
              </a:rPr>
              <a:t>Safety Factor Calculation</a:t>
            </a:r>
            <a:endParaRPr b="1"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AutoNum type="arabicPeriod"/>
            </a:pPr>
            <a:r>
              <a:rPr b="1" lang="en-GB" sz="1800">
                <a:solidFill>
                  <a:schemeClr val="dk1"/>
                </a:solidFill>
                <a:latin typeface="Calibri"/>
                <a:ea typeface="Calibri"/>
                <a:cs typeface="Calibri"/>
                <a:sym typeface="Calibri"/>
              </a:rPr>
              <a:t>Strengthening Proposals</a:t>
            </a:r>
            <a:endParaRPr b="1" sz="1800">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id="238" name="Google Shape;238;p42" title="Screenshot 2026-04-29 at 3.45.16 PM.png"/>
          <p:cNvPicPr preferRelativeResize="0"/>
          <p:nvPr/>
        </p:nvPicPr>
        <p:blipFill>
          <a:blip r:embed="rId3">
            <a:alphaModFix/>
          </a:blip>
          <a:stretch>
            <a:fillRect/>
          </a:stretch>
        </p:blipFill>
        <p:spPr>
          <a:xfrm>
            <a:off x="152400" y="152400"/>
            <a:ext cx="8839199" cy="346173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