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4DE567-9992-4A98-8AB1-A072D2B42ABD}">
  <a:tblStyle styleId="{414DE567-9992-4A98-8AB1-A072D2B42AB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7b1092d0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7b1092d0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ca4cf66fa3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ca4cf66fa3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dd4553444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dd4553444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ddfbfb539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ddfbfb539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ddfbfb5395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ddfbfb5395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dfbfb539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ddfbfb539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ddfbfb5395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ddfbfb5395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ca4cf66fa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ca4cf66fa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8b4af037b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8b4af037b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8b4af037b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8b4af037b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8b4af037b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8b4af037b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8b4af037b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8b4af037b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ca4cf66fa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ca4cf66fa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8b4af037b1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8b4af037b1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8b4af037b1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8b4af037b1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ca4cf66fa3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ca4cf66fa3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8b4af037b1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8b4af037b1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8b4af037b1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8b4af037b1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8b4af037b1_0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8b4af037b1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8b4af037b1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8b4af037b1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ca4cf66fa3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ca4cf66fa3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8b4af037b1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8b4af037b1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8b4af037b1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8b4af037b1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8b4af037b1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8b4af037b1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e6a0b22f7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e6a0b22f7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18.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8.png"/><Relationship Id="rId4" Type="http://schemas.openxmlformats.org/officeDocument/2006/relationships/image" Target="../media/image26.png"/><Relationship Id="rId5" Type="http://schemas.openxmlformats.org/officeDocument/2006/relationships/hyperlink" Target="http://www.youtube.com/watch?v=3vRKfIH8S4k" TargetMode="External"/><Relationship Id="rId6"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3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a:solidFill>
            <a:schemeClr val="accent6"/>
          </a:solidFill>
        </p:spPr>
        <p:txBody>
          <a:bodyPr anchorCtr="0" anchor="b" bIns="91425" lIns="91425" spcFirstLastPara="1" rIns="91425" wrap="square" tIns="91425">
            <a:normAutofit/>
          </a:bodyPr>
          <a:lstStyle/>
          <a:p>
            <a:pPr indent="0" lvl="0" marL="0" rtl="0" algn="ctr">
              <a:spcBef>
                <a:spcPts val="0"/>
              </a:spcBef>
              <a:spcAft>
                <a:spcPts val="0"/>
              </a:spcAft>
              <a:buNone/>
            </a:pPr>
            <a:r>
              <a:rPr lang="en-GB"/>
              <a:t> Mechanical Systems Application and Selection</a:t>
            </a:r>
            <a:endParaRPr/>
          </a:p>
        </p:txBody>
      </p:sp>
      <p:sp>
        <p:nvSpPr>
          <p:cNvPr id="55" name="Google Shape;55;p13"/>
          <p:cNvSpPr txBox="1"/>
          <p:nvPr/>
        </p:nvSpPr>
        <p:spPr>
          <a:xfrm>
            <a:off x="7047725" y="0"/>
            <a:ext cx="2096400" cy="4617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practice</a:t>
            </a:r>
            <a:endParaRPr sz="1800">
              <a:solidFill>
                <a:srgbClr val="595959"/>
              </a:solidFill>
              <a:latin typeface="Georgia"/>
              <a:ea typeface="Georgia"/>
              <a:cs typeface="Georgia"/>
              <a:sym typeface="Georgia"/>
            </a:endParaRPr>
          </a:p>
        </p:txBody>
      </p:sp>
      <p:pic>
        <p:nvPicPr>
          <p:cNvPr id="56" name="Google Shape;56;p13" title="Screenshot 2026-02-23 at 3.53.35 PM.png"/>
          <p:cNvPicPr preferRelativeResize="0"/>
          <p:nvPr/>
        </p:nvPicPr>
        <p:blipFill>
          <a:blip r:embed="rId3">
            <a:alphaModFix/>
          </a:blip>
          <a:stretch>
            <a:fillRect/>
          </a:stretch>
        </p:blipFill>
        <p:spPr>
          <a:xfrm>
            <a:off x="1171550" y="3201188"/>
            <a:ext cx="5125700" cy="635500"/>
          </a:xfrm>
          <a:prstGeom prst="rect">
            <a:avLst/>
          </a:prstGeom>
          <a:noFill/>
          <a:ln>
            <a:noFill/>
          </a:ln>
        </p:spPr>
      </p:pic>
      <p:pic>
        <p:nvPicPr>
          <p:cNvPr id="57" name="Google Shape;57;p13" title="ques.png"/>
          <p:cNvPicPr preferRelativeResize="0"/>
          <p:nvPr/>
        </p:nvPicPr>
        <p:blipFill>
          <a:blip r:embed="rId4">
            <a:alphaModFix/>
          </a:blip>
          <a:stretch>
            <a:fillRect/>
          </a:stretch>
        </p:blipFill>
        <p:spPr>
          <a:xfrm>
            <a:off x="422375" y="322921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10917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Contents</a:t>
            </a:r>
            <a:endParaRPr/>
          </a:p>
        </p:txBody>
      </p:sp>
      <p:graphicFrame>
        <p:nvGraphicFramePr>
          <p:cNvPr id="63" name="Google Shape;63;p14"/>
          <p:cNvGraphicFramePr/>
          <p:nvPr/>
        </p:nvGraphicFramePr>
        <p:xfrm>
          <a:off x="311700" y="747568"/>
          <a:ext cx="3000000" cy="3000000"/>
        </p:xfrm>
        <a:graphic>
          <a:graphicData uri="http://schemas.openxmlformats.org/drawingml/2006/table">
            <a:tbl>
              <a:tblPr>
                <a:noFill/>
                <a:tableStyleId>{414DE567-9992-4A98-8AB1-A072D2B42ABD}</a:tableStyleId>
              </a:tblPr>
              <a:tblGrid>
                <a:gridCol w="2235675"/>
                <a:gridCol w="6284925"/>
              </a:tblGrid>
              <a:tr h="381000">
                <a:tc>
                  <a:txBody>
                    <a:bodyPr/>
                    <a:lstStyle/>
                    <a:p>
                      <a:pPr indent="0" lvl="0" marL="0" rtl="0" algn="l">
                        <a:spcBef>
                          <a:spcPts val="0"/>
                        </a:spcBef>
                        <a:spcAft>
                          <a:spcPts val="0"/>
                        </a:spcAft>
                        <a:buNone/>
                      </a:pPr>
                      <a:r>
                        <a:rPr b="1" lang="en-GB" sz="1300">
                          <a:latin typeface="Lexend"/>
                          <a:ea typeface="Lexend"/>
                          <a:cs typeface="Lexend"/>
                          <a:sym typeface="Lexend"/>
                        </a:rPr>
                        <a:t>Mechanical advantage</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calculate mechanical advantage in gear, pulley, belt and lever systems.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Velocity ratios</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calculate velocity ratios for gear-, pulley- and belt-driven systems.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Efficiency</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calculate efficiency for gear- and belt-driven systems.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Gear- and belt-driven systems</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calculate gear ratios and belt-driven system ratios considering the use of drive and driven gears, calculate the speed of rotation of a gear system at several points, including initial input and final output speed, and construct systems that use gears to increase or decrease speed and motion.</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Cams and followers</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analyse how cam systems translate rotary motion into reciprocating motion, construct mechanical systems that use cams, and interpret diagrams that represent the use of cams in a system.</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Levers</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able to analyse the Load (L), Effort (E) and Fulcrum, calculate Load (L) and Effort (E), construct mechanical systems that use levers, and interpret diagrams that represent the use of levers in a system.</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a:t>
            </a:r>
            <a:r>
              <a:rPr b="1" lang="en-GB" sz="1100">
                <a:solidFill>
                  <a:srgbClr val="351C75"/>
                </a:solidFill>
              </a:rPr>
              <a:t> 3.3.1 Mechanical advantage of a system can be calculated.</a:t>
            </a:r>
            <a:endParaRPr b="1" sz="1100">
              <a:solidFill>
                <a:srgbClr val="351C75"/>
              </a:solidFill>
            </a:endParaRPr>
          </a:p>
        </p:txBody>
      </p:sp>
      <p:sp>
        <p:nvSpPr>
          <p:cNvPr id="69" name="Google Shape;69;p15"/>
          <p:cNvSpPr txBox="1"/>
          <p:nvPr/>
        </p:nvSpPr>
        <p:spPr>
          <a:xfrm>
            <a:off x="292375" y="541025"/>
            <a:ext cx="5436000" cy="985200"/>
          </a:xfrm>
          <a:prstGeom prst="rect">
            <a:avLst/>
          </a:prstGeom>
          <a:solidFill>
            <a:srgbClr val="FFFF00"/>
          </a:solid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300">
                <a:solidFill>
                  <a:schemeClr val="dk2"/>
                </a:solidFill>
              </a:rPr>
              <a:t>Mechanical Advantage is a measure of the force amplification achieved by using a tool or machine system. In other words, is a measure of how much a machine or mechanism multiplies the input force to make the task easier to </a:t>
            </a:r>
            <a:r>
              <a:rPr lang="en-GB" sz="1300">
                <a:solidFill>
                  <a:schemeClr val="dk2"/>
                </a:solidFill>
              </a:rPr>
              <a:t>perform</a:t>
            </a:r>
            <a:r>
              <a:rPr lang="en-GB" sz="1300">
                <a:solidFill>
                  <a:schemeClr val="dk2"/>
                </a:solidFill>
              </a:rPr>
              <a:t>.</a:t>
            </a:r>
            <a:endParaRPr sz="1300">
              <a:solidFill>
                <a:schemeClr val="dk2"/>
              </a:solidFill>
            </a:endParaRPr>
          </a:p>
        </p:txBody>
      </p:sp>
      <p:pic>
        <p:nvPicPr>
          <p:cNvPr id="70" name="Google Shape;70;p15"/>
          <p:cNvPicPr preferRelativeResize="0"/>
          <p:nvPr/>
        </p:nvPicPr>
        <p:blipFill rotWithShape="1">
          <a:blip r:embed="rId3">
            <a:alphaModFix/>
          </a:blip>
          <a:srcRect b="0" l="0" r="0" t="15860"/>
          <a:stretch/>
        </p:blipFill>
        <p:spPr>
          <a:xfrm>
            <a:off x="5815675" y="519775"/>
            <a:ext cx="3036175" cy="2554701"/>
          </a:xfrm>
          <a:prstGeom prst="rect">
            <a:avLst/>
          </a:prstGeom>
          <a:noFill/>
          <a:ln>
            <a:noFill/>
          </a:ln>
        </p:spPr>
      </p:pic>
      <p:sp>
        <p:nvSpPr>
          <p:cNvPr id="71" name="Google Shape;71;p15"/>
          <p:cNvSpPr txBox="1"/>
          <p:nvPr/>
        </p:nvSpPr>
        <p:spPr>
          <a:xfrm>
            <a:off x="292375" y="1613532"/>
            <a:ext cx="5436000" cy="3324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200">
                <a:solidFill>
                  <a:schemeClr val="dk2"/>
                </a:solidFill>
              </a:rPr>
              <a:t>Mechanical advantage of a system can be calculated to understand how effectively a machine multiplies force. It is defined as the ratio of the output force produced by the machine to the input force applied. In simple terms, it shows how much easier a machine makes work. For example, in devices like levers, pulleys, and inclined planes, mechanical advantage helps determine how much effort is reduced. </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The formula used is </a:t>
            </a:r>
            <a:r>
              <a:rPr b="1" lang="en-GB" sz="1200">
                <a:solidFill>
                  <a:schemeClr val="dk2"/>
                </a:solidFill>
              </a:rPr>
              <a:t>Mechanical Advantage (MA) = Load / Effort</a:t>
            </a:r>
            <a:r>
              <a:rPr lang="en-GB" sz="1200">
                <a:solidFill>
                  <a:schemeClr val="dk2"/>
                </a:solidFill>
              </a:rPr>
              <a:t>. </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A </a:t>
            </a:r>
            <a:r>
              <a:rPr b="1" lang="en-GB" sz="1200">
                <a:solidFill>
                  <a:schemeClr val="dk2"/>
                </a:solidFill>
              </a:rPr>
              <a:t>higher mechanical advantage means less effort </a:t>
            </a:r>
            <a:r>
              <a:rPr lang="en-GB" sz="1200">
                <a:solidFill>
                  <a:schemeClr val="dk2"/>
                </a:solidFill>
              </a:rPr>
              <a:t>is needed to move a load. However, this may also result in a greater distance over which the effort must be applied. </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Mechanical advantage can be ideal or actual, depending on whether friction and energy losses are considered. </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t/>
            </a:r>
            <a:endParaRPr sz="1200">
              <a:solidFill>
                <a:schemeClr val="dk2"/>
              </a:solidFill>
            </a:endParaRPr>
          </a:p>
        </p:txBody>
      </p:sp>
      <p:sp>
        <p:nvSpPr>
          <p:cNvPr id="72" name="Google Shape;72;p15"/>
          <p:cNvSpPr txBox="1"/>
          <p:nvPr/>
        </p:nvSpPr>
        <p:spPr>
          <a:xfrm>
            <a:off x="6031425" y="3757450"/>
            <a:ext cx="312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73" name="Google Shape;73;p15" title="Screenshot 2026-04-05 at 9.51.31 PM.png"/>
          <p:cNvPicPr preferRelativeResize="0"/>
          <p:nvPr/>
        </p:nvPicPr>
        <p:blipFill>
          <a:blip r:embed="rId4">
            <a:alphaModFix/>
          </a:blip>
          <a:stretch>
            <a:fillRect/>
          </a:stretch>
        </p:blipFill>
        <p:spPr>
          <a:xfrm>
            <a:off x="6223261" y="3625675"/>
            <a:ext cx="2745625" cy="725250"/>
          </a:xfrm>
          <a:prstGeom prst="rect">
            <a:avLst/>
          </a:prstGeom>
          <a:noFill/>
          <a:ln>
            <a:noFill/>
          </a:ln>
        </p:spPr>
      </p:pic>
      <p:sp>
        <p:nvSpPr>
          <p:cNvPr id="74" name="Google Shape;74;p15"/>
          <p:cNvSpPr txBox="1"/>
          <p:nvPr/>
        </p:nvSpPr>
        <p:spPr>
          <a:xfrm>
            <a:off x="292375" y="4579625"/>
            <a:ext cx="86193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300">
                <a:solidFill>
                  <a:schemeClr val="dk2"/>
                </a:solidFill>
              </a:rPr>
              <a:t>Mechanical Advantage is calculated depending on the type of system begin used. Lets look at one by one</a:t>
            </a:r>
            <a:endParaRPr b="1" sz="13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78" name="Shape 78"/>
        <p:cNvGrpSpPr/>
        <p:nvPr/>
      </p:nvGrpSpPr>
      <p:grpSpPr>
        <a:xfrm>
          <a:off x="0" y="0"/>
          <a:ext cx="0" cy="0"/>
          <a:chOff x="0" y="0"/>
          <a:chExt cx="0" cy="0"/>
        </a:xfrm>
      </p:grpSpPr>
      <p:sp>
        <p:nvSpPr>
          <p:cNvPr id="79" name="Google Shape;79;p16"/>
          <p:cNvSpPr/>
          <p:nvPr/>
        </p:nvSpPr>
        <p:spPr>
          <a:xfrm>
            <a:off x="6666321" y="1746450"/>
            <a:ext cx="2300100" cy="31293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3.3.1 Mechanical advantage of a system can be calculated.</a:t>
            </a:r>
            <a:endParaRPr b="1" sz="1100">
              <a:solidFill>
                <a:srgbClr val="351C75"/>
              </a:solidFill>
            </a:endParaRPr>
          </a:p>
        </p:txBody>
      </p:sp>
      <p:sp>
        <p:nvSpPr>
          <p:cNvPr id="81" name="Google Shape;81;p16"/>
          <p:cNvSpPr txBox="1"/>
          <p:nvPr/>
        </p:nvSpPr>
        <p:spPr>
          <a:xfrm>
            <a:off x="249050" y="1800525"/>
            <a:ext cx="6268200" cy="2955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200">
                <a:solidFill>
                  <a:schemeClr val="dk2"/>
                </a:solidFill>
              </a:rPr>
              <a:t>Mechanical advantage (MA) in gears is calculated based on the ratio of the sizes or teeth of the gears involved. In a simple gear system, MA depends on how many teeth the driving gear (input) and the driven gear (output) have. </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The formula is:</a:t>
            </a:r>
            <a:endParaRPr sz="1200">
              <a:solidFill>
                <a:schemeClr val="dk2"/>
              </a:solidFill>
            </a:endParaRPr>
          </a:p>
          <a:p>
            <a:pPr indent="0" lvl="0" marL="0" rtl="0" algn="just">
              <a:spcBef>
                <a:spcPts val="0"/>
              </a:spcBef>
              <a:spcAft>
                <a:spcPts val="0"/>
              </a:spcAft>
              <a:buNone/>
            </a:pPr>
            <a:r>
              <a:rPr lang="en-GB" sz="1200">
                <a:solidFill>
                  <a:schemeClr val="dk2"/>
                </a:solidFill>
              </a:rPr>
              <a:t>Mechanical Advantage (MA) = Number of teeth on driven gear / Number of teeth on driving gear</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For example, if a small gear with 10 teeth drives a larger gear with 40 teeth, the MA is 40/10 = 4. This means the output force (torque) is </a:t>
            </a:r>
            <a:r>
              <a:rPr b="1" lang="en-GB" sz="1200">
                <a:solidFill>
                  <a:schemeClr val="dk2"/>
                </a:solidFill>
              </a:rPr>
              <a:t>four times greater</a:t>
            </a:r>
            <a:r>
              <a:rPr lang="en-GB" sz="1200">
                <a:solidFill>
                  <a:schemeClr val="dk2"/>
                </a:solidFill>
              </a:rPr>
              <a:t> than the input, making it easier to move heavy loads</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Alternatively, it can also be calculated using the </a:t>
            </a:r>
            <a:r>
              <a:rPr b="1" lang="en-GB" sz="1200">
                <a:solidFill>
                  <a:schemeClr val="dk2"/>
                </a:solidFill>
              </a:rPr>
              <a:t>diameters of the gears</a:t>
            </a:r>
            <a:r>
              <a:rPr lang="en-GB" sz="1200">
                <a:solidFill>
                  <a:schemeClr val="dk2"/>
                </a:solidFill>
              </a:rPr>
              <a:t>:</a:t>
            </a:r>
            <a:endParaRPr sz="1200">
              <a:solidFill>
                <a:schemeClr val="dk2"/>
              </a:solidFill>
            </a:endParaRPr>
          </a:p>
          <a:p>
            <a:pPr indent="0" lvl="0" marL="0" rtl="0" algn="just">
              <a:spcBef>
                <a:spcPts val="0"/>
              </a:spcBef>
              <a:spcAft>
                <a:spcPts val="0"/>
              </a:spcAft>
              <a:buNone/>
            </a:pPr>
            <a:r>
              <a:t/>
            </a:r>
            <a:endParaRPr sz="1200">
              <a:solidFill>
                <a:schemeClr val="dk2"/>
              </a:solidFill>
            </a:endParaRPr>
          </a:p>
          <a:p>
            <a:pPr indent="0" lvl="0" marL="0" rtl="0" algn="just">
              <a:spcBef>
                <a:spcPts val="0"/>
              </a:spcBef>
              <a:spcAft>
                <a:spcPts val="0"/>
              </a:spcAft>
              <a:buNone/>
            </a:pPr>
            <a:r>
              <a:rPr lang="en-GB" sz="1200">
                <a:solidFill>
                  <a:schemeClr val="dk2"/>
                </a:solidFill>
              </a:rPr>
              <a:t>MA = Diameter of driven gear / Diameter of driving gear</a:t>
            </a:r>
            <a:endParaRPr sz="1200">
              <a:solidFill>
                <a:schemeClr val="dk2"/>
              </a:solidFill>
            </a:endParaRPr>
          </a:p>
        </p:txBody>
      </p:sp>
      <p:pic>
        <p:nvPicPr>
          <p:cNvPr id="82" name="Google Shape;82;p16"/>
          <p:cNvPicPr preferRelativeResize="0"/>
          <p:nvPr/>
        </p:nvPicPr>
        <p:blipFill rotWithShape="1">
          <a:blip r:embed="rId3">
            <a:alphaModFix/>
          </a:blip>
          <a:srcRect b="38308" l="15604" r="14797" t="24722"/>
          <a:stretch/>
        </p:blipFill>
        <p:spPr>
          <a:xfrm>
            <a:off x="6822038" y="2105325"/>
            <a:ext cx="1992425" cy="1387625"/>
          </a:xfrm>
          <a:prstGeom prst="rect">
            <a:avLst/>
          </a:prstGeom>
          <a:noFill/>
          <a:ln>
            <a:noFill/>
          </a:ln>
        </p:spPr>
      </p:pic>
      <p:grpSp>
        <p:nvGrpSpPr>
          <p:cNvPr id="83" name="Google Shape;83;p16"/>
          <p:cNvGrpSpPr/>
          <p:nvPr/>
        </p:nvGrpSpPr>
        <p:grpSpPr>
          <a:xfrm>
            <a:off x="6760503" y="3648688"/>
            <a:ext cx="2300100" cy="903345"/>
            <a:chOff x="6531903" y="3648688"/>
            <a:chExt cx="2300100" cy="903345"/>
          </a:xfrm>
        </p:grpSpPr>
        <p:sp>
          <p:nvSpPr>
            <p:cNvPr id="84" name="Google Shape;84;p16"/>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MA =  ———   = 4</a:t>
              </a:r>
              <a:endParaRPr b="1" sz="1800">
                <a:solidFill>
                  <a:schemeClr val="dk2"/>
                </a:solidFill>
              </a:endParaRPr>
            </a:p>
          </p:txBody>
        </p:sp>
        <p:sp>
          <p:nvSpPr>
            <p:cNvPr id="85" name="Google Shape;85;p16"/>
            <p:cNvSpPr txBox="1"/>
            <p:nvPr/>
          </p:nvSpPr>
          <p:spPr>
            <a:xfrm>
              <a:off x="7273656" y="3648688"/>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40</a:t>
              </a:r>
              <a:endParaRPr b="1" sz="2000">
                <a:solidFill>
                  <a:schemeClr val="dk2"/>
                </a:solidFill>
              </a:endParaRPr>
            </a:p>
          </p:txBody>
        </p:sp>
        <p:sp>
          <p:nvSpPr>
            <p:cNvPr id="86" name="Google Shape;86;p16"/>
            <p:cNvSpPr txBox="1"/>
            <p:nvPr/>
          </p:nvSpPr>
          <p:spPr>
            <a:xfrm>
              <a:off x="7257154" y="4059432"/>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1</a:t>
              </a:r>
              <a:r>
                <a:rPr b="1" lang="en-GB" sz="2000">
                  <a:solidFill>
                    <a:schemeClr val="dk2"/>
                  </a:solidFill>
                </a:rPr>
                <a:t>0</a:t>
              </a:r>
              <a:endParaRPr b="1" sz="2000">
                <a:solidFill>
                  <a:schemeClr val="dk2"/>
                </a:solidFill>
              </a:endParaRPr>
            </a:p>
          </p:txBody>
        </p:sp>
      </p:grpSp>
      <p:sp>
        <p:nvSpPr>
          <p:cNvPr id="87" name="Google Shape;87;p16"/>
          <p:cNvSpPr txBox="1"/>
          <p:nvPr/>
        </p:nvSpPr>
        <p:spPr>
          <a:xfrm>
            <a:off x="2600025" y="541025"/>
            <a:ext cx="40998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300">
                <a:solidFill>
                  <a:schemeClr val="dk2"/>
                </a:solidFill>
              </a:rPr>
              <a:t>Mechanical Advantage in Gear Systems</a:t>
            </a:r>
            <a:endParaRPr b="1" sz="1300">
              <a:solidFill>
                <a:schemeClr val="dk2"/>
              </a:solidFill>
            </a:endParaRPr>
          </a:p>
        </p:txBody>
      </p:sp>
      <p:grpSp>
        <p:nvGrpSpPr>
          <p:cNvPr id="88" name="Google Shape;88;p16"/>
          <p:cNvGrpSpPr/>
          <p:nvPr/>
        </p:nvGrpSpPr>
        <p:grpSpPr>
          <a:xfrm>
            <a:off x="2418384" y="905500"/>
            <a:ext cx="4629316" cy="878129"/>
            <a:chOff x="2418384" y="905500"/>
            <a:chExt cx="4629316" cy="878129"/>
          </a:xfrm>
        </p:grpSpPr>
        <p:grpSp>
          <p:nvGrpSpPr>
            <p:cNvPr id="89" name="Google Shape;89;p16"/>
            <p:cNvGrpSpPr/>
            <p:nvPr/>
          </p:nvGrpSpPr>
          <p:grpSpPr>
            <a:xfrm>
              <a:off x="2418384" y="905500"/>
              <a:ext cx="4629316" cy="672625"/>
              <a:chOff x="6531900" y="3648700"/>
              <a:chExt cx="4629316" cy="672625"/>
            </a:xfrm>
          </p:grpSpPr>
          <p:sp>
            <p:nvSpPr>
              <p:cNvPr id="90" name="Google Shape;90;p16"/>
              <p:cNvSpPr txBox="1"/>
              <p:nvPr/>
            </p:nvSpPr>
            <p:spPr>
              <a:xfrm>
                <a:off x="6531900" y="3844325"/>
                <a:ext cx="46293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dk2"/>
                    </a:solidFill>
                  </a:rPr>
                  <a:t>MA =</a:t>
                </a:r>
                <a:r>
                  <a:rPr lang="en-GB" sz="1800">
                    <a:solidFill>
                      <a:schemeClr val="dk2"/>
                    </a:solidFill>
                  </a:rPr>
                  <a:t>  </a:t>
                </a:r>
                <a:r>
                  <a:rPr lang="en-GB" sz="1800">
                    <a:solidFill>
                      <a:schemeClr val="dk2"/>
                    </a:solidFill>
                  </a:rPr>
                  <a:t>————</a:t>
                </a:r>
                <a:r>
                  <a:rPr lang="en-GB" sz="1800">
                    <a:solidFill>
                      <a:schemeClr val="dk2"/>
                    </a:solidFill>
                  </a:rPr>
                  <a:t>————————————</a:t>
                </a:r>
                <a:endParaRPr sz="1800">
                  <a:solidFill>
                    <a:schemeClr val="dk2"/>
                  </a:solidFill>
                </a:endParaRPr>
              </a:p>
            </p:txBody>
          </p:sp>
          <p:sp>
            <p:nvSpPr>
              <p:cNvPr id="91" name="Google Shape;91;p16"/>
              <p:cNvSpPr txBox="1"/>
              <p:nvPr/>
            </p:nvSpPr>
            <p:spPr>
              <a:xfrm>
                <a:off x="7220116" y="3648700"/>
                <a:ext cx="39411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900">
                    <a:solidFill>
                      <a:schemeClr val="dk2"/>
                    </a:solidFill>
                  </a:rPr>
                  <a:t>Number</a:t>
                </a:r>
                <a:r>
                  <a:rPr lang="en-GB" sz="1900">
                    <a:solidFill>
                      <a:schemeClr val="dk2"/>
                    </a:solidFill>
                  </a:rPr>
                  <a:t> of teeth on driven gear</a:t>
                </a:r>
                <a:endParaRPr sz="1900">
                  <a:solidFill>
                    <a:schemeClr val="dk2"/>
                  </a:solidFill>
                </a:endParaRPr>
              </a:p>
            </p:txBody>
          </p:sp>
        </p:grpSp>
        <p:sp>
          <p:nvSpPr>
            <p:cNvPr id="92" name="Google Shape;92;p16"/>
            <p:cNvSpPr txBox="1"/>
            <p:nvPr/>
          </p:nvSpPr>
          <p:spPr>
            <a:xfrm>
              <a:off x="3083899" y="1306629"/>
              <a:ext cx="3882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900">
                  <a:solidFill>
                    <a:schemeClr val="dk2"/>
                  </a:solidFill>
                </a:rPr>
                <a:t>Number of teeth on driver gear</a:t>
              </a:r>
              <a:endParaRPr sz="1900">
                <a:solidFill>
                  <a:schemeClr val="dk2"/>
                </a:solidFil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96" name="Shape 96"/>
        <p:cNvGrpSpPr/>
        <p:nvPr/>
      </p:nvGrpSpPr>
      <p:grpSpPr>
        <a:xfrm>
          <a:off x="0" y="0"/>
          <a:ext cx="0" cy="0"/>
          <a:chOff x="0" y="0"/>
          <a:chExt cx="0" cy="0"/>
        </a:xfrm>
      </p:grpSpPr>
      <p:sp>
        <p:nvSpPr>
          <p:cNvPr id="97" name="Google Shape;97;p17"/>
          <p:cNvSpPr/>
          <p:nvPr/>
        </p:nvSpPr>
        <p:spPr>
          <a:xfrm>
            <a:off x="6860150" y="1517850"/>
            <a:ext cx="1937100" cy="28914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3.3.1 Mechanical advantage of a system can be calculated.</a:t>
            </a:r>
            <a:endParaRPr b="1" sz="1100">
              <a:solidFill>
                <a:srgbClr val="351C75"/>
              </a:solidFill>
            </a:endParaRPr>
          </a:p>
        </p:txBody>
      </p:sp>
      <p:sp>
        <p:nvSpPr>
          <p:cNvPr id="99" name="Google Shape;99;p17"/>
          <p:cNvSpPr txBox="1"/>
          <p:nvPr/>
        </p:nvSpPr>
        <p:spPr>
          <a:xfrm>
            <a:off x="249050" y="1343325"/>
            <a:ext cx="6268200" cy="2093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300">
                <a:solidFill>
                  <a:schemeClr val="dk2"/>
                </a:solidFill>
              </a:rPr>
              <a:t>For pulley systems, you usually don’t need forces, just count the number ropes:</a:t>
            </a:r>
            <a:endParaRPr sz="13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b="1" lang="en-GB" sz="1600">
                <a:solidFill>
                  <a:schemeClr val="dk2"/>
                </a:solidFill>
              </a:rPr>
              <a:t>MA = Number of rope segments supporting the load</a:t>
            </a:r>
            <a:endParaRPr b="1" sz="16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lang="en-GB" sz="1300">
                <a:solidFill>
                  <a:schemeClr val="dk2"/>
                </a:solidFill>
              </a:rPr>
              <a:t>Example:</a:t>
            </a:r>
            <a:endParaRPr sz="1300">
              <a:solidFill>
                <a:schemeClr val="dk2"/>
              </a:solidFill>
            </a:endParaRPr>
          </a:p>
          <a:p>
            <a:pPr indent="0" lvl="0" marL="0" rtl="0" algn="just">
              <a:spcBef>
                <a:spcPts val="0"/>
              </a:spcBef>
              <a:spcAft>
                <a:spcPts val="0"/>
              </a:spcAft>
              <a:buNone/>
            </a:pPr>
            <a:r>
              <a:rPr lang="en-GB" sz="1500">
                <a:solidFill>
                  <a:schemeClr val="dk2"/>
                </a:solidFill>
              </a:rPr>
              <a:t>If number of ropes are 4, the MA = 4</a:t>
            </a:r>
            <a:endParaRPr sz="1500">
              <a:solidFill>
                <a:schemeClr val="dk2"/>
              </a:solidFill>
            </a:endParaRPr>
          </a:p>
          <a:p>
            <a:pPr indent="0" lvl="0" marL="0" rtl="0" algn="just">
              <a:spcBef>
                <a:spcPts val="0"/>
              </a:spcBef>
              <a:spcAft>
                <a:spcPts val="0"/>
              </a:spcAft>
              <a:buNone/>
            </a:pPr>
            <a:r>
              <a:rPr lang="en-GB" sz="1500">
                <a:solidFill>
                  <a:schemeClr val="dk2"/>
                </a:solidFill>
              </a:rPr>
              <a:t>If number of ropes are 6, the MA = 6</a:t>
            </a:r>
            <a:endParaRPr sz="15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lang="en-GB" sz="1300">
                <a:solidFill>
                  <a:schemeClr val="dk2"/>
                </a:solidFill>
              </a:rPr>
              <a:t>Only count ropes directly supporting the load. Ignore the rope you pull (free end)</a:t>
            </a:r>
            <a:endParaRPr sz="1300">
              <a:solidFill>
                <a:schemeClr val="dk2"/>
              </a:solidFill>
            </a:endParaRPr>
          </a:p>
        </p:txBody>
      </p:sp>
      <p:sp>
        <p:nvSpPr>
          <p:cNvPr id="100" name="Google Shape;100;p17"/>
          <p:cNvSpPr txBox="1"/>
          <p:nvPr/>
        </p:nvSpPr>
        <p:spPr>
          <a:xfrm>
            <a:off x="6684303" y="3702627"/>
            <a:ext cx="2300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rPr>
              <a:t>MA  = 3</a:t>
            </a:r>
            <a:endParaRPr b="1" sz="1800">
              <a:solidFill>
                <a:schemeClr val="dk2"/>
              </a:solidFill>
            </a:endParaRPr>
          </a:p>
        </p:txBody>
      </p:sp>
      <p:sp>
        <p:nvSpPr>
          <p:cNvPr id="101" name="Google Shape;101;p17"/>
          <p:cNvSpPr txBox="1"/>
          <p:nvPr/>
        </p:nvSpPr>
        <p:spPr>
          <a:xfrm>
            <a:off x="2600025" y="541025"/>
            <a:ext cx="40998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300">
                <a:solidFill>
                  <a:schemeClr val="dk2"/>
                </a:solidFill>
              </a:rPr>
              <a:t>Mechanical Advantage in Pulley System</a:t>
            </a:r>
            <a:endParaRPr b="1" sz="1300">
              <a:solidFill>
                <a:schemeClr val="dk2"/>
              </a:solidFill>
            </a:endParaRPr>
          </a:p>
        </p:txBody>
      </p:sp>
      <p:pic>
        <p:nvPicPr>
          <p:cNvPr id="102" name="Google Shape;102;p17"/>
          <p:cNvPicPr preferRelativeResize="0"/>
          <p:nvPr/>
        </p:nvPicPr>
        <p:blipFill rotWithShape="1">
          <a:blip r:embed="rId3">
            <a:alphaModFix/>
          </a:blip>
          <a:srcRect b="0" l="5373" r="30207" t="0"/>
          <a:stretch/>
        </p:blipFill>
        <p:spPr>
          <a:xfrm>
            <a:off x="7220250" y="1670250"/>
            <a:ext cx="1198350" cy="1860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8"/>
          <p:cNvSpPr/>
          <p:nvPr/>
        </p:nvSpPr>
        <p:spPr>
          <a:xfrm>
            <a:off x="6666321" y="1746450"/>
            <a:ext cx="2300100" cy="31293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1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3.3.1 Mechanical advantage of a system can be calculated.</a:t>
            </a:r>
            <a:endParaRPr b="1" sz="1100">
              <a:solidFill>
                <a:srgbClr val="351C75"/>
              </a:solidFill>
            </a:endParaRPr>
          </a:p>
        </p:txBody>
      </p:sp>
      <p:sp>
        <p:nvSpPr>
          <p:cNvPr id="109" name="Google Shape;109;p18"/>
          <p:cNvSpPr txBox="1"/>
          <p:nvPr/>
        </p:nvSpPr>
        <p:spPr>
          <a:xfrm>
            <a:off x="172850" y="1867300"/>
            <a:ext cx="6133800" cy="2628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300">
                <a:solidFill>
                  <a:schemeClr val="dk2"/>
                </a:solidFill>
              </a:rPr>
              <a:t>Driver pulley is connected to motor/input</a:t>
            </a:r>
            <a:endParaRPr sz="1300">
              <a:solidFill>
                <a:schemeClr val="dk2"/>
              </a:solidFill>
            </a:endParaRPr>
          </a:p>
          <a:p>
            <a:pPr indent="0" lvl="0" marL="0" rtl="0" algn="just">
              <a:spcBef>
                <a:spcPts val="0"/>
              </a:spcBef>
              <a:spcAft>
                <a:spcPts val="0"/>
              </a:spcAft>
              <a:buNone/>
            </a:pPr>
            <a:r>
              <a:rPr lang="en-GB" sz="1300">
                <a:solidFill>
                  <a:schemeClr val="dk2"/>
                </a:solidFill>
              </a:rPr>
              <a:t>Driven pulley is connected to output/load</a:t>
            </a:r>
            <a:endParaRPr sz="1300">
              <a:solidFill>
                <a:schemeClr val="dk2"/>
              </a:solidFill>
            </a:endParaRPr>
          </a:p>
          <a:p>
            <a:pPr indent="0" lvl="0" marL="0" rtl="0" algn="l">
              <a:lnSpc>
                <a:spcPct val="115000"/>
              </a:lnSpc>
              <a:spcBef>
                <a:spcPts val="1800"/>
              </a:spcBef>
              <a:spcAft>
                <a:spcPts val="0"/>
              </a:spcAft>
              <a:buClr>
                <a:schemeClr val="dk1"/>
              </a:buClr>
              <a:buSzPts val="1100"/>
              <a:buFont typeface="Arial"/>
              <a:buNone/>
            </a:pPr>
            <a:r>
              <a:rPr lang="en-GB" sz="1300">
                <a:solidFill>
                  <a:schemeClr val="dk1"/>
                </a:solidFill>
              </a:rPr>
              <a:t>Example</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If the diameter of the driver pulley is 8 cm and the diameter of the driven pulley is 24 cm</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1200"/>
              </a:spcBef>
              <a:spcAft>
                <a:spcPts val="1200"/>
              </a:spcAft>
              <a:buNone/>
            </a:pPr>
            <a:r>
              <a:rPr lang="en-GB" sz="1300">
                <a:solidFill>
                  <a:schemeClr val="dk1"/>
                </a:solidFill>
              </a:rPr>
              <a:t>Force </a:t>
            </a:r>
            <a:r>
              <a:rPr lang="en-GB" sz="1300">
                <a:solidFill>
                  <a:schemeClr val="dk1"/>
                </a:solidFill>
              </a:rPr>
              <a:t>increases, o</a:t>
            </a:r>
            <a:r>
              <a:rPr lang="en-GB" sz="1300">
                <a:solidFill>
                  <a:schemeClr val="dk1"/>
                </a:solidFill>
              </a:rPr>
              <a:t>utput force is </a:t>
            </a:r>
            <a:r>
              <a:rPr b="1" lang="en-GB" sz="1300">
                <a:solidFill>
                  <a:schemeClr val="dk1"/>
                </a:solidFill>
              </a:rPr>
              <a:t>3 times</a:t>
            </a:r>
            <a:r>
              <a:rPr lang="en-GB" sz="1300">
                <a:solidFill>
                  <a:schemeClr val="dk1"/>
                </a:solidFill>
              </a:rPr>
              <a:t> input</a:t>
            </a:r>
            <a:br>
              <a:rPr lang="en-GB" sz="1300">
                <a:solidFill>
                  <a:schemeClr val="dk1"/>
                </a:solidFill>
              </a:rPr>
            </a:br>
            <a:r>
              <a:rPr lang="en-GB" sz="1300">
                <a:solidFill>
                  <a:schemeClr val="dk1"/>
                </a:solidFill>
              </a:rPr>
              <a:t>Speed decreases, output speed is </a:t>
            </a:r>
            <a:r>
              <a:rPr b="1" lang="en-GB" sz="1300">
                <a:solidFill>
                  <a:schemeClr val="dk1"/>
                </a:solidFill>
              </a:rPr>
              <a:t>1/3</a:t>
            </a:r>
            <a:endParaRPr sz="1300">
              <a:solidFill>
                <a:schemeClr val="dk2"/>
              </a:solidFill>
            </a:endParaRPr>
          </a:p>
        </p:txBody>
      </p:sp>
      <p:grpSp>
        <p:nvGrpSpPr>
          <p:cNvPr id="110" name="Google Shape;110;p18"/>
          <p:cNvGrpSpPr/>
          <p:nvPr/>
        </p:nvGrpSpPr>
        <p:grpSpPr>
          <a:xfrm>
            <a:off x="6760503" y="3648688"/>
            <a:ext cx="2300100" cy="903345"/>
            <a:chOff x="6531903" y="3648688"/>
            <a:chExt cx="2300100" cy="903345"/>
          </a:xfrm>
        </p:grpSpPr>
        <p:sp>
          <p:nvSpPr>
            <p:cNvPr id="111" name="Google Shape;111;p18"/>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MA =  ———   = 3</a:t>
              </a:r>
              <a:endParaRPr b="1" sz="1800">
                <a:solidFill>
                  <a:schemeClr val="dk2"/>
                </a:solidFill>
              </a:endParaRPr>
            </a:p>
          </p:txBody>
        </p:sp>
        <p:sp>
          <p:nvSpPr>
            <p:cNvPr id="112" name="Google Shape;112;p18"/>
            <p:cNvSpPr txBox="1"/>
            <p:nvPr/>
          </p:nvSpPr>
          <p:spPr>
            <a:xfrm>
              <a:off x="7273656" y="3648688"/>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24</a:t>
              </a:r>
              <a:endParaRPr b="1" sz="2000">
                <a:solidFill>
                  <a:schemeClr val="dk2"/>
                </a:solidFill>
              </a:endParaRPr>
            </a:p>
          </p:txBody>
        </p:sp>
        <p:sp>
          <p:nvSpPr>
            <p:cNvPr id="113" name="Google Shape;113;p18"/>
            <p:cNvSpPr txBox="1"/>
            <p:nvPr/>
          </p:nvSpPr>
          <p:spPr>
            <a:xfrm>
              <a:off x="7257154" y="4059432"/>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8</a:t>
              </a:r>
              <a:endParaRPr b="1" sz="2000">
                <a:solidFill>
                  <a:schemeClr val="dk2"/>
                </a:solidFill>
              </a:endParaRPr>
            </a:p>
          </p:txBody>
        </p:sp>
      </p:grpSp>
      <p:sp>
        <p:nvSpPr>
          <p:cNvPr id="114" name="Google Shape;114;p18"/>
          <p:cNvSpPr txBox="1"/>
          <p:nvPr/>
        </p:nvSpPr>
        <p:spPr>
          <a:xfrm>
            <a:off x="2600025" y="541025"/>
            <a:ext cx="40998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300">
                <a:solidFill>
                  <a:schemeClr val="dk2"/>
                </a:solidFill>
              </a:rPr>
              <a:t>Mechanical Advantage in Belt Drives</a:t>
            </a:r>
            <a:endParaRPr b="1" sz="1300">
              <a:solidFill>
                <a:schemeClr val="dk2"/>
              </a:solidFill>
            </a:endParaRPr>
          </a:p>
        </p:txBody>
      </p:sp>
      <p:grpSp>
        <p:nvGrpSpPr>
          <p:cNvPr id="115" name="Google Shape;115;p18"/>
          <p:cNvGrpSpPr/>
          <p:nvPr/>
        </p:nvGrpSpPr>
        <p:grpSpPr>
          <a:xfrm>
            <a:off x="894384" y="981700"/>
            <a:ext cx="4629300" cy="856716"/>
            <a:chOff x="1046784" y="829300"/>
            <a:chExt cx="4629300" cy="856716"/>
          </a:xfrm>
        </p:grpSpPr>
        <p:grpSp>
          <p:nvGrpSpPr>
            <p:cNvPr id="116" name="Google Shape;116;p18"/>
            <p:cNvGrpSpPr/>
            <p:nvPr/>
          </p:nvGrpSpPr>
          <p:grpSpPr>
            <a:xfrm>
              <a:off x="1046784" y="829300"/>
              <a:ext cx="4629300" cy="672625"/>
              <a:chOff x="5084100" y="3648700"/>
              <a:chExt cx="4629300" cy="672625"/>
            </a:xfrm>
          </p:grpSpPr>
          <p:sp>
            <p:nvSpPr>
              <p:cNvPr id="117" name="Google Shape;117;p18"/>
              <p:cNvSpPr txBox="1"/>
              <p:nvPr/>
            </p:nvSpPr>
            <p:spPr>
              <a:xfrm>
                <a:off x="5084100" y="3844325"/>
                <a:ext cx="46293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900">
                    <a:solidFill>
                      <a:schemeClr val="dk2"/>
                    </a:solidFill>
                  </a:rPr>
                  <a:t>MA =</a:t>
                </a:r>
                <a:r>
                  <a:rPr lang="en-GB" sz="1800">
                    <a:solidFill>
                      <a:schemeClr val="dk2"/>
                    </a:solidFill>
                  </a:rPr>
                  <a:t>  </a:t>
                </a:r>
                <a:r>
                  <a:rPr lang="en-GB" sz="1800">
                    <a:solidFill>
                      <a:schemeClr val="dk2"/>
                    </a:solidFill>
                  </a:rPr>
                  <a:t>——————————————</a:t>
                </a:r>
                <a:endParaRPr sz="1800">
                  <a:solidFill>
                    <a:schemeClr val="dk2"/>
                  </a:solidFill>
                </a:endParaRPr>
              </a:p>
            </p:txBody>
          </p:sp>
          <p:sp>
            <p:nvSpPr>
              <p:cNvPr id="118" name="Google Shape;118;p18"/>
              <p:cNvSpPr txBox="1"/>
              <p:nvPr/>
            </p:nvSpPr>
            <p:spPr>
              <a:xfrm>
                <a:off x="5772312" y="3648700"/>
                <a:ext cx="3363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900">
                    <a:solidFill>
                      <a:schemeClr val="dk2"/>
                    </a:solidFill>
                  </a:rPr>
                  <a:t>Diameter of driven pulley</a:t>
                </a:r>
                <a:endParaRPr sz="1900">
                  <a:solidFill>
                    <a:schemeClr val="dk2"/>
                  </a:solidFill>
                </a:endParaRPr>
              </a:p>
            </p:txBody>
          </p:sp>
        </p:grpSp>
        <p:sp>
          <p:nvSpPr>
            <p:cNvPr id="119" name="Google Shape;119;p18"/>
            <p:cNvSpPr txBox="1"/>
            <p:nvPr/>
          </p:nvSpPr>
          <p:spPr>
            <a:xfrm>
              <a:off x="1712308" y="1209016"/>
              <a:ext cx="33630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900">
                  <a:solidFill>
                    <a:schemeClr val="dk2"/>
                  </a:solidFill>
                </a:rPr>
                <a:t>Diameter of driver pulley</a:t>
              </a:r>
              <a:endParaRPr sz="1900">
                <a:solidFill>
                  <a:schemeClr val="dk2"/>
                </a:solidFill>
              </a:endParaRPr>
            </a:p>
          </p:txBody>
        </p:sp>
      </p:grpSp>
      <p:pic>
        <p:nvPicPr>
          <p:cNvPr id="120" name="Google Shape;120;p18"/>
          <p:cNvPicPr preferRelativeResize="0"/>
          <p:nvPr/>
        </p:nvPicPr>
        <p:blipFill rotWithShape="1">
          <a:blip r:embed="rId3">
            <a:alphaModFix/>
          </a:blip>
          <a:srcRect b="3526" l="6140" r="6025" t="4899"/>
          <a:stretch/>
        </p:blipFill>
        <p:spPr>
          <a:xfrm>
            <a:off x="7163150" y="1926325"/>
            <a:ext cx="1306450" cy="1081025"/>
          </a:xfrm>
          <a:prstGeom prst="rect">
            <a:avLst/>
          </a:prstGeom>
          <a:noFill/>
          <a:ln>
            <a:noFill/>
          </a:ln>
        </p:spPr>
      </p:pic>
      <p:grpSp>
        <p:nvGrpSpPr>
          <p:cNvPr id="121" name="Google Shape;121;p18"/>
          <p:cNvGrpSpPr/>
          <p:nvPr/>
        </p:nvGrpSpPr>
        <p:grpSpPr>
          <a:xfrm>
            <a:off x="778375" y="3183354"/>
            <a:ext cx="2300100" cy="692013"/>
            <a:chOff x="6531903" y="3691496"/>
            <a:chExt cx="2300100" cy="692013"/>
          </a:xfrm>
        </p:grpSpPr>
        <p:sp>
          <p:nvSpPr>
            <p:cNvPr id="122" name="Google Shape;122;p18"/>
            <p:cNvSpPr txBox="1"/>
            <p:nvPr/>
          </p:nvSpPr>
          <p:spPr>
            <a:xfrm>
              <a:off x="6531903" y="3844325"/>
              <a:ext cx="230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MA =  ———  = 3</a:t>
              </a:r>
              <a:endParaRPr b="1">
                <a:solidFill>
                  <a:schemeClr val="dk2"/>
                </a:solidFill>
              </a:endParaRPr>
            </a:p>
          </p:txBody>
        </p:sp>
        <p:sp>
          <p:nvSpPr>
            <p:cNvPr id="123" name="Google Shape;123;p18"/>
            <p:cNvSpPr txBox="1"/>
            <p:nvPr/>
          </p:nvSpPr>
          <p:spPr>
            <a:xfrm>
              <a:off x="7048908" y="3691496"/>
              <a:ext cx="752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600">
                  <a:solidFill>
                    <a:schemeClr val="dk2"/>
                  </a:solidFill>
                </a:rPr>
                <a:t>24</a:t>
              </a:r>
              <a:endParaRPr b="1" sz="1600">
                <a:solidFill>
                  <a:schemeClr val="dk2"/>
                </a:solidFill>
              </a:endParaRPr>
            </a:p>
          </p:txBody>
        </p:sp>
        <p:sp>
          <p:nvSpPr>
            <p:cNvPr id="124" name="Google Shape;124;p18"/>
            <p:cNvSpPr txBox="1"/>
            <p:nvPr/>
          </p:nvSpPr>
          <p:spPr>
            <a:xfrm>
              <a:off x="7051242" y="3952410"/>
              <a:ext cx="7527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600">
                  <a:solidFill>
                    <a:schemeClr val="dk2"/>
                  </a:solidFill>
                </a:rPr>
                <a:t>8</a:t>
              </a:r>
              <a:endParaRPr b="1" sz="1600">
                <a:solidFill>
                  <a:schemeClr val="dk2"/>
                </a:solidFill>
              </a:endParaRPr>
            </a:p>
          </p:txBody>
        </p:sp>
      </p:grpSp>
      <p:grpSp>
        <p:nvGrpSpPr>
          <p:cNvPr id="125" name="Google Shape;125;p18"/>
          <p:cNvGrpSpPr/>
          <p:nvPr/>
        </p:nvGrpSpPr>
        <p:grpSpPr>
          <a:xfrm>
            <a:off x="5084103" y="980400"/>
            <a:ext cx="2300100" cy="903350"/>
            <a:chOff x="6531903" y="3648684"/>
            <a:chExt cx="2300100" cy="903350"/>
          </a:xfrm>
        </p:grpSpPr>
        <p:sp>
          <p:nvSpPr>
            <p:cNvPr id="126" name="Google Shape;126;p18"/>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 </a:t>
              </a:r>
              <a:r>
                <a:rPr b="1" lang="en-GB" sz="1800">
                  <a:solidFill>
                    <a:schemeClr val="dk2"/>
                  </a:solidFill>
                </a:rPr>
                <a:t> ———— </a:t>
              </a:r>
              <a:endParaRPr b="1" sz="1800">
                <a:solidFill>
                  <a:schemeClr val="dk2"/>
                </a:solidFill>
              </a:endParaRPr>
            </a:p>
          </p:txBody>
        </p:sp>
        <p:sp>
          <p:nvSpPr>
            <p:cNvPr id="127" name="Google Shape;127;p18"/>
            <p:cNvSpPr txBox="1"/>
            <p:nvPr/>
          </p:nvSpPr>
          <p:spPr>
            <a:xfrm>
              <a:off x="6968849" y="3648684"/>
              <a:ext cx="9345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i="1" lang="en-GB" sz="2000">
                  <a:solidFill>
                    <a:schemeClr val="dk2"/>
                  </a:solidFill>
                </a:rPr>
                <a:t>D</a:t>
              </a:r>
              <a:r>
                <a:rPr i="1" lang="en-GB" sz="1500">
                  <a:solidFill>
                    <a:schemeClr val="dk2"/>
                  </a:solidFill>
                </a:rPr>
                <a:t>driven</a:t>
              </a:r>
              <a:endParaRPr b="1" sz="2000">
                <a:solidFill>
                  <a:schemeClr val="dk2"/>
                </a:solidFill>
              </a:endParaRPr>
            </a:p>
          </p:txBody>
        </p:sp>
        <p:sp>
          <p:nvSpPr>
            <p:cNvPr id="128" name="Google Shape;128;p18"/>
            <p:cNvSpPr txBox="1"/>
            <p:nvPr/>
          </p:nvSpPr>
          <p:spPr>
            <a:xfrm>
              <a:off x="6952349" y="4059434"/>
              <a:ext cx="951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GB" sz="2000">
                  <a:solidFill>
                    <a:schemeClr val="dk2"/>
                  </a:solidFill>
                </a:rPr>
                <a:t>D</a:t>
              </a:r>
              <a:r>
                <a:rPr i="1" lang="en-GB" sz="1500">
                  <a:solidFill>
                    <a:schemeClr val="dk2"/>
                  </a:solidFill>
                </a:rPr>
                <a:t>driver</a:t>
              </a:r>
              <a:endParaRPr i="1" sz="1500">
                <a:solidFill>
                  <a:schemeClr val="dk2"/>
                </a:solidFill>
              </a:endParaRPr>
            </a:p>
          </p:txBody>
        </p:sp>
      </p:grpSp>
      <p:sp>
        <p:nvSpPr>
          <p:cNvPr id="129" name="Google Shape;129;p18"/>
          <p:cNvSpPr txBox="1"/>
          <p:nvPr/>
        </p:nvSpPr>
        <p:spPr>
          <a:xfrm>
            <a:off x="161498" y="4427145"/>
            <a:ext cx="6133800" cy="6771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600">
                <a:solidFill>
                  <a:schemeClr val="dk2"/>
                </a:solidFill>
              </a:rPr>
              <a:t>Mechanical advantage in belt drives = ratio of driven pulley size to driver pulley size.</a:t>
            </a:r>
            <a:endParaRPr sz="16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9"/>
          <p:cNvSpPr/>
          <p:nvPr/>
        </p:nvSpPr>
        <p:spPr>
          <a:xfrm>
            <a:off x="6264626" y="1618000"/>
            <a:ext cx="2694900" cy="31293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19"/>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3.3.1 Mechanical advantage of a system can be calculated.</a:t>
            </a:r>
            <a:endParaRPr b="1" sz="1100">
              <a:solidFill>
                <a:srgbClr val="351C75"/>
              </a:solidFill>
            </a:endParaRPr>
          </a:p>
        </p:txBody>
      </p:sp>
      <p:sp>
        <p:nvSpPr>
          <p:cNvPr id="136" name="Google Shape;136;p19"/>
          <p:cNvSpPr txBox="1"/>
          <p:nvPr/>
        </p:nvSpPr>
        <p:spPr>
          <a:xfrm>
            <a:off x="216950" y="1618591"/>
            <a:ext cx="5969100" cy="3151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300">
                <a:solidFill>
                  <a:schemeClr val="dk2"/>
                </a:solidFill>
              </a:rPr>
              <a:t>It is the </a:t>
            </a:r>
            <a:r>
              <a:rPr lang="en-GB" sz="1300">
                <a:solidFill>
                  <a:schemeClr val="dk2"/>
                </a:solidFill>
              </a:rPr>
              <a:t>ratio</a:t>
            </a:r>
            <a:r>
              <a:rPr lang="en-GB" sz="1300">
                <a:solidFill>
                  <a:schemeClr val="dk2"/>
                </a:solidFill>
              </a:rPr>
              <a:t> of the effort arm to the load arm. </a:t>
            </a:r>
            <a:endParaRPr sz="13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b="1" lang="en-GB" sz="1300">
                <a:solidFill>
                  <a:schemeClr val="dk1"/>
                </a:solidFill>
              </a:rPr>
              <a:t>Effort arm</a:t>
            </a:r>
            <a:r>
              <a:rPr lang="en-GB" sz="1300">
                <a:solidFill>
                  <a:schemeClr val="dk1"/>
                </a:solidFill>
              </a:rPr>
              <a:t> is the distance from fulcrum to effort</a:t>
            </a:r>
            <a:endParaRPr sz="1300">
              <a:solidFill>
                <a:schemeClr val="dk1"/>
              </a:solidFill>
            </a:endParaRPr>
          </a:p>
          <a:p>
            <a:pPr indent="0" lvl="0" marL="0" rtl="0" algn="just">
              <a:spcBef>
                <a:spcPts val="0"/>
              </a:spcBef>
              <a:spcAft>
                <a:spcPts val="0"/>
              </a:spcAft>
              <a:buClr>
                <a:schemeClr val="dk1"/>
              </a:buClr>
              <a:buSzPts val="1100"/>
              <a:buFont typeface="Arial"/>
              <a:buNone/>
            </a:pPr>
            <a:r>
              <a:rPr b="1" lang="en-GB" sz="1300">
                <a:solidFill>
                  <a:schemeClr val="dk1"/>
                </a:solidFill>
              </a:rPr>
              <a:t>Load arm</a:t>
            </a:r>
            <a:r>
              <a:rPr lang="en-GB" sz="1300">
                <a:solidFill>
                  <a:schemeClr val="dk1"/>
                </a:solidFill>
              </a:rPr>
              <a:t> is the distance from fulcrum to load</a:t>
            </a:r>
            <a:endParaRPr sz="1300">
              <a:solidFill>
                <a:schemeClr val="dk1"/>
              </a:solidFill>
            </a:endParaRPr>
          </a:p>
          <a:p>
            <a:pPr indent="0" lvl="0" marL="0" rtl="0" algn="just">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Example</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If the effort arm is 60 cms and the load arm is  20 cms.</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1200"/>
              </a:spcAft>
              <a:buNone/>
            </a:pPr>
            <a:r>
              <a:rPr lang="en-GB" sz="1300">
                <a:solidFill>
                  <a:schemeClr val="dk1"/>
                </a:solidFill>
              </a:rPr>
              <a:t>You get 3 times more force than you apply. The more distance of the effort arm, the less the effort or force required.</a:t>
            </a:r>
            <a:endParaRPr sz="1300">
              <a:solidFill>
                <a:schemeClr val="dk2"/>
              </a:solidFill>
            </a:endParaRPr>
          </a:p>
        </p:txBody>
      </p:sp>
      <p:grpSp>
        <p:nvGrpSpPr>
          <p:cNvPr id="137" name="Google Shape;137;p19"/>
          <p:cNvGrpSpPr/>
          <p:nvPr/>
        </p:nvGrpSpPr>
        <p:grpSpPr>
          <a:xfrm>
            <a:off x="6531903" y="3496288"/>
            <a:ext cx="2300100" cy="903345"/>
            <a:chOff x="6531903" y="3648688"/>
            <a:chExt cx="2300100" cy="903345"/>
          </a:xfrm>
        </p:grpSpPr>
        <p:sp>
          <p:nvSpPr>
            <p:cNvPr id="138" name="Google Shape;138;p19"/>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MA =  ———   = 3</a:t>
              </a:r>
              <a:endParaRPr b="1" sz="1800">
                <a:solidFill>
                  <a:schemeClr val="dk2"/>
                </a:solidFill>
              </a:endParaRPr>
            </a:p>
          </p:txBody>
        </p:sp>
        <p:sp>
          <p:nvSpPr>
            <p:cNvPr id="139" name="Google Shape;139;p19"/>
            <p:cNvSpPr txBox="1"/>
            <p:nvPr/>
          </p:nvSpPr>
          <p:spPr>
            <a:xfrm>
              <a:off x="7273656" y="3648688"/>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6</a:t>
              </a:r>
              <a:r>
                <a:rPr b="1" lang="en-GB" sz="2000">
                  <a:solidFill>
                    <a:schemeClr val="dk2"/>
                  </a:solidFill>
                </a:rPr>
                <a:t>0</a:t>
              </a:r>
              <a:endParaRPr b="1" sz="2000">
                <a:solidFill>
                  <a:schemeClr val="dk2"/>
                </a:solidFill>
              </a:endParaRPr>
            </a:p>
          </p:txBody>
        </p:sp>
        <p:sp>
          <p:nvSpPr>
            <p:cNvPr id="140" name="Google Shape;140;p19"/>
            <p:cNvSpPr txBox="1"/>
            <p:nvPr/>
          </p:nvSpPr>
          <p:spPr>
            <a:xfrm>
              <a:off x="7257154" y="4059432"/>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2</a:t>
              </a:r>
              <a:r>
                <a:rPr b="1" lang="en-GB" sz="2000">
                  <a:solidFill>
                    <a:schemeClr val="dk2"/>
                  </a:solidFill>
                </a:rPr>
                <a:t>0</a:t>
              </a:r>
              <a:endParaRPr b="1" sz="2000">
                <a:solidFill>
                  <a:schemeClr val="dk2"/>
                </a:solidFill>
              </a:endParaRPr>
            </a:p>
          </p:txBody>
        </p:sp>
      </p:grpSp>
      <p:sp>
        <p:nvSpPr>
          <p:cNvPr id="141" name="Google Shape;141;p19"/>
          <p:cNvSpPr txBox="1"/>
          <p:nvPr/>
        </p:nvSpPr>
        <p:spPr>
          <a:xfrm>
            <a:off x="2600025" y="541025"/>
            <a:ext cx="40998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300">
                <a:solidFill>
                  <a:schemeClr val="dk2"/>
                </a:solidFill>
              </a:rPr>
              <a:t>Mechanical Advantage in Levers</a:t>
            </a:r>
            <a:endParaRPr b="1" sz="1300">
              <a:solidFill>
                <a:schemeClr val="dk2"/>
              </a:solidFill>
            </a:endParaRPr>
          </a:p>
        </p:txBody>
      </p:sp>
      <p:pic>
        <p:nvPicPr>
          <p:cNvPr id="142" name="Google Shape;142;p19"/>
          <p:cNvPicPr preferRelativeResize="0"/>
          <p:nvPr/>
        </p:nvPicPr>
        <p:blipFill rotWithShape="1">
          <a:blip r:embed="rId3">
            <a:alphaModFix/>
          </a:blip>
          <a:srcRect b="7418" l="3726" r="0" t="13418"/>
          <a:stretch/>
        </p:blipFill>
        <p:spPr>
          <a:xfrm>
            <a:off x="6382277" y="2056064"/>
            <a:ext cx="2459600" cy="1240225"/>
          </a:xfrm>
          <a:prstGeom prst="rect">
            <a:avLst/>
          </a:prstGeom>
          <a:noFill/>
          <a:ln>
            <a:noFill/>
          </a:ln>
        </p:spPr>
      </p:pic>
      <p:grpSp>
        <p:nvGrpSpPr>
          <p:cNvPr id="143" name="Google Shape;143;p19"/>
          <p:cNvGrpSpPr/>
          <p:nvPr/>
        </p:nvGrpSpPr>
        <p:grpSpPr>
          <a:xfrm>
            <a:off x="1322478" y="3349017"/>
            <a:ext cx="2300100" cy="872445"/>
            <a:chOff x="6531903" y="3648688"/>
            <a:chExt cx="2300100" cy="872445"/>
          </a:xfrm>
        </p:grpSpPr>
        <p:sp>
          <p:nvSpPr>
            <p:cNvPr id="144" name="Google Shape;144;p19"/>
            <p:cNvSpPr txBox="1"/>
            <p:nvPr/>
          </p:nvSpPr>
          <p:spPr>
            <a:xfrm>
              <a:off x="6531903" y="3844325"/>
              <a:ext cx="230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600">
                  <a:solidFill>
                    <a:schemeClr val="dk2"/>
                  </a:solidFill>
                </a:rPr>
                <a:t>MA =  ———   = 3</a:t>
              </a:r>
              <a:endParaRPr b="1" sz="1600">
                <a:solidFill>
                  <a:schemeClr val="dk2"/>
                </a:solidFill>
              </a:endParaRPr>
            </a:p>
          </p:txBody>
        </p:sp>
        <p:sp>
          <p:nvSpPr>
            <p:cNvPr id="145" name="Google Shape;145;p19"/>
            <p:cNvSpPr txBox="1"/>
            <p:nvPr/>
          </p:nvSpPr>
          <p:spPr>
            <a:xfrm>
              <a:off x="7198740" y="3648688"/>
              <a:ext cx="752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rPr>
                <a:t>60</a:t>
              </a:r>
              <a:endParaRPr b="1" sz="1800">
                <a:solidFill>
                  <a:schemeClr val="dk2"/>
                </a:solidFill>
              </a:endParaRPr>
            </a:p>
          </p:txBody>
        </p:sp>
        <p:sp>
          <p:nvSpPr>
            <p:cNvPr id="146" name="Google Shape;146;p19"/>
            <p:cNvSpPr txBox="1"/>
            <p:nvPr/>
          </p:nvSpPr>
          <p:spPr>
            <a:xfrm>
              <a:off x="7203642" y="4059432"/>
              <a:ext cx="7527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800">
                  <a:solidFill>
                    <a:schemeClr val="dk2"/>
                  </a:solidFill>
                </a:rPr>
                <a:t>20</a:t>
              </a:r>
              <a:endParaRPr b="1" sz="1800">
                <a:solidFill>
                  <a:schemeClr val="dk2"/>
                </a:solidFil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3.3.1 Mechanical advantage of a system can be calculated.</a:t>
            </a:r>
            <a:endParaRPr b="1" sz="1100">
              <a:solidFill>
                <a:srgbClr val="351C75"/>
              </a:solidFill>
            </a:endParaRPr>
          </a:p>
        </p:txBody>
      </p:sp>
      <p:sp>
        <p:nvSpPr>
          <p:cNvPr id="152" name="Google Shape;152;p20"/>
          <p:cNvSpPr txBox="1"/>
          <p:nvPr/>
        </p:nvSpPr>
        <p:spPr>
          <a:xfrm>
            <a:off x="323966" y="1383137"/>
            <a:ext cx="8441100" cy="258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300">
                <a:solidFill>
                  <a:schemeClr val="dk2"/>
                </a:solidFill>
              </a:rPr>
              <a:t>Designers calculate mechanical advantage (MA) because it directly affects how well a product works and performs for the user. A higher MA means less force is needed, it makes products easier and safer to use. Example scissors, bottle openers, wheelbarrows, If MA is too low user will get tired quickly. </a:t>
            </a:r>
            <a:endParaRPr sz="13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lang="en-GB" sz="1300">
                <a:solidFill>
                  <a:schemeClr val="dk2"/>
                </a:solidFill>
              </a:rPr>
              <a:t>Designers ensure users can actually apply the required force. Example tools for children or elderly people. </a:t>
            </a:r>
            <a:endParaRPr sz="13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lang="en-GB" sz="1300">
                <a:solidFill>
                  <a:schemeClr val="dk2"/>
                </a:solidFill>
              </a:rPr>
              <a:t>Designer</a:t>
            </a:r>
            <a:r>
              <a:rPr lang="en-GB" sz="1300">
                <a:solidFill>
                  <a:schemeClr val="dk2"/>
                </a:solidFill>
              </a:rPr>
              <a:t> use this to control force/speed. Like in Crane requires force, less speed, but the fan requires speed and less force. </a:t>
            </a:r>
            <a:endParaRPr sz="13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lang="en-GB" sz="1300">
                <a:solidFill>
                  <a:schemeClr val="dk2"/>
                </a:solidFill>
              </a:rPr>
              <a:t>Helps in building  </a:t>
            </a:r>
            <a:r>
              <a:rPr lang="en-GB" sz="1300">
                <a:solidFill>
                  <a:schemeClr val="dk2"/>
                </a:solidFill>
              </a:rPr>
              <a:t>efficient systems</a:t>
            </a:r>
            <a:r>
              <a:rPr lang="en-GB" sz="1300">
                <a:solidFill>
                  <a:schemeClr val="dk2"/>
                </a:solidFill>
              </a:rPr>
              <a:t> Helps optimize how energy is transferred, reduces energy waste in systems. </a:t>
            </a:r>
            <a:endParaRPr sz="1300">
              <a:solidFill>
                <a:schemeClr val="dk2"/>
              </a:solidFill>
            </a:endParaRPr>
          </a:p>
          <a:p>
            <a:pPr indent="0" lvl="0" marL="0" rtl="0" algn="just">
              <a:spcBef>
                <a:spcPts val="0"/>
              </a:spcBef>
              <a:spcAft>
                <a:spcPts val="0"/>
              </a:spcAft>
              <a:buNone/>
            </a:pPr>
            <a:r>
              <a:t/>
            </a:r>
            <a:endParaRPr sz="1300">
              <a:solidFill>
                <a:schemeClr val="dk2"/>
              </a:solidFill>
            </a:endParaRPr>
          </a:p>
          <a:p>
            <a:pPr indent="0" lvl="0" marL="0" rtl="0" algn="just">
              <a:spcBef>
                <a:spcPts val="0"/>
              </a:spcBef>
              <a:spcAft>
                <a:spcPts val="0"/>
              </a:spcAft>
              <a:buNone/>
            </a:pPr>
            <a:r>
              <a:rPr lang="en-GB" sz="1300">
                <a:solidFill>
                  <a:schemeClr val="dk2"/>
                </a:solidFill>
              </a:rPr>
              <a:t>Ensures </a:t>
            </a:r>
            <a:r>
              <a:rPr lang="en-GB" sz="1300">
                <a:solidFill>
                  <a:schemeClr val="dk2"/>
                </a:solidFill>
              </a:rPr>
              <a:t>safety</a:t>
            </a:r>
            <a:r>
              <a:rPr lang="en-GB" sz="1300">
                <a:solidFill>
                  <a:schemeClr val="dk2"/>
                </a:solidFill>
              </a:rPr>
              <a:t>, and to </a:t>
            </a:r>
            <a:r>
              <a:rPr lang="en-GB" sz="1300">
                <a:solidFill>
                  <a:schemeClr val="dk2"/>
                </a:solidFill>
              </a:rPr>
              <a:t>select</a:t>
            </a:r>
            <a:r>
              <a:rPr lang="en-GB" sz="1300">
                <a:solidFill>
                  <a:schemeClr val="dk2"/>
                </a:solidFill>
              </a:rPr>
              <a:t> material based on their properties.</a:t>
            </a:r>
            <a:endParaRPr sz="1300">
              <a:solidFill>
                <a:schemeClr val="dk2"/>
              </a:solidFill>
            </a:endParaRPr>
          </a:p>
        </p:txBody>
      </p:sp>
      <p:sp>
        <p:nvSpPr>
          <p:cNvPr id="153" name="Google Shape;153;p20"/>
          <p:cNvSpPr txBox="1"/>
          <p:nvPr/>
        </p:nvSpPr>
        <p:spPr>
          <a:xfrm>
            <a:off x="2600025" y="541025"/>
            <a:ext cx="4099800" cy="384900"/>
          </a:xfrm>
          <a:prstGeom prst="rect">
            <a:avLst/>
          </a:prstGeom>
          <a:solidFill>
            <a:srgbClr val="FFF2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300">
                <a:solidFill>
                  <a:schemeClr val="dk2"/>
                </a:solidFill>
              </a:rPr>
              <a:t>Why designers calculate MA ?</a:t>
            </a:r>
            <a:endParaRPr b="1" sz="1300">
              <a:solidFill>
                <a:schemeClr val="dk2"/>
              </a:solidFill>
            </a:endParaRPr>
          </a:p>
        </p:txBody>
      </p:sp>
      <p:sp>
        <p:nvSpPr>
          <p:cNvPr id="154" name="Google Shape;154;p20"/>
          <p:cNvSpPr txBox="1"/>
          <p:nvPr/>
        </p:nvSpPr>
        <p:spPr>
          <a:xfrm>
            <a:off x="385275" y="4002650"/>
            <a:ext cx="8304900" cy="646500"/>
          </a:xfrm>
          <a:prstGeom prst="rect">
            <a:avLst/>
          </a:prstGeom>
          <a:solidFill>
            <a:srgbClr val="FFFF00"/>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Designers consider mechanical advantage to balance force, speed, efficiency, and user comfort, ensuring products are safe, functional, and suited to human capabilities.</a:t>
            </a:r>
            <a:endParaRPr sz="15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1"/>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3.3.2 Velocity ratios for gear, pulley and belt-driven systems can be calculated.</a:t>
            </a:r>
            <a:endParaRPr b="1" sz="1100">
              <a:solidFill>
                <a:srgbClr val="351C75"/>
              </a:solidFill>
            </a:endParaRPr>
          </a:p>
        </p:txBody>
      </p:sp>
      <p:sp>
        <p:nvSpPr>
          <p:cNvPr id="160" name="Google Shape;160;p21"/>
          <p:cNvSpPr txBox="1"/>
          <p:nvPr/>
        </p:nvSpPr>
        <p:spPr>
          <a:xfrm>
            <a:off x="224750" y="881425"/>
            <a:ext cx="5770800" cy="278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rPr>
              <a:t>It tells you how much </a:t>
            </a:r>
            <a:r>
              <a:rPr b="1" lang="en-GB" sz="1300">
                <a:solidFill>
                  <a:schemeClr val="dk1"/>
                </a:solidFill>
              </a:rPr>
              <a:t>faster or slower the effort moves compared to the load</a:t>
            </a:r>
            <a:r>
              <a:rPr lang="en-GB" sz="1300">
                <a:solidFill>
                  <a:schemeClr val="dk1"/>
                </a:solidFill>
              </a:rPr>
              <a:t>. It compares movement (distance or speed), not force. For example, in a high gear on a bicycle, one revolution of the pedal crank causes several revolutions of the bicycle wheel. Conversely, a car jack requires a lot of movement of the handle to lift the car just a short distance.</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en-GB" sz="1300">
                <a:solidFill>
                  <a:schemeClr val="dk1"/>
                </a:solidFill>
              </a:rPr>
              <a:t>This property is known as the Velocity Ratio (VR), and is calculated by dividing the distance moved by the effort by the distance moved by the load.</a:t>
            </a:r>
            <a:endParaRPr sz="1300">
              <a:solidFill>
                <a:schemeClr val="dk1"/>
              </a:solidFill>
            </a:endParaRPr>
          </a:p>
          <a:p>
            <a:pPr indent="0" lvl="0" marL="0" rtl="0" algn="l">
              <a:spcBef>
                <a:spcPts val="0"/>
              </a:spcBef>
              <a:spcAft>
                <a:spcPts val="0"/>
              </a:spcAft>
              <a:buNone/>
            </a:pPr>
            <a:r>
              <a:t/>
            </a:r>
            <a:endParaRPr sz="1300">
              <a:solidFill>
                <a:schemeClr val="dk1"/>
              </a:solidFill>
            </a:endParaRPr>
          </a:p>
          <a:p>
            <a:pPr indent="0" lvl="0" marL="0" rtl="0" algn="l">
              <a:spcBef>
                <a:spcPts val="0"/>
              </a:spcBef>
              <a:spcAft>
                <a:spcPts val="0"/>
              </a:spcAft>
              <a:buNone/>
            </a:pPr>
            <a:r>
              <a:rPr lang="en-GB" sz="1300">
                <a:solidFill>
                  <a:schemeClr val="dk1"/>
                </a:solidFill>
              </a:rPr>
              <a:t>If effort moves a long distance and load moves a short distance → high VR</a:t>
            </a:r>
            <a:endParaRPr sz="1300">
              <a:solidFill>
                <a:schemeClr val="dk1"/>
              </a:solidFill>
            </a:endParaRPr>
          </a:p>
        </p:txBody>
      </p:sp>
      <p:sp>
        <p:nvSpPr>
          <p:cNvPr id="161" name="Google Shape;161;p21"/>
          <p:cNvSpPr/>
          <p:nvPr/>
        </p:nvSpPr>
        <p:spPr>
          <a:xfrm>
            <a:off x="6264625" y="627400"/>
            <a:ext cx="2694900" cy="39558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62" name="Google Shape;162;p21"/>
          <p:cNvGrpSpPr/>
          <p:nvPr/>
        </p:nvGrpSpPr>
        <p:grpSpPr>
          <a:xfrm>
            <a:off x="6531903" y="3191487"/>
            <a:ext cx="2300100" cy="903345"/>
            <a:chOff x="6531903" y="3648688"/>
            <a:chExt cx="2300100" cy="903345"/>
          </a:xfrm>
        </p:grpSpPr>
        <p:sp>
          <p:nvSpPr>
            <p:cNvPr id="163" name="Google Shape;163;p21"/>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VR</a:t>
              </a:r>
              <a:r>
                <a:rPr b="1" lang="en-GB" sz="1800">
                  <a:solidFill>
                    <a:schemeClr val="dk2"/>
                  </a:solidFill>
                </a:rPr>
                <a:t> =  ———   = 5</a:t>
              </a:r>
              <a:endParaRPr b="1" sz="1800">
                <a:solidFill>
                  <a:schemeClr val="dk2"/>
                </a:solidFill>
              </a:endParaRPr>
            </a:p>
          </p:txBody>
        </p:sp>
        <p:sp>
          <p:nvSpPr>
            <p:cNvPr id="164" name="Google Shape;164;p21"/>
            <p:cNvSpPr txBox="1"/>
            <p:nvPr/>
          </p:nvSpPr>
          <p:spPr>
            <a:xfrm>
              <a:off x="7273656" y="3648688"/>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10</a:t>
              </a:r>
              <a:endParaRPr b="1" sz="2000">
                <a:solidFill>
                  <a:schemeClr val="dk2"/>
                </a:solidFill>
              </a:endParaRPr>
            </a:p>
          </p:txBody>
        </p:sp>
        <p:sp>
          <p:nvSpPr>
            <p:cNvPr id="165" name="Google Shape;165;p21"/>
            <p:cNvSpPr txBox="1"/>
            <p:nvPr/>
          </p:nvSpPr>
          <p:spPr>
            <a:xfrm>
              <a:off x="7257154" y="4059432"/>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2</a:t>
              </a:r>
              <a:endParaRPr b="1" sz="2000">
                <a:solidFill>
                  <a:schemeClr val="dk2"/>
                </a:solidFill>
              </a:endParaRPr>
            </a:p>
          </p:txBody>
        </p:sp>
      </p:grpSp>
      <p:grpSp>
        <p:nvGrpSpPr>
          <p:cNvPr id="166" name="Google Shape;166;p21"/>
          <p:cNvGrpSpPr/>
          <p:nvPr/>
        </p:nvGrpSpPr>
        <p:grpSpPr>
          <a:xfrm>
            <a:off x="6466260" y="866629"/>
            <a:ext cx="2346231" cy="1639071"/>
            <a:chOff x="5966875" y="543900"/>
            <a:chExt cx="2889447" cy="2018560"/>
          </a:xfrm>
        </p:grpSpPr>
        <p:pic>
          <p:nvPicPr>
            <p:cNvPr id="167" name="Google Shape;167;p21"/>
            <p:cNvPicPr preferRelativeResize="0"/>
            <p:nvPr/>
          </p:nvPicPr>
          <p:blipFill>
            <a:blip r:embed="rId3">
              <a:alphaModFix/>
            </a:blip>
            <a:stretch>
              <a:fillRect/>
            </a:stretch>
          </p:blipFill>
          <p:spPr>
            <a:xfrm>
              <a:off x="5966875" y="543900"/>
              <a:ext cx="2857500" cy="1800225"/>
            </a:xfrm>
            <a:prstGeom prst="rect">
              <a:avLst/>
            </a:prstGeom>
            <a:noFill/>
            <a:ln>
              <a:noFill/>
            </a:ln>
          </p:spPr>
        </p:pic>
        <p:sp>
          <p:nvSpPr>
            <p:cNvPr id="168" name="Google Shape;168;p21"/>
            <p:cNvSpPr txBox="1"/>
            <p:nvPr/>
          </p:nvSpPr>
          <p:spPr>
            <a:xfrm>
              <a:off x="6119422" y="2223760"/>
              <a:ext cx="2736900" cy="338700"/>
            </a:xfrm>
            <a:prstGeom prst="rect">
              <a:avLst/>
            </a:prstGeom>
            <a:noFill/>
            <a:ln>
              <a:noFill/>
            </a:ln>
          </p:spPr>
          <p:txBody>
            <a:bodyPr anchorCtr="0" anchor="t" bIns="74250" lIns="74250" spcFirstLastPara="1" rIns="74250" wrap="square" tIns="74250">
              <a:spAutoFit/>
            </a:bodyPr>
            <a:lstStyle/>
            <a:p>
              <a:pPr indent="0" lvl="0" marL="0" rtl="0" algn="ctr">
                <a:spcBef>
                  <a:spcPts val="0"/>
                </a:spcBef>
                <a:spcAft>
                  <a:spcPts val="0"/>
                </a:spcAft>
                <a:buNone/>
              </a:pPr>
              <a:r>
                <a:rPr lang="en-GB" sz="812">
                  <a:solidFill>
                    <a:schemeClr val="dk2"/>
                  </a:solidFill>
                </a:rPr>
                <a:t>source:dtonline.org</a:t>
              </a:r>
              <a:endParaRPr sz="812">
                <a:solidFill>
                  <a:schemeClr val="dk2"/>
                </a:solidFill>
              </a:endParaRPr>
            </a:p>
          </p:txBody>
        </p:sp>
      </p:grpSp>
      <p:sp>
        <p:nvSpPr>
          <p:cNvPr id="169" name="Google Shape;169;p21"/>
          <p:cNvSpPr txBox="1"/>
          <p:nvPr/>
        </p:nvSpPr>
        <p:spPr>
          <a:xfrm>
            <a:off x="6510597" y="2475325"/>
            <a:ext cx="2242800" cy="615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300">
                <a:solidFill>
                  <a:schemeClr val="dk1"/>
                </a:solidFill>
              </a:rPr>
              <a:t>You move the handle </a:t>
            </a:r>
            <a:r>
              <a:rPr b="1" lang="en-GB" sz="1300">
                <a:solidFill>
                  <a:schemeClr val="dk1"/>
                </a:solidFill>
              </a:rPr>
              <a:t>10 ft</a:t>
            </a:r>
            <a:endParaRPr b="1" sz="1300">
              <a:solidFill>
                <a:schemeClr val="dk1"/>
              </a:solidFill>
            </a:endParaRPr>
          </a:p>
          <a:p>
            <a:pPr indent="0" lvl="0" marL="0" rtl="0" algn="l">
              <a:lnSpc>
                <a:spcPct val="115000"/>
              </a:lnSpc>
              <a:spcBef>
                <a:spcPts val="0"/>
              </a:spcBef>
              <a:spcAft>
                <a:spcPts val="0"/>
              </a:spcAft>
              <a:buNone/>
            </a:pPr>
            <a:r>
              <a:rPr lang="en-GB" sz="1300">
                <a:solidFill>
                  <a:schemeClr val="dk1"/>
                </a:solidFill>
              </a:rPr>
              <a:t>Load rises </a:t>
            </a:r>
            <a:r>
              <a:rPr b="1" lang="en-GB" sz="1300">
                <a:solidFill>
                  <a:schemeClr val="dk1"/>
                </a:solidFill>
              </a:rPr>
              <a:t>2 ft</a:t>
            </a:r>
            <a:endParaRPr sz="1800">
              <a:solidFill>
                <a:schemeClr val="dk2"/>
              </a:solidFill>
            </a:endParaRPr>
          </a:p>
        </p:txBody>
      </p:sp>
      <p:pic>
        <p:nvPicPr>
          <p:cNvPr id="170" name="Google Shape;170;p21"/>
          <p:cNvPicPr preferRelativeResize="0"/>
          <p:nvPr/>
        </p:nvPicPr>
        <p:blipFill>
          <a:blip r:embed="rId4">
            <a:alphaModFix/>
          </a:blip>
          <a:stretch>
            <a:fillRect/>
          </a:stretch>
        </p:blipFill>
        <p:spPr>
          <a:xfrm>
            <a:off x="3658978" y="3834433"/>
            <a:ext cx="1152050" cy="1152025"/>
          </a:xfrm>
          <a:prstGeom prst="rect">
            <a:avLst/>
          </a:prstGeom>
          <a:noFill/>
          <a:ln>
            <a:noFill/>
          </a:ln>
        </p:spPr>
      </p:pic>
      <p:pic>
        <p:nvPicPr>
          <p:cNvPr id="171" name="Google Shape;171;p21"/>
          <p:cNvPicPr preferRelativeResize="0"/>
          <p:nvPr/>
        </p:nvPicPr>
        <p:blipFill rotWithShape="1">
          <a:blip r:embed="rId5">
            <a:alphaModFix/>
          </a:blip>
          <a:srcRect b="14829" l="14792" r="45499" t="54155"/>
          <a:stretch/>
        </p:blipFill>
        <p:spPr>
          <a:xfrm>
            <a:off x="897125" y="3894334"/>
            <a:ext cx="1970075" cy="1077100"/>
          </a:xfrm>
          <a:prstGeom prst="rect">
            <a:avLst/>
          </a:prstGeom>
          <a:noFill/>
          <a:ln>
            <a:noFill/>
          </a:ln>
        </p:spPr>
      </p:pic>
      <p:grpSp>
        <p:nvGrpSpPr>
          <p:cNvPr id="172" name="Google Shape;172;p21"/>
          <p:cNvGrpSpPr/>
          <p:nvPr/>
        </p:nvGrpSpPr>
        <p:grpSpPr>
          <a:xfrm>
            <a:off x="1139078" y="2020932"/>
            <a:ext cx="3856207" cy="720783"/>
            <a:chOff x="2418384" y="969394"/>
            <a:chExt cx="4629300" cy="720783"/>
          </a:xfrm>
        </p:grpSpPr>
        <p:grpSp>
          <p:nvGrpSpPr>
            <p:cNvPr id="173" name="Google Shape;173;p21"/>
            <p:cNvGrpSpPr/>
            <p:nvPr/>
          </p:nvGrpSpPr>
          <p:grpSpPr>
            <a:xfrm>
              <a:off x="2418384" y="969394"/>
              <a:ext cx="4629300" cy="547231"/>
              <a:chOff x="6531900" y="3712594"/>
              <a:chExt cx="4629300" cy="547231"/>
            </a:xfrm>
          </p:grpSpPr>
          <p:sp>
            <p:nvSpPr>
              <p:cNvPr id="174" name="Google Shape;174;p21"/>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VR</a:t>
                </a:r>
                <a:r>
                  <a:rPr lang="en-GB" sz="1500">
                    <a:solidFill>
                      <a:schemeClr val="dk2"/>
                    </a:solidFill>
                  </a:rPr>
                  <a:t> =</a:t>
                </a:r>
                <a:r>
                  <a:rPr lang="en-GB">
                    <a:solidFill>
                      <a:schemeClr val="dk2"/>
                    </a:solidFill>
                  </a:rPr>
                  <a:t>  ——————————————</a:t>
                </a:r>
                <a:endParaRPr>
                  <a:solidFill>
                    <a:schemeClr val="dk2"/>
                  </a:solidFill>
                </a:endParaRPr>
              </a:p>
            </p:txBody>
          </p:sp>
          <p:sp>
            <p:nvSpPr>
              <p:cNvPr id="175" name="Google Shape;175;p21"/>
              <p:cNvSpPr txBox="1"/>
              <p:nvPr/>
            </p:nvSpPr>
            <p:spPr>
              <a:xfrm>
                <a:off x="7231058" y="3712594"/>
                <a:ext cx="32352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Distance moved by the effort</a:t>
                </a:r>
                <a:endParaRPr sz="1500">
                  <a:solidFill>
                    <a:schemeClr val="dk2"/>
                  </a:solidFill>
                </a:endParaRPr>
              </a:p>
            </p:txBody>
          </p:sp>
        </p:grpSp>
        <p:sp>
          <p:nvSpPr>
            <p:cNvPr id="176" name="Google Shape;176;p21"/>
            <p:cNvSpPr txBox="1"/>
            <p:nvPr/>
          </p:nvSpPr>
          <p:spPr>
            <a:xfrm>
              <a:off x="3099443" y="1274678"/>
              <a:ext cx="31674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Distance moved by the load</a:t>
              </a:r>
              <a:endParaRPr sz="1500">
                <a:solidFill>
                  <a:schemeClr val="dk2"/>
                </a:solidFill>
              </a:endParaRPr>
            </a:p>
          </p:txBody>
        </p:sp>
      </p:grpSp>
      <p:sp>
        <p:nvSpPr>
          <p:cNvPr id="177" name="Google Shape;177;p21"/>
          <p:cNvSpPr txBox="1"/>
          <p:nvPr/>
        </p:nvSpPr>
        <p:spPr>
          <a:xfrm>
            <a:off x="234275" y="518500"/>
            <a:ext cx="2023200" cy="4002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Velocity Ratio (VR)</a:t>
            </a:r>
            <a:endParaRPr>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2"/>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3.3.2 Velocity ratios for gear, pulley and belt-driven systems can be calculated.</a:t>
            </a:r>
            <a:endParaRPr b="1" sz="1100">
              <a:solidFill>
                <a:srgbClr val="351C75"/>
              </a:solidFill>
            </a:endParaRPr>
          </a:p>
        </p:txBody>
      </p:sp>
      <p:sp>
        <p:nvSpPr>
          <p:cNvPr id="183" name="Google Shape;183;p22"/>
          <p:cNvSpPr txBox="1"/>
          <p:nvPr/>
        </p:nvSpPr>
        <p:spPr>
          <a:xfrm>
            <a:off x="224750" y="500425"/>
            <a:ext cx="5770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rPr>
              <a:t>However, depending on the mechanical system VR is </a:t>
            </a:r>
            <a:r>
              <a:rPr lang="en-GB" sz="1300">
                <a:solidFill>
                  <a:schemeClr val="dk1"/>
                </a:solidFill>
              </a:rPr>
              <a:t>calculated</a:t>
            </a:r>
            <a:r>
              <a:rPr lang="en-GB" sz="1300">
                <a:solidFill>
                  <a:schemeClr val="dk1"/>
                </a:solidFill>
              </a:rPr>
              <a:t> using number of teeth for gear system and d</a:t>
            </a:r>
            <a:r>
              <a:rPr lang="en-GB" sz="1300">
                <a:solidFill>
                  <a:schemeClr val="dk1"/>
                </a:solidFill>
              </a:rPr>
              <a:t>iameter</a:t>
            </a:r>
            <a:r>
              <a:rPr lang="en-GB" sz="1300">
                <a:solidFill>
                  <a:schemeClr val="dk1"/>
                </a:solidFill>
              </a:rPr>
              <a:t> of pulleys and belt system.</a:t>
            </a:r>
            <a:endParaRPr sz="1300">
              <a:solidFill>
                <a:schemeClr val="dk1"/>
              </a:solidFill>
            </a:endParaRPr>
          </a:p>
        </p:txBody>
      </p:sp>
      <p:sp>
        <p:nvSpPr>
          <p:cNvPr id="184" name="Google Shape;184;p22"/>
          <p:cNvSpPr/>
          <p:nvPr/>
        </p:nvSpPr>
        <p:spPr>
          <a:xfrm>
            <a:off x="6264625" y="627400"/>
            <a:ext cx="2694900" cy="39558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85" name="Google Shape;185;p22"/>
          <p:cNvGrpSpPr/>
          <p:nvPr/>
        </p:nvGrpSpPr>
        <p:grpSpPr>
          <a:xfrm>
            <a:off x="6531903" y="3191487"/>
            <a:ext cx="2300100" cy="903345"/>
            <a:chOff x="6531903" y="3648688"/>
            <a:chExt cx="2300100" cy="903345"/>
          </a:xfrm>
        </p:grpSpPr>
        <p:sp>
          <p:nvSpPr>
            <p:cNvPr id="186" name="Google Shape;186;p22"/>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VR =  ———   = 4</a:t>
              </a:r>
              <a:endParaRPr b="1" sz="1800">
                <a:solidFill>
                  <a:schemeClr val="dk2"/>
                </a:solidFill>
              </a:endParaRPr>
            </a:p>
          </p:txBody>
        </p:sp>
        <p:sp>
          <p:nvSpPr>
            <p:cNvPr id="187" name="Google Shape;187;p22"/>
            <p:cNvSpPr txBox="1"/>
            <p:nvPr/>
          </p:nvSpPr>
          <p:spPr>
            <a:xfrm>
              <a:off x="7273656" y="3648688"/>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40</a:t>
              </a:r>
              <a:endParaRPr b="1" sz="2000">
                <a:solidFill>
                  <a:schemeClr val="dk2"/>
                </a:solidFill>
              </a:endParaRPr>
            </a:p>
          </p:txBody>
        </p:sp>
        <p:sp>
          <p:nvSpPr>
            <p:cNvPr id="188" name="Google Shape;188;p22"/>
            <p:cNvSpPr txBox="1"/>
            <p:nvPr/>
          </p:nvSpPr>
          <p:spPr>
            <a:xfrm>
              <a:off x="7257154" y="4059432"/>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10</a:t>
              </a:r>
              <a:endParaRPr b="1" sz="2000">
                <a:solidFill>
                  <a:schemeClr val="dk2"/>
                </a:solidFill>
              </a:endParaRPr>
            </a:p>
          </p:txBody>
        </p:sp>
      </p:grpSp>
      <p:sp>
        <p:nvSpPr>
          <p:cNvPr id="189" name="Google Shape;189;p22"/>
          <p:cNvSpPr txBox="1"/>
          <p:nvPr/>
        </p:nvSpPr>
        <p:spPr>
          <a:xfrm>
            <a:off x="6510597" y="2551525"/>
            <a:ext cx="22428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solidFill>
                  <a:schemeClr val="dk1"/>
                </a:solidFill>
              </a:rPr>
              <a:t>Driven gear = 40 teeth</a:t>
            </a:r>
            <a:endParaRPr>
              <a:solidFill>
                <a:schemeClr val="dk1"/>
              </a:solidFill>
            </a:endParaRPr>
          </a:p>
          <a:p>
            <a:pPr indent="0" lvl="0" marL="0" rtl="0" algn="l">
              <a:lnSpc>
                <a:spcPct val="115000"/>
              </a:lnSpc>
              <a:spcBef>
                <a:spcPts val="0"/>
              </a:spcBef>
              <a:spcAft>
                <a:spcPts val="0"/>
              </a:spcAft>
              <a:buNone/>
            </a:pPr>
            <a:r>
              <a:rPr lang="en-GB">
                <a:solidFill>
                  <a:schemeClr val="dk1"/>
                </a:solidFill>
              </a:rPr>
              <a:t>Driver gear = 10 teeth</a:t>
            </a:r>
            <a:endParaRPr>
              <a:solidFill>
                <a:schemeClr val="dk1"/>
              </a:solidFill>
            </a:endParaRPr>
          </a:p>
        </p:txBody>
      </p:sp>
      <p:sp>
        <p:nvSpPr>
          <p:cNvPr id="190" name="Google Shape;190;p22"/>
          <p:cNvSpPr txBox="1"/>
          <p:nvPr/>
        </p:nvSpPr>
        <p:spPr>
          <a:xfrm>
            <a:off x="310475" y="1128100"/>
            <a:ext cx="3365100" cy="4002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Velocity Ratio (VR) in Gear system</a:t>
            </a:r>
            <a:endParaRPr>
              <a:solidFill>
                <a:schemeClr val="dk2"/>
              </a:solidFill>
            </a:endParaRPr>
          </a:p>
        </p:txBody>
      </p:sp>
      <p:sp>
        <p:nvSpPr>
          <p:cNvPr id="191" name="Google Shape;191;p22"/>
          <p:cNvSpPr txBox="1"/>
          <p:nvPr/>
        </p:nvSpPr>
        <p:spPr>
          <a:xfrm>
            <a:off x="232625" y="1612750"/>
            <a:ext cx="6133800" cy="276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rPr>
              <a:t>For gears, the velocity ratio (often called the Gear Ratio) is determined by the number of teeth on the input (driver) gear versus the output (driven) gear.</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The formula is:</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If the Driven gear has 40 teeth and the Driver has 10, the </a:t>
            </a:r>
            <a:r>
              <a:rPr b="1" lang="en-GB" sz="1300">
                <a:solidFill>
                  <a:schemeClr val="dk1"/>
                </a:solidFill>
              </a:rPr>
              <a:t>VR is 4</a:t>
            </a:r>
            <a:r>
              <a:rPr lang="en-GB" sz="1300">
                <a:solidFill>
                  <a:schemeClr val="dk1"/>
                </a:solidFill>
              </a:rPr>
              <a:t>. This means the driver must spin 4 times to make the driven gear spin once.</a:t>
            </a:r>
            <a:endParaRPr sz="1300">
              <a:solidFill>
                <a:schemeClr val="dk1"/>
              </a:solidFill>
            </a:endParaRPr>
          </a:p>
          <a:p>
            <a:pPr indent="0" lvl="0" marL="0" rtl="0" algn="l">
              <a:spcBef>
                <a:spcPts val="1200"/>
              </a:spcBef>
              <a:spcAft>
                <a:spcPts val="0"/>
              </a:spcAft>
              <a:buNone/>
            </a:pPr>
            <a:r>
              <a:t/>
            </a:r>
            <a:endParaRPr sz="1300">
              <a:solidFill>
                <a:schemeClr val="dk2"/>
              </a:solidFill>
            </a:endParaRPr>
          </a:p>
        </p:txBody>
      </p:sp>
      <p:grpSp>
        <p:nvGrpSpPr>
          <p:cNvPr id="192" name="Google Shape;192;p22"/>
          <p:cNvGrpSpPr/>
          <p:nvPr/>
        </p:nvGrpSpPr>
        <p:grpSpPr>
          <a:xfrm>
            <a:off x="1139078" y="2369980"/>
            <a:ext cx="3856207" cy="720800"/>
            <a:chOff x="2418384" y="969389"/>
            <a:chExt cx="4629300" cy="720800"/>
          </a:xfrm>
        </p:grpSpPr>
        <p:grpSp>
          <p:nvGrpSpPr>
            <p:cNvPr id="193" name="Google Shape;193;p22"/>
            <p:cNvGrpSpPr/>
            <p:nvPr/>
          </p:nvGrpSpPr>
          <p:grpSpPr>
            <a:xfrm>
              <a:off x="2418384" y="969389"/>
              <a:ext cx="4629300" cy="547236"/>
              <a:chOff x="6531900" y="3712589"/>
              <a:chExt cx="4629300" cy="547236"/>
            </a:xfrm>
          </p:grpSpPr>
          <p:sp>
            <p:nvSpPr>
              <p:cNvPr id="194" name="Google Shape;194;p22"/>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VR =</a:t>
                </a:r>
                <a:r>
                  <a:rPr lang="en-GB">
                    <a:solidFill>
                      <a:schemeClr val="dk2"/>
                    </a:solidFill>
                  </a:rPr>
                  <a:t>  ——————————————</a:t>
                </a:r>
                <a:endParaRPr>
                  <a:solidFill>
                    <a:schemeClr val="dk2"/>
                  </a:solidFill>
                </a:endParaRPr>
              </a:p>
            </p:txBody>
          </p:sp>
          <p:sp>
            <p:nvSpPr>
              <p:cNvPr id="195" name="Google Shape;195;p22"/>
              <p:cNvSpPr txBox="1"/>
              <p:nvPr/>
            </p:nvSpPr>
            <p:spPr>
              <a:xfrm>
                <a:off x="7231056" y="3712589"/>
                <a:ext cx="383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Number of teeth in the driven gear</a:t>
                </a:r>
                <a:endParaRPr sz="1500">
                  <a:solidFill>
                    <a:schemeClr val="dk2"/>
                  </a:solidFill>
                </a:endParaRPr>
              </a:p>
            </p:txBody>
          </p:sp>
        </p:grpSp>
        <p:sp>
          <p:nvSpPr>
            <p:cNvPr id="196" name="Google Shape;196;p22"/>
            <p:cNvSpPr txBox="1"/>
            <p:nvPr/>
          </p:nvSpPr>
          <p:spPr>
            <a:xfrm>
              <a:off x="3099443" y="1274689"/>
              <a:ext cx="383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Number of teeth in the driver gear</a:t>
              </a:r>
              <a:endParaRPr sz="1500">
                <a:solidFill>
                  <a:schemeClr val="dk2"/>
                </a:solidFill>
              </a:endParaRPr>
            </a:p>
          </p:txBody>
        </p:sp>
      </p:grpSp>
      <p:pic>
        <p:nvPicPr>
          <p:cNvPr id="197" name="Google Shape;197;p22"/>
          <p:cNvPicPr preferRelativeResize="0"/>
          <p:nvPr/>
        </p:nvPicPr>
        <p:blipFill rotWithShape="1">
          <a:blip r:embed="rId3">
            <a:alphaModFix/>
          </a:blip>
          <a:srcRect b="0" l="14093" r="15050" t="0"/>
          <a:stretch/>
        </p:blipFill>
        <p:spPr>
          <a:xfrm>
            <a:off x="6564562" y="775950"/>
            <a:ext cx="2095025" cy="1598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3"/>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3.3.2 Velocity ratios for gear, pulley and belt-driven systems can be calculated.</a:t>
            </a:r>
            <a:endParaRPr b="1" sz="1100">
              <a:solidFill>
                <a:srgbClr val="351C75"/>
              </a:solidFill>
            </a:endParaRPr>
          </a:p>
        </p:txBody>
      </p:sp>
      <p:sp>
        <p:nvSpPr>
          <p:cNvPr id="203" name="Google Shape;203;p23"/>
          <p:cNvSpPr/>
          <p:nvPr/>
        </p:nvSpPr>
        <p:spPr>
          <a:xfrm>
            <a:off x="6264625" y="627400"/>
            <a:ext cx="2694900" cy="3955800"/>
          </a:xfrm>
          <a:prstGeom prst="roundRect">
            <a:avLst>
              <a:gd fmla="val 16667"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04" name="Google Shape;204;p23"/>
          <p:cNvGrpSpPr/>
          <p:nvPr/>
        </p:nvGrpSpPr>
        <p:grpSpPr>
          <a:xfrm>
            <a:off x="6531903" y="3191487"/>
            <a:ext cx="2300100" cy="903345"/>
            <a:chOff x="6531903" y="3648688"/>
            <a:chExt cx="2300100" cy="903345"/>
          </a:xfrm>
        </p:grpSpPr>
        <p:sp>
          <p:nvSpPr>
            <p:cNvPr id="205" name="Google Shape;205;p23"/>
            <p:cNvSpPr txBox="1"/>
            <p:nvPr/>
          </p:nvSpPr>
          <p:spPr>
            <a:xfrm>
              <a:off x="6531903" y="3844325"/>
              <a:ext cx="2300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dk2"/>
                  </a:solidFill>
                </a:rPr>
                <a:t>VR =  ———   = 2</a:t>
              </a:r>
              <a:endParaRPr b="1" sz="1800">
                <a:solidFill>
                  <a:schemeClr val="dk2"/>
                </a:solidFill>
              </a:endParaRPr>
            </a:p>
          </p:txBody>
        </p:sp>
        <p:sp>
          <p:nvSpPr>
            <p:cNvPr id="206" name="Google Shape;206;p23"/>
            <p:cNvSpPr txBox="1"/>
            <p:nvPr/>
          </p:nvSpPr>
          <p:spPr>
            <a:xfrm>
              <a:off x="7273656" y="3648688"/>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200</a:t>
              </a:r>
              <a:endParaRPr b="1" sz="2000">
                <a:solidFill>
                  <a:schemeClr val="dk2"/>
                </a:solidFill>
              </a:endParaRPr>
            </a:p>
          </p:txBody>
        </p:sp>
        <p:sp>
          <p:nvSpPr>
            <p:cNvPr id="207" name="Google Shape;207;p23"/>
            <p:cNvSpPr txBox="1"/>
            <p:nvPr/>
          </p:nvSpPr>
          <p:spPr>
            <a:xfrm>
              <a:off x="7257154" y="4059432"/>
              <a:ext cx="752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2000">
                  <a:solidFill>
                    <a:schemeClr val="dk2"/>
                  </a:solidFill>
                </a:rPr>
                <a:t>100</a:t>
              </a:r>
              <a:endParaRPr b="1" sz="2000">
                <a:solidFill>
                  <a:schemeClr val="dk2"/>
                </a:solidFill>
              </a:endParaRPr>
            </a:p>
          </p:txBody>
        </p:sp>
      </p:grpSp>
      <p:sp>
        <p:nvSpPr>
          <p:cNvPr id="208" name="Google Shape;208;p23"/>
          <p:cNvSpPr txBox="1"/>
          <p:nvPr/>
        </p:nvSpPr>
        <p:spPr>
          <a:xfrm>
            <a:off x="6314900" y="2551525"/>
            <a:ext cx="2644500" cy="64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solidFill>
                  <a:schemeClr val="dk1"/>
                </a:solidFill>
              </a:rPr>
              <a:t>Driven pulley diameter = 200 </a:t>
            </a:r>
            <a:endParaRPr>
              <a:solidFill>
                <a:schemeClr val="dk1"/>
              </a:solidFill>
            </a:endParaRPr>
          </a:p>
          <a:p>
            <a:pPr indent="0" lvl="0" marL="0" rtl="0" algn="l">
              <a:lnSpc>
                <a:spcPct val="115000"/>
              </a:lnSpc>
              <a:spcBef>
                <a:spcPts val="0"/>
              </a:spcBef>
              <a:spcAft>
                <a:spcPts val="0"/>
              </a:spcAft>
              <a:buNone/>
            </a:pPr>
            <a:r>
              <a:rPr lang="en-GB">
                <a:solidFill>
                  <a:schemeClr val="dk1"/>
                </a:solidFill>
              </a:rPr>
              <a:t>Driver pulley </a:t>
            </a:r>
            <a:r>
              <a:rPr lang="en-GB">
                <a:solidFill>
                  <a:schemeClr val="dk1"/>
                </a:solidFill>
              </a:rPr>
              <a:t>diameter</a:t>
            </a:r>
            <a:r>
              <a:rPr lang="en-GB">
                <a:solidFill>
                  <a:schemeClr val="dk1"/>
                </a:solidFill>
              </a:rPr>
              <a:t> = 100 </a:t>
            </a:r>
            <a:endParaRPr>
              <a:solidFill>
                <a:schemeClr val="dk1"/>
              </a:solidFill>
            </a:endParaRPr>
          </a:p>
        </p:txBody>
      </p:sp>
      <p:sp>
        <p:nvSpPr>
          <p:cNvPr id="209" name="Google Shape;209;p23"/>
          <p:cNvSpPr txBox="1"/>
          <p:nvPr/>
        </p:nvSpPr>
        <p:spPr>
          <a:xfrm>
            <a:off x="310475" y="670900"/>
            <a:ext cx="4162200" cy="4002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Velocity Ratio (VR) in Pulley and Belt systems</a:t>
            </a:r>
            <a:endParaRPr>
              <a:solidFill>
                <a:schemeClr val="dk2"/>
              </a:solidFill>
            </a:endParaRPr>
          </a:p>
        </p:txBody>
      </p:sp>
      <p:sp>
        <p:nvSpPr>
          <p:cNvPr id="210" name="Google Shape;210;p23"/>
          <p:cNvSpPr txBox="1"/>
          <p:nvPr/>
        </p:nvSpPr>
        <p:spPr>
          <a:xfrm>
            <a:off x="232625" y="1307950"/>
            <a:ext cx="5837400" cy="322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300">
                <a:solidFill>
                  <a:schemeClr val="dk1"/>
                </a:solidFill>
              </a:rPr>
              <a:t>Belt drives work similarly to gears, but instead of teeth, we use the diameter of the pulleys. Since the belt speed is constant for both pulleys, the larger pulley will rotate more slowly.</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The formula is:</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If the Driven pulley has a diameter of 200 cms and the Driver pulley has a diameter of 100, the </a:t>
            </a:r>
            <a:r>
              <a:rPr b="1" lang="en-GB" sz="1300">
                <a:solidFill>
                  <a:schemeClr val="dk1"/>
                </a:solidFill>
              </a:rPr>
              <a:t>VR is 2</a:t>
            </a:r>
            <a:r>
              <a:rPr lang="en-GB" sz="1300">
                <a:solidFill>
                  <a:schemeClr val="dk1"/>
                </a:solidFill>
              </a:rPr>
              <a:t>. This means the driven pulley spins half as fast as the driver pulley.</a:t>
            </a:r>
            <a:endParaRPr sz="1300">
              <a:solidFill>
                <a:schemeClr val="dk1"/>
              </a:solidFill>
            </a:endParaRPr>
          </a:p>
          <a:p>
            <a:pPr indent="0" lvl="0" marL="0" rtl="0" algn="l">
              <a:spcBef>
                <a:spcPts val="1200"/>
              </a:spcBef>
              <a:spcAft>
                <a:spcPts val="0"/>
              </a:spcAft>
              <a:buNone/>
            </a:pPr>
            <a:r>
              <a:t/>
            </a:r>
            <a:endParaRPr sz="1300">
              <a:solidFill>
                <a:schemeClr val="dk2"/>
              </a:solidFill>
            </a:endParaRPr>
          </a:p>
        </p:txBody>
      </p:sp>
      <p:grpSp>
        <p:nvGrpSpPr>
          <p:cNvPr id="211" name="Google Shape;211;p23"/>
          <p:cNvGrpSpPr/>
          <p:nvPr/>
        </p:nvGrpSpPr>
        <p:grpSpPr>
          <a:xfrm>
            <a:off x="1215278" y="2456829"/>
            <a:ext cx="3856207" cy="720800"/>
            <a:chOff x="2418384" y="969389"/>
            <a:chExt cx="4629300" cy="720800"/>
          </a:xfrm>
        </p:grpSpPr>
        <p:grpSp>
          <p:nvGrpSpPr>
            <p:cNvPr id="212" name="Google Shape;212;p23"/>
            <p:cNvGrpSpPr/>
            <p:nvPr/>
          </p:nvGrpSpPr>
          <p:grpSpPr>
            <a:xfrm>
              <a:off x="2418384" y="969389"/>
              <a:ext cx="4629300" cy="547236"/>
              <a:chOff x="6531900" y="3712589"/>
              <a:chExt cx="4629300" cy="547236"/>
            </a:xfrm>
          </p:grpSpPr>
          <p:sp>
            <p:nvSpPr>
              <p:cNvPr id="213" name="Google Shape;213;p23"/>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VR =</a:t>
                </a:r>
                <a:r>
                  <a:rPr lang="en-GB">
                    <a:solidFill>
                      <a:schemeClr val="dk2"/>
                    </a:solidFill>
                  </a:rPr>
                  <a:t>  ——————————————</a:t>
                </a:r>
                <a:endParaRPr>
                  <a:solidFill>
                    <a:schemeClr val="dk2"/>
                  </a:solidFill>
                </a:endParaRPr>
              </a:p>
            </p:txBody>
          </p:sp>
          <p:sp>
            <p:nvSpPr>
              <p:cNvPr id="214" name="Google Shape;214;p23"/>
              <p:cNvSpPr txBox="1"/>
              <p:nvPr/>
            </p:nvSpPr>
            <p:spPr>
              <a:xfrm>
                <a:off x="7231056" y="3712589"/>
                <a:ext cx="383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Diameter of the </a:t>
                </a:r>
                <a:r>
                  <a:rPr lang="en-GB" sz="1500">
                    <a:solidFill>
                      <a:schemeClr val="dk2"/>
                    </a:solidFill>
                  </a:rPr>
                  <a:t>the driven pulley</a:t>
                </a:r>
                <a:endParaRPr sz="1500">
                  <a:solidFill>
                    <a:schemeClr val="dk2"/>
                  </a:solidFill>
                </a:endParaRPr>
              </a:p>
            </p:txBody>
          </p:sp>
        </p:grpSp>
        <p:sp>
          <p:nvSpPr>
            <p:cNvPr id="215" name="Google Shape;215;p23"/>
            <p:cNvSpPr txBox="1"/>
            <p:nvPr/>
          </p:nvSpPr>
          <p:spPr>
            <a:xfrm>
              <a:off x="3099443" y="1274689"/>
              <a:ext cx="383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Diameter of the the driver pulley</a:t>
              </a:r>
              <a:endParaRPr sz="1500">
                <a:solidFill>
                  <a:schemeClr val="dk2"/>
                </a:solidFill>
              </a:endParaRPr>
            </a:p>
          </p:txBody>
        </p:sp>
      </p:grpSp>
      <p:pic>
        <p:nvPicPr>
          <p:cNvPr id="216" name="Google Shape;216;p23"/>
          <p:cNvPicPr preferRelativeResize="0"/>
          <p:nvPr/>
        </p:nvPicPr>
        <p:blipFill rotWithShape="1">
          <a:blip r:embed="rId3">
            <a:alphaModFix/>
          </a:blip>
          <a:srcRect b="0" l="14093" r="15050" t="0"/>
          <a:stretch/>
        </p:blipFill>
        <p:spPr>
          <a:xfrm>
            <a:off x="6564562" y="775950"/>
            <a:ext cx="2095025" cy="1598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4"/>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3.3.2 Velocity ratios for gear, pulley and belt-driven systems can be calculated.</a:t>
            </a:r>
            <a:endParaRPr b="1" sz="1100">
              <a:solidFill>
                <a:srgbClr val="351C75"/>
              </a:solidFill>
            </a:endParaRPr>
          </a:p>
        </p:txBody>
      </p:sp>
      <p:sp>
        <p:nvSpPr>
          <p:cNvPr id="222" name="Google Shape;222;p24"/>
          <p:cNvSpPr txBox="1"/>
          <p:nvPr/>
        </p:nvSpPr>
        <p:spPr>
          <a:xfrm>
            <a:off x="1291850" y="1536550"/>
            <a:ext cx="6464700" cy="1725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800">
                <a:solidFill>
                  <a:schemeClr val="dk1"/>
                </a:solidFill>
              </a:rPr>
              <a:t>It’s a common mistake to confuse Velocity Ratio with Mechanical Advantage (MA). </a:t>
            </a:r>
            <a:endParaRPr sz="1800">
              <a:solidFill>
                <a:schemeClr val="dk1"/>
              </a:solidFill>
            </a:endParaRPr>
          </a:p>
          <a:p>
            <a:pPr indent="0" lvl="0" marL="0" rtl="0" algn="l">
              <a:lnSpc>
                <a:spcPct val="115000"/>
              </a:lnSpc>
              <a:spcBef>
                <a:spcPts val="1200"/>
              </a:spcBef>
              <a:spcAft>
                <a:spcPts val="0"/>
              </a:spcAft>
              <a:buNone/>
            </a:pPr>
            <a:r>
              <a:rPr lang="en-GB" sz="1800">
                <a:solidFill>
                  <a:schemeClr val="dk1"/>
                </a:solidFill>
              </a:rPr>
              <a:t>While VR is purely about distance and geometry, </a:t>
            </a:r>
            <a:endParaRPr sz="1800">
              <a:solidFill>
                <a:schemeClr val="dk1"/>
              </a:solidFill>
            </a:endParaRPr>
          </a:p>
          <a:p>
            <a:pPr indent="0" lvl="0" marL="0" rtl="0" algn="l">
              <a:lnSpc>
                <a:spcPct val="115000"/>
              </a:lnSpc>
              <a:spcBef>
                <a:spcPts val="1200"/>
              </a:spcBef>
              <a:spcAft>
                <a:spcPts val="1200"/>
              </a:spcAft>
              <a:buNone/>
            </a:pPr>
            <a:r>
              <a:rPr lang="en-GB" sz="1800">
                <a:solidFill>
                  <a:schemeClr val="dk1"/>
                </a:solidFill>
              </a:rPr>
              <a:t>MA =Load / Effort, accounts for real-world factors like friction.</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5"/>
          <p:cNvSpPr txBox="1"/>
          <p:nvPr/>
        </p:nvSpPr>
        <p:spPr>
          <a:xfrm>
            <a:off x="1015658" y="3948621"/>
            <a:ext cx="5929500" cy="1143600"/>
          </a:xfrm>
          <a:prstGeom prst="rect">
            <a:avLst/>
          </a:prstGeom>
          <a:solidFill>
            <a:srgbClr val="FFF2CC"/>
          </a:solid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SzPts val="1400"/>
              <a:buChar char="●"/>
            </a:pPr>
            <a:r>
              <a:rPr i="1" lang="en-GB"/>
              <a:t>To minimise waste of energy and </a:t>
            </a:r>
            <a:r>
              <a:rPr i="1" lang="en-GB"/>
              <a:t>reduce</a:t>
            </a:r>
            <a:r>
              <a:rPr i="1" lang="en-GB"/>
              <a:t> running cost.</a:t>
            </a:r>
            <a:endParaRPr i="1"/>
          </a:p>
          <a:p>
            <a:pPr indent="-317500" lvl="0" marL="457200" rtl="0" algn="l">
              <a:lnSpc>
                <a:spcPct val="115000"/>
              </a:lnSpc>
              <a:spcBef>
                <a:spcPts val="0"/>
              </a:spcBef>
              <a:spcAft>
                <a:spcPts val="0"/>
              </a:spcAft>
              <a:buSzPts val="1400"/>
              <a:buChar char="●"/>
            </a:pPr>
            <a:r>
              <a:rPr i="1" lang="en-GB"/>
              <a:t>To select material and </a:t>
            </a:r>
            <a:r>
              <a:rPr i="1" lang="en-GB"/>
              <a:t>components</a:t>
            </a:r>
            <a:r>
              <a:rPr i="1" lang="en-GB"/>
              <a:t> that reduce friction and wear.</a:t>
            </a:r>
            <a:endParaRPr i="1"/>
          </a:p>
          <a:p>
            <a:pPr indent="-317500" lvl="0" marL="457200" rtl="0" algn="l">
              <a:lnSpc>
                <a:spcPct val="115000"/>
              </a:lnSpc>
              <a:spcBef>
                <a:spcPts val="0"/>
              </a:spcBef>
              <a:spcAft>
                <a:spcPts val="0"/>
              </a:spcAft>
              <a:buSzPts val="1400"/>
              <a:buChar char="●"/>
            </a:pPr>
            <a:r>
              <a:rPr i="1" lang="en-GB"/>
              <a:t>To design systems that last longer and perform better under load.</a:t>
            </a:r>
            <a:endParaRPr i="1"/>
          </a:p>
          <a:p>
            <a:pPr indent="-317500" lvl="0" marL="457200" rtl="0" algn="l">
              <a:lnSpc>
                <a:spcPct val="115000"/>
              </a:lnSpc>
              <a:spcBef>
                <a:spcPts val="0"/>
              </a:spcBef>
              <a:spcAft>
                <a:spcPts val="0"/>
              </a:spcAft>
              <a:buSzPts val="1400"/>
              <a:buChar char="●"/>
            </a:pPr>
            <a:r>
              <a:rPr i="1" lang="en-GB"/>
              <a:t>To ensure the </a:t>
            </a:r>
            <a:r>
              <a:rPr i="1" lang="en-GB"/>
              <a:t>system</a:t>
            </a:r>
            <a:r>
              <a:rPr i="1" lang="en-GB"/>
              <a:t> meets </a:t>
            </a:r>
            <a:r>
              <a:rPr i="1" lang="en-GB"/>
              <a:t>safety</a:t>
            </a:r>
            <a:r>
              <a:rPr i="1" lang="en-GB"/>
              <a:t> and environmental standards.</a:t>
            </a:r>
            <a:endParaRPr i="1"/>
          </a:p>
        </p:txBody>
      </p:sp>
      <p:sp>
        <p:nvSpPr>
          <p:cNvPr id="228" name="Google Shape;228;p25"/>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3.3.3 Efficiency can be calculated.</a:t>
            </a:r>
            <a:endParaRPr b="1" sz="1100">
              <a:solidFill>
                <a:srgbClr val="351C75"/>
              </a:solidFill>
            </a:endParaRPr>
          </a:p>
        </p:txBody>
      </p:sp>
      <p:sp>
        <p:nvSpPr>
          <p:cNvPr id="229" name="Google Shape;229;p25"/>
          <p:cNvSpPr txBox="1"/>
          <p:nvPr/>
        </p:nvSpPr>
        <p:spPr>
          <a:xfrm>
            <a:off x="156425" y="850750"/>
            <a:ext cx="8778300" cy="276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300">
                <a:solidFill>
                  <a:schemeClr val="dk1"/>
                </a:solidFill>
              </a:rPr>
              <a:t>Efficiency is a measure of how much of the energy put into a machine is actually converted into useful work. No machine is 100% efficient because some energy is always "lost" usually transformed into hea, friction or slippage . At its most basic, efficiency is the ratio of Output to Input. It is almost always expressed as a percentage.</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lnSpc>
                <a:spcPct val="115000"/>
              </a:lnSpc>
              <a:spcBef>
                <a:spcPts val="1200"/>
              </a:spcBef>
              <a:spcAft>
                <a:spcPts val="0"/>
              </a:spcAft>
              <a:buNone/>
            </a:pPr>
            <a:r>
              <a:t/>
            </a:r>
            <a:endParaRPr sz="1300">
              <a:solidFill>
                <a:schemeClr val="dk1"/>
              </a:solidFill>
            </a:endParaRPr>
          </a:p>
          <a:p>
            <a:pPr indent="0" lvl="0" marL="0" rtl="0" algn="l">
              <a:spcBef>
                <a:spcPts val="1200"/>
              </a:spcBef>
              <a:spcAft>
                <a:spcPts val="0"/>
              </a:spcAft>
              <a:buNone/>
            </a:pPr>
            <a:r>
              <a:t/>
            </a:r>
            <a:endParaRPr sz="1300">
              <a:solidFill>
                <a:schemeClr val="dk2"/>
              </a:solidFill>
            </a:endParaRPr>
          </a:p>
        </p:txBody>
      </p:sp>
      <p:grpSp>
        <p:nvGrpSpPr>
          <p:cNvPr id="230" name="Google Shape;230;p25"/>
          <p:cNvGrpSpPr/>
          <p:nvPr/>
        </p:nvGrpSpPr>
        <p:grpSpPr>
          <a:xfrm>
            <a:off x="1901195" y="1628311"/>
            <a:ext cx="4578064" cy="676441"/>
            <a:chOff x="2418381" y="979075"/>
            <a:chExt cx="4818000" cy="676441"/>
          </a:xfrm>
        </p:grpSpPr>
        <p:grpSp>
          <p:nvGrpSpPr>
            <p:cNvPr id="231" name="Google Shape;231;p25"/>
            <p:cNvGrpSpPr/>
            <p:nvPr/>
          </p:nvGrpSpPr>
          <p:grpSpPr>
            <a:xfrm>
              <a:off x="2418381" y="979075"/>
              <a:ext cx="4818000" cy="522260"/>
              <a:chOff x="6531896" y="3722275"/>
              <a:chExt cx="4818000" cy="522260"/>
            </a:xfrm>
          </p:grpSpPr>
          <p:sp>
            <p:nvSpPr>
              <p:cNvPr id="232" name="Google Shape;232;p25"/>
              <p:cNvSpPr txBox="1"/>
              <p:nvPr/>
            </p:nvSpPr>
            <p:spPr>
              <a:xfrm>
                <a:off x="6531896" y="3844335"/>
                <a:ext cx="481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Efficiency  =</a:t>
                </a:r>
                <a:r>
                  <a:rPr lang="en-GB" sz="1300">
                    <a:solidFill>
                      <a:schemeClr val="dk2"/>
                    </a:solidFill>
                  </a:rPr>
                  <a:t>     ———————————    X  100%</a:t>
                </a:r>
                <a:endParaRPr sz="1300">
                  <a:solidFill>
                    <a:schemeClr val="dk2"/>
                  </a:solidFill>
                </a:endParaRPr>
              </a:p>
            </p:txBody>
          </p:sp>
          <p:sp>
            <p:nvSpPr>
              <p:cNvPr id="233" name="Google Shape;233;p25"/>
              <p:cNvSpPr txBox="1"/>
              <p:nvPr/>
            </p:nvSpPr>
            <p:spPr>
              <a:xfrm>
                <a:off x="6980281" y="3722275"/>
                <a:ext cx="3839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dk2"/>
                    </a:solidFill>
                  </a:rPr>
                  <a:t>Useful work output</a:t>
                </a:r>
                <a:endParaRPr>
                  <a:solidFill>
                    <a:schemeClr val="dk2"/>
                  </a:solidFill>
                </a:endParaRPr>
              </a:p>
            </p:txBody>
          </p:sp>
        </p:grpSp>
        <p:sp>
          <p:nvSpPr>
            <p:cNvPr id="234" name="Google Shape;234;p25"/>
            <p:cNvSpPr txBox="1"/>
            <p:nvPr/>
          </p:nvSpPr>
          <p:spPr>
            <a:xfrm>
              <a:off x="2888085" y="1255316"/>
              <a:ext cx="3839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a:solidFill>
                    <a:schemeClr val="dk2"/>
                  </a:solidFill>
                </a:rPr>
                <a:t>Total energy input</a:t>
              </a:r>
              <a:endParaRPr>
                <a:solidFill>
                  <a:schemeClr val="dk2"/>
                </a:solidFill>
              </a:endParaRPr>
            </a:p>
          </p:txBody>
        </p:sp>
      </p:grpSp>
      <p:sp>
        <p:nvSpPr>
          <p:cNvPr id="235" name="Google Shape;235;p25"/>
          <p:cNvSpPr txBox="1"/>
          <p:nvPr/>
        </p:nvSpPr>
        <p:spPr>
          <a:xfrm>
            <a:off x="569375" y="2311550"/>
            <a:ext cx="7101600" cy="128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Clr>
                <a:schemeClr val="dk1"/>
              </a:buClr>
              <a:buSzPts val="1100"/>
              <a:buFont typeface="Arial"/>
              <a:buNone/>
            </a:pPr>
            <a:r>
              <a:rPr b="1" lang="en-GB" sz="1300">
                <a:solidFill>
                  <a:schemeClr val="dk1"/>
                </a:solidFill>
              </a:rPr>
              <a:t>Example : </a:t>
            </a:r>
            <a:r>
              <a:rPr lang="en-GB" sz="1300">
                <a:solidFill>
                  <a:schemeClr val="dk1"/>
                </a:solidFill>
              </a:rPr>
              <a:t>If you put </a:t>
            </a:r>
            <a:r>
              <a:rPr b="1" lang="en-GB" sz="1300">
                <a:solidFill>
                  <a:schemeClr val="dk1"/>
                </a:solidFill>
              </a:rPr>
              <a:t>100 J</a:t>
            </a:r>
            <a:r>
              <a:rPr lang="en-GB" sz="1300">
                <a:solidFill>
                  <a:schemeClr val="dk1"/>
                </a:solidFill>
              </a:rPr>
              <a:t> of energy into a pulley system and only </a:t>
            </a:r>
            <a:r>
              <a:rPr b="1" lang="en-GB" sz="1300">
                <a:solidFill>
                  <a:schemeClr val="dk1"/>
                </a:solidFill>
              </a:rPr>
              <a:t>80 J</a:t>
            </a:r>
            <a:r>
              <a:rPr lang="en-GB" sz="1300">
                <a:solidFill>
                  <a:schemeClr val="dk1"/>
                </a:solidFill>
              </a:rPr>
              <a:t> is used to lift a load:</a:t>
            </a:r>
            <a:endParaRPr sz="1300">
              <a:solidFill>
                <a:schemeClr val="dk1"/>
              </a:solidFill>
            </a:endParaRPr>
          </a:p>
          <a:p>
            <a:pPr indent="0" lvl="0" marL="0" rtl="0" algn="l">
              <a:lnSpc>
                <a:spcPct val="115000"/>
              </a:lnSpc>
              <a:spcBef>
                <a:spcPts val="400"/>
              </a:spcBef>
              <a:spcAft>
                <a:spcPts val="0"/>
              </a:spcAft>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1200"/>
              </a:spcBef>
              <a:spcAft>
                <a:spcPts val="1200"/>
              </a:spcAft>
              <a:buNone/>
            </a:pPr>
            <a:r>
              <a:rPr lang="en-GB" sz="1300">
                <a:solidFill>
                  <a:schemeClr val="dk1"/>
                </a:solidFill>
              </a:rPr>
              <a:t>The remaining </a:t>
            </a:r>
            <a:r>
              <a:rPr b="1" lang="en-GB" sz="1300">
                <a:solidFill>
                  <a:schemeClr val="dk1"/>
                </a:solidFill>
              </a:rPr>
              <a:t>20% is lost</a:t>
            </a:r>
            <a:r>
              <a:rPr lang="en-GB" sz="1300">
                <a:solidFill>
                  <a:schemeClr val="dk1"/>
                </a:solidFill>
              </a:rPr>
              <a:t>, usually due to friction in pulleys or air resistance.</a:t>
            </a:r>
            <a:endParaRPr sz="1300">
              <a:solidFill>
                <a:schemeClr val="dk2"/>
              </a:solidFill>
            </a:endParaRPr>
          </a:p>
        </p:txBody>
      </p:sp>
      <p:grpSp>
        <p:nvGrpSpPr>
          <p:cNvPr id="236" name="Google Shape;236;p25"/>
          <p:cNvGrpSpPr/>
          <p:nvPr/>
        </p:nvGrpSpPr>
        <p:grpSpPr>
          <a:xfrm>
            <a:off x="2824120" y="2506863"/>
            <a:ext cx="4578064" cy="734762"/>
            <a:chOff x="2418381" y="967732"/>
            <a:chExt cx="4818000" cy="734762"/>
          </a:xfrm>
        </p:grpSpPr>
        <p:grpSp>
          <p:nvGrpSpPr>
            <p:cNvPr id="237" name="Google Shape;237;p25"/>
            <p:cNvGrpSpPr/>
            <p:nvPr/>
          </p:nvGrpSpPr>
          <p:grpSpPr>
            <a:xfrm>
              <a:off x="2418381" y="967732"/>
              <a:ext cx="4818000" cy="548903"/>
              <a:chOff x="6531896" y="3710932"/>
              <a:chExt cx="4818000" cy="548903"/>
            </a:xfrm>
          </p:grpSpPr>
          <p:sp>
            <p:nvSpPr>
              <p:cNvPr id="238" name="Google Shape;238;p25"/>
              <p:cNvSpPr txBox="1"/>
              <p:nvPr/>
            </p:nvSpPr>
            <p:spPr>
              <a:xfrm>
                <a:off x="6531896" y="3844335"/>
                <a:ext cx="481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Efficiency  =</a:t>
                </a:r>
                <a:r>
                  <a:rPr lang="en-GB">
                    <a:solidFill>
                      <a:schemeClr val="dk2"/>
                    </a:solidFill>
                  </a:rPr>
                  <a:t>     ————  X  80%</a:t>
                </a:r>
                <a:endParaRPr>
                  <a:solidFill>
                    <a:schemeClr val="dk2"/>
                  </a:solidFill>
                </a:endParaRPr>
              </a:p>
            </p:txBody>
          </p:sp>
          <p:sp>
            <p:nvSpPr>
              <p:cNvPr id="239" name="Google Shape;239;p25"/>
              <p:cNvSpPr txBox="1"/>
              <p:nvPr/>
            </p:nvSpPr>
            <p:spPr>
              <a:xfrm>
                <a:off x="7471632" y="3710932"/>
                <a:ext cx="17019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80</a:t>
                </a:r>
                <a:endParaRPr sz="1500">
                  <a:solidFill>
                    <a:schemeClr val="dk2"/>
                  </a:solidFill>
                </a:endParaRPr>
              </a:p>
            </p:txBody>
          </p:sp>
        </p:grpSp>
        <p:sp>
          <p:nvSpPr>
            <p:cNvPr id="240" name="Google Shape;240;p25"/>
            <p:cNvSpPr txBox="1"/>
            <p:nvPr/>
          </p:nvSpPr>
          <p:spPr>
            <a:xfrm>
              <a:off x="3211520" y="1286994"/>
              <a:ext cx="1960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100</a:t>
              </a:r>
              <a:endParaRPr sz="1500">
                <a:solidFill>
                  <a:schemeClr val="dk2"/>
                </a:solidFill>
              </a:endParaRPr>
            </a:p>
          </p:txBody>
        </p:sp>
      </p:grpSp>
      <p:sp>
        <p:nvSpPr>
          <p:cNvPr id="241" name="Google Shape;241;p25"/>
          <p:cNvSpPr txBox="1"/>
          <p:nvPr/>
        </p:nvSpPr>
        <p:spPr>
          <a:xfrm>
            <a:off x="275225" y="3578599"/>
            <a:ext cx="4383900" cy="400200"/>
          </a:xfrm>
          <a:prstGeom prst="rect">
            <a:avLst/>
          </a:prstGeom>
          <a:solidFill>
            <a:srgbClr val="D9EAD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Why</a:t>
            </a:r>
            <a:r>
              <a:rPr lang="en-GB"/>
              <a:t> Efficiency matters for designers ?</a:t>
            </a:r>
            <a:endParaRPr/>
          </a:p>
        </p:txBody>
      </p:sp>
      <p:sp>
        <p:nvSpPr>
          <p:cNvPr id="242" name="Google Shape;242;p25"/>
          <p:cNvSpPr txBox="1"/>
          <p:nvPr/>
        </p:nvSpPr>
        <p:spPr>
          <a:xfrm>
            <a:off x="234275" y="518500"/>
            <a:ext cx="2023200" cy="4002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Efficiency</a:t>
            </a:r>
            <a:r>
              <a:rPr b="1" lang="en-GB">
                <a:solidFill>
                  <a:schemeClr val="dk2"/>
                </a:solidFill>
              </a:rPr>
              <a:t> </a:t>
            </a:r>
            <a:endParaRPr b="1">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3.3.4 Gear- and belt-driven systems are used to change the direction, speed, power and efficiency of a rotary motion.</a:t>
            </a:r>
            <a:endParaRPr b="1" sz="1100">
              <a:solidFill>
                <a:srgbClr val="351C75"/>
              </a:solidFill>
            </a:endParaRPr>
          </a:p>
        </p:txBody>
      </p:sp>
      <p:sp>
        <p:nvSpPr>
          <p:cNvPr id="248" name="Google Shape;248;p26"/>
          <p:cNvSpPr txBox="1"/>
          <p:nvPr/>
        </p:nvSpPr>
        <p:spPr>
          <a:xfrm>
            <a:off x="184050" y="858225"/>
            <a:ext cx="5579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Gear and belt-driven systems are commonly used by designers to transfer rotational motion and modify its direction, speed, power, or efficiency to meet specific requirements. By linking a driver (input) to one or more driven (output) components, designers can control how fast parts rotate, the amount of torque transmitted, and the direction of movement.</a:t>
            </a:r>
            <a:endParaRPr>
              <a:solidFill>
                <a:schemeClr val="dk2"/>
              </a:solidFill>
            </a:endParaRPr>
          </a:p>
        </p:txBody>
      </p:sp>
      <p:pic>
        <p:nvPicPr>
          <p:cNvPr id="249" name="Google Shape;249;p26"/>
          <p:cNvPicPr preferRelativeResize="0"/>
          <p:nvPr/>
        </p:nvPicPr>
        <p:blipFill>
          <a:blip r:embed="rId3">
            <a:alphaModFix/>
          </a:blip>
          <a:stretch>
            <a:fillRect/>
          </a:stretch>
        </p:blipFill>
        <p:spPr>
          <a:xfrm>
            <a:off x="6012700" y="716875"/>
            <a:ext cx="2628900" cy="1743075"/>
          </a:xfrm>
          <a:prstGeom prst="rect">
            <a:avLst/>
          </a:prstGeom>
          <a:noFill/>
          <a:ln>
            <a:noFill/>
          </a:ln>
        </p:spPr>
      </p:pic>
      <p:pic>
        <p:nvPicPr>
          <p:cNvPr id="250" name="Google Shape;250;p26"/>
          <p:cNvPicPr preferRelativeResize="0"/>
          <p:nvPr/>
        </p:nvPicPr>
        <p:blipFill rotWithShape="1">
          <a:blip r:embed="rId4">
            <a:alphaModFix/>
          </a:blip>
          <a:srcRect b="0" l="0" r="0" t="10080"/>
          <a:stretch/>
        </p:blipFill>
        <p:spPr>
          <a:xfrm>
            <a:off x="4636350" y="3015700"/>
            <a:ext cx="2638425" cy="1558800"/>
          </a:xfrm>
          <a:prstGeom prst="rect">
            <a:avLst/>
          </a:prstGeom>
          <a:noFill/>
          <a:ln>
            <a:noFill/>
          </a:ln>
        </p:spPr>
      </p:pic>
      <p:pic>
        <p:nvPicPr>
          <p:cNvPr id="251" name="Google Shape;251;p26"/>
          <p:cNvPicPr preferRelativeResize="0"/>
          <p:nvPr/>
        </p:nvPicPr>
        <p:blipFill>
          <a:blip r:embed="rId5">
            <a:alphaModFix/>
          </a:blip>
          <a:stretch>
            <a:fillRect/>
          </a:stretch>
        </p:blipFill>
        <p:spPr>
          <a:xfrm>
            <a:off x="1828800" y="2829825"/>
            <a:ext cx="2085075" cy="2085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3.3.4 Gear- and belt-driven systems are used to change the direction, speed, power and efficiency of a rotary motion.</a:t>
            </a:r>
            <a:endParaRPr b="1" sz="1100">
              <a:solidFill>
                <a:srgbClr val="351C75"/>
              </a:solidFill>
            </a:endParaRPr>
          </a:p>
        </p:txBody>
      </p:sp>
      <p:sp>
        <p:nvSpPr>
          <p:cNvPr id="257" name="Google Shape;257;p27"/>
          <p:cNvSpPr txBox="1"/>
          <p:nvPr/>
        </p:nvSpPr>
        <p:spPr>
          <a:xfrm>
            <a:off x="260250" y="705825"/>
            <a:ext cx="6238200" cy="386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a:solidFill>
                  <a:schemeClr val="dk1"/>
                </a:solidFill>
              </a:rPr>
              <a:t>Speed and Torque (Power):</a:t>
            </a:r>
            <a:r>
              <a:rPr lang="en-GB">
                <a:solidFill>
                  <a:schemeClr val="dk1"/>
                </a:solidFill>
              </a:rPr>
              <a:t> </a:t>
            </a:r>
            <a:endParaRPr>
              <a:solidFill>
                <a:schemeClr val="dk1"/>
              </a:solidFill>
            </a:endParaRPr>
          </a:p>
          <a:p>
            <a:pPr indent="0" lvl="0" marL="0" rtl="0" algn="l">
              <a:lnSpc>
                <a:spcPct val="115000"/>
              </a:lnSpc>
              <a:spcBef>
                <a:spcPts val="0"/>
              </a:spcBef>
              <a:spcAft>
                <a:spcPts val="0"/>
              </a:spcAft>
              <a:buNone/>
            </a:pPr>
            <a:r>
              <a:rPr lang="en-GB">
                <a:solidFill>
                  <a:schemeClr val="dk1"/>
                </a:solidFill>
              </a:rPr>
              <a:t>By changing the ratio between the driver and driven components, designers trade speed for torque. A small gear driving a large gear increases </a:t>
            </a:r>
            <a:r>
              <a:rPr b="1" lang="en-GB">
                <a:solidFill>
                  <a:schemeClr val="dk1"/>
                </a:solidFill>
              </a:rPr>
              <a:t>torque</a:t>
            </a:r>
            <a:r>
              <a:rPr lang="en-GB">
                <a:solidFill>
                  <a:schemeClr val="dk1"/>
                </a:solidFill>
              </a:rPr>
              <a:t> (power) but decreases </a:t>
            </a:r>
            <a:r>
              <a:rPr b="1" lang="en-GB">
                <a:solidFill>
                  <a:schemeClr val="dk1"/>
                </a:solidFill>
              </a:rPr>
              <a:t>output speed</a:t>
            </a:r>
            <a:r>
              <a:rPr lang="en-GB">
                <a:solidFill>
                  <a:schemeClr val="dk1"/>
                </a:solidFill>
              </a:rPr>
              <a:t>. This is vital in applications like a winch or a car’s first gear.</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Direction:</a:t>
            </a:r>
            <a:r>
              <a:rPr lang="en-GB">
                <a:solidFill>
                  <a:schemeClr val="dk1"/>
                </a:solidFill>
              </a:rPr>
              <a:t> </a:t>
            </a:r>
            <a:endParaRPr>
              <a:solidFill>
                <a:schemeClr val="dk1"/>
              </a:solidFill>
            </a:endParaRPr>
          </a:p>
          <a:p>
            <a:pPr indent="0" lvl="0" marL="0" rtl="0" algn="l">
              <a:lnSpc>
                <a:spcPct val="115000"/>
              </a:lnSpc>
              <a:spcBef>
                <a:spcPts val="0"/>
              </a:spcBef>
              <a:spcAft>
                <a:spcPts val="0"/>
              </a:spcAft>
              <a:buNone/>
            </a:pPr>
            <a:r>
              <a:rPr lang="en-GB">
                <a:solidFill>
                  <a:schemeClr val="dk1"/>
                </a:solidFill>
              </a:rPr>
              <a:t>Gear systems can reverse rotation (two meshed gears turn in opposite directions) or change the axis of motion using bevel or worm gears. Belt systems can maintain the same direction or, if "crossed," reverse it.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Efficiency:</a:t>
            </a:r>
            <a:r>
              <a:rPr lang="en-GB">
                <a:solidFill>
                  <a:schemeClr val="dk1"/>
                </a:solidFill>
              </a:rPr>
              <a:t> </a:t>
            </a:r>
            <a:endParaRPr>
              <a:solidFill>
                <a:schemeClr val="dk1"/>
              </a:solidFill>
            </a:endParaRPr>
          </a:p>
          <a:p>
            <a:pPr indent="0" lvl="0" marL="0" rtl="0" algn="l">
              <a:lnSpc>
                <a:spcPct val="115000"/>
              </a:lnSpc>
              <a:spcBef>
                <a:spcPts val="0"/>
              </a:spcBef>
              <a:spcAft>
                <a:spcPts val="0"/>
              </a:spcAft>
              <a:buNone/>
            </a:pPr>
            <a:r>
              <a:rPr lang="en-GB">
                <a:solidFill>
                  <a:schemeClr val="dk1"/>
                </a:solidFill>
              </a:rPr>
              <a:t>This is the "cost" of the transformation. Belt systems are often quieter but can suffer from </a:t>
            </a:r>
            <a:r>
              <a:rPr b="1" lang="en-GB">
                <a:solidFill>
                  <a:schemeClr val="dk1"/>
                </a:solidFill>
              </a:rPr>
              <a:t>slippage</a:t>
            </a:r>
            <a:r>
              <a:rPr lang="en-GB">
                <a:solidFill>
                  <a:schemeClr val="dk1"/>
                </a:solidFill>
              </a:rPr>
              <a:t>, reducing efficiency. Gears are more "positive" (no slip) but lose energy through </a:t>
            </a:r>
            <a:r>
              <a:rPr b="1" lang="en-GB">
                <a:solidFill>
                  <a:schemeClr val="dk1"/>
                </a:solidFill>
              </a:rPr>
              <a:t>friction</a:t>
            </a:r>
            <a:r>
              <a:rPr lang="en-GB">
                <a:solidFill>
                  <a:schemeClr val="dk1"/>
                </a:solidFill>
              </a:rPr>
              <a:t> and heat.</a:t>
            </a:r>
            <a:endParaRPr>
              <a:solidFill>
                <a:schemeClr val="dk2"/>
              </a:solidFill>
            </a:endParaRPr>
          </a:p>
        </p:txBody>
      </p:sp>
      <p:pic>
        <p:nvPicPr>
          <p:cNvPr id="258" name="Google Shape;258;p27"/>
          <p:cNvPicPr preferRelativeResize="0"/>
          <p:nvPr/>
        </p:nvPicPr>
        <p:blipFill>
          <a:blip r:embed="rId3">
            <a:alphaModFix/>
          </a:blip>
          <a:stretch>
            <a:fillRect/>
          </a:stretch>
        </p:blipFill>
        <p:spPr>
          <a:xfrm>
            <a:off x="6783200" y="2796334"/>
            <a:ext cx="2046425" cy="763925"/>
          </a:xfrm>
          <a:prstGeom prst="rect">
            <a:avLst/>
          </a:prstGeom>
          <a:noFill/>
          <a:ln>
            <a:noFill/>
          </a:ln>
        </p:spPr>
      </p:pic>
      <p:pic>
        <p:nvPicPr>
          <p:cNvPr id="259" name="Google Shape;259;p27"/>
          <p:cNvPicPr preferRelativeResize="0"/>
          <p:nvPr/>
        </p:nvPicPr>
        <p:blipFill rotWithShape="1">
          <a:blip r:embed="rId4">
            <a:alphaModFix/>
          </a:blip>
          <a:srcRect b="10634" l="6049" r="6155" t="15516"/>
          <a:stretch/>
        </p:blipFill>
        <p:spPr>
          <a:xfrm>
            <a:off x="6839025" y="1992350"/>
            <a:ext cx="1912375" cy="900825"/>
          </a:xfrm>
          <a:prstGeom prst="rect">
            <a:avLst/>
          </a:prstGeom>
          <a:noFill/>
          <a:ln>
            <a:noFill/>
          </a:ln>
        </p:spPr>
      </p:pic>
      <p:pic>
        <p:nvPicPr>
          <p:cNvPr id="260" name="Google Shape;260;p27"/>
          <p:cNvPicPr preferRelativeResize="0"/>
          <p:nvPr/>
        </p:nvPicPr>
        <p:blipFill rotWithShape="1">
          <a:blip r:embed="rId5">
            <a:alphaModFix/>
          </a:blip>
          <a:srcRect b="9591" l="0" r="0" t="11662"/>
          <a:stretch/>
        </p:blipFill>
        <p:spPr>
          <a:xfrm>
            <a:off x="6525875" y="656100"/>
            <a:ext cx="2456150" cy="1259225"/>
          </a:xfrm>
          <a:prstGeom prst="rect">
            <a:avLst/>
          </a:prstGeom>
          <a:noFill/>
          <a:ln>
            <a:noFill/>
          </a:ln>
        </p:spPr>
      </p:pic>
      <p:pic>
        <p:nvPicPr>
          <p:cNvPr id="261" name="Google Shape;261;p27"/>
          <p:cNvPicPr preferRelativeResize="0"/>
          <p:nvPr/>
        </p:nvPicPr>
        <p:blipFill>
          <a:blip r:embed="rId6">
            <a:alphaModFix/>
          </a:blip>
          <a:stretch>
            <a:fillRect/>
          </a:stretch>
        </p:blipFill>
        <p:spPr>
          <a:xfrm>
            <a:off x="7228025" y="3622400"/>
            <a:ext cx="1215000" cy="1215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3.3.4 Gear- and belt-driven systems are used to change the direction, speed, power and efficiency of a rotary motion.</a:t>
            </a:r>
            <a:endParaRPr b="1" sz="1100">
              <a:solidFill>
                <a:srgbClr val="351C75"/>
              </a:solidFill>
            </a:endParaRPr>
          </a:p>
        </p:txBody>
      </p:sp>
      <p:sp>
        <p:nvSpPr>
          <p:cNvPr id="267" name="Google Shape;267;p28"/>
          <p:cNvSpPr txBox="1"/>
          <p:nvPr/>
        </p:nvSpPr>
        <p:spPr>
          <a:xfrm>
            <a:off x="184050" y="629625"/>
            <a:ext cx="3593100" cy="400200"/>
          </a:xfrm>
          <a:prstGeom prst="rect">
            <a:avLst/>
          </a:prstGeom>
          <a:solidFill>
            <a:srgbClr val="FCE5CD"/>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a:solidFill>
                  <a:schemeClr val="dk1"/>
                </a:solidFill>
              </a:rPr>
              <a:t>Gear Ratio and Output Speed</a:t>
            </a:r>
            <a:endParaRPr>
              <a:solidFill>
                <a:schemeClr val="dk2"/>
              </a:solidFill>
            </a:endParaRPr>
          </a:p>
        </p:txBody>
      </p:sp>
      <p:pic>
        <p:nvPicPr>
          <p:cNvPr id="268" name="Google Shape;268;p28"/>
          <p:cNvPicPr preferRelativeResize="0"/>
          <p:nvPr/>
        </p:nvPicPr>
        <p:blipFill>
          <a:blip r:embed="rId3">
            <a:alphaModFix/>
          </a:blip>
          <a:stretch>
            <a:fillRect/>
          </a:stretch>
        </p:blipFill>
        <p:spPr>
          <a:xfrm>
            <a:off x="6783200" y="2796334"/>
            <a:ext cx="2046425" cy="763925"/>
          </a:xfrm>
          <a:prstGeom prst="rect">
            <a:avLst/>
          </a:prstGeom>
          <a:noFill/>
          <a:ln>
            <a:noFill/>
          </a:ln>
        </p:spPr>
      </p:pic>
      <p:pic>
        <p:nvPicPr>
          <p:cNvPr id="269" name="Google Shape;269;p28"/>
          <p:cNvPicPr preferRelativeResize="0"/>
          <p:nvPr/>
        </p:nvPicPr>
        <p:blipFill rotWithShape="1">
          <a:blip r:embed="rId4">
            <a:alphaModFix/>
          </a:blip>
          <a:srcRect b="10634" l="6049" r="6155" t="15516"/>
          <a:stretch/>
        </p:blipFill>
        <p:spPr>
          <a:xfrm>
            <a:off x="6839025" y="1992350"/>
            <a:ext cx="1912375" cy="900825"/>
          </a:xfrm>
          <a:prstGeom prst="rect">
            <a:avLst/>
          </a:prstGeom>
          <a:noFill/>
          <a:ln>
            <a:noFill/>
          </a:ln>
        </p:spPr>
      </p:pic>
      <p:pic>
        <p:nvPicPr>
          <p:cNvPr id="270" name="Google Shape;270;p28"/>
          <p:cNvPicPr preferRelativeResize="0"/>
          <p:nvPr/>
        </p:nvPicPr>
        <p:blipFill rotWithShape="1">
          <a:blip r:embed="rId5">
            <a:alphaModFix/>
          </a:blip>
          <a:srcRect b="9591" l="0" r="0" t="11662"/>
          <a:stretch/>
        </p:blipFill>
        <p:spPr>
          <a:xfrm>
            <a:off x="6525875" y="656100"/>
            <a:ext cx="2456150" cy="1259225"/>
          </a:xfrm>
          <a:prstGeom prst="rect">
            <a:avLst/>
          </a:prstGeom>
          <a:noFill/>
          <a:ln>
            <a:noFill/>
          </a:ln>
        </p:spPr>
      </p:pic>
      <p:pic>
        <p:nvPicPr>
          <p:cNvPr id="271" name="Google Shape;271;p28"/>
          <p:cNvPicPr preferRelativeResize="0"/>
          <p:nvPr/>
        </p:nvPicPr>
        <p:blipFill>
          <a:blip r:embed="rId6">
            <a:alphaModFix/>
          </a:blip>
          <a:stretch>
            <a:fillRect/>
          </a:stretch>
        </p:blipFill>
        <p:spPr>
          <a:xfrm>
            <a:off x="7228025" y="3622400"/>
            <a:ext cx="1215000" cy="1215000"/>
          </a:xfrm>
          <a:prstGeom prst="rect">
            <a:avLst/>
          </a:prstGeom>
          <a:noFill/>
          <a:ln>
            <a:noFill/>
          </a:ln>
        </p:spPr>
      </p:pic>
      <p:sp>
        <p:nvSpPr>
          <p:cNvPr id="272" name="Google Shape;272;p28"/>
          <p:cNvSpPr txBox="1"/>
          <p:nvPr/>
        </p:nvSpPr>
        <p:spPr>
          <a:xfrm>
            <a:off x="204700" y="1077775"/>
            <a:ext cx="61206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A small gear with 25 teeth drives a larger gear with 75 teeth at an RPM (Revolutions Per Minute) of 600.</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b="1" lang="en-GB" sz="1500">
                <a:solidFill>
                  <a:schemeClr val="dk2"/>
                </a:solidFill>
              </a:rPr>
              <a:t>Calculate the Gear Ratio(GR):</a:t>
            </a:r>
            <a:endParaRPr b="1"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b="1" lang="en-GB" sz="1500">
                <a:solidFill>
                  <a:schemeClr val="dk2"/>
                </a:solidFill>
              </a:rPr>
              <a:t>Calculate the Output Speed:</a:t>
            </a:r>
            <a:endParaRPr b="1"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p:txBody>
      </p:sp>
      <p:sp>
        <p:nvSpPr>
          <p:cNvPr id="273" name="Google Shape;273;p28"/>
          <p:cNvSpPr txBox="1"/>
          <p:nvPr/>
        </p:nvSpPr>
        <p:spPr>
          <a:xfrm>
            <a:off x="1062875" y="2273125"/>
            <a:ext cx="42369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GR</a:t>
            </a:r>
            <a:r>
              <a:rPr lang="en-GB" sz="1500">
                <a:solidFill>
                  <a:schemeClr val="dk2"/>
                </a:solidFill>
              </a:rPr>
              <a:t> =</a:t>
            </a:r>
            <a:r>
              <a:rPr lang="en-GB">
                <a:solidFill>
                  <a:schemeClr val="dk2"/>
                </a:solidFill>
              </a:rPr>
              <a:t>  ———————————  </a:t>
            </a:r>
            <a:r>
              <a:rPr lang="en-GB" sz="1500">
                <a:solidFill>
                  <a:schemeClr val="dk2"/>
                </a:solidFill>
              </a:rPr>
              <a:t>=</a:t>
            </a:r>
            <a:r>
              <a:rPr lang="en-GB">
                <a:solidFill>
                  <a:schemeClr val="dk2"/>
                </a:solidFill>
              </a:rPr>
              <a:t>  </a:t>
            </a:r>
            <a:r>
              <a:rPr lang="en-GB">
                <a:solidFill>
                  <a:schemeClr val="dk2"/>
                </a:solidFill>
              </a:rPr>
              <a:t>——— </a:t>
            </a:r>
            <a:r>
              <a:rPr lang="en-GB" sz="1500">
                <a:solidFill>
                  <a:schemeClr val="dk2"/>
                </a:solidFill>
              </a:rPr>
              <a:t>=</a:t>
            </a:r>
            <a:endParaRPr>
              <a:solidFill>
                <a:schemeClr val="dk2"/>
              </a:solidFill>
            </a:endParaRPr>
          </a:p>
        </p:txBody>
      </p:sp>
      <p:sp>
        <p:nvSpPr>
          <p:cNvPr id="274" name="Google Shape;274;p28"/>
          <p:cNvSpPr txBox="1"/>
          <p:nvPr/>
        </p:nvSpPr>
        <p:spPr>
          <a:xfrm>
            <a:off x="1647350" y="2141375"/>
            <a:ext cx="212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T</a:t>
            </a:r>
            <a:r>
              <a:rPr lang="en-GB" sz="1500">
                <a:solidFill>
                  <a:schemeClr val="dk2"/>
                </a:solidFill>
              </a:rPr>
              <a:t>eeth on Driven gear</a:t>
            </a:r>
            <a:endParaRPr sz="1500">
              <a:solidFill>
                <a:schemeClr val="dk2"/>
              </a:solidFill>
            </a:endParaRPr>
          </a:p>
        </p:txBody>
      </p:sp>
      <p:sp>
        <p:nvSpPr>
          <p:cNvPr id="275" name="Google Shape;275;p28"/>
          <p:cNvSpPr txBox="1"/>
          <p:nvPr/>
        </p:nvSpPr>
        <p:spPr>
          <a:xfrm>
            <a:off x="1651852" y="2446175"/>
            <a:ext cx="2086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Teeth on Driver gear</a:t>
            </a:r>
            <a:endParaRPr sz="1500">
              <a:solidFill>
                <a:schemeClr val="dk2"/>
              </a:solidFill>
            </a:endParaRPr>
          </a:p>
        </p:txBody>
      </p:sp>
      <p:sp>
        <p:nvSpPr>
          <p:cNvPr id="276" name="Google Shape;276;p28"/>
          <p:cNvSpPr txBox="1"/>
          <p:nvPr/>
        </p:nvSpPr>
        <p:spPr>
          <a:xfrm>
            <a:off x="3817618" y="2123300"/>
            <a:ext cx="781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75</a:t>
            </a:r>
            <a:endParaRPr sz="1500">
              <a:solidFill>
                <a:schemeClr val="dk2"/>
              </a:solidFill>
            </a:endParaRPr>
          </a:p>
        </p:txBody>
      </p:sp>
      <p:sp>
        <p:nvSpPr>
          <p:cNvPr id="277" name="Google Shape;277;p28"/>
          <p:cNvSpPr txBox="1"/>
          <p:nvPr/>
        </p:nvSpPr>
        <p:spPr>
          <a:xfrm>
            <a:off x="3835702" y="2428100"/>
            <a:ext cx="7149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25</a:t>
            </a:r>
            <a:endParaRPr sz="1500">
              <a:solidFill>
                <a:schemeClr val="dk2"/>
              </a:solidFill>
            </a:endParaRPr>
          </a:p>
        </p:txBody>
      </p:sp>
      <p:sp>
        <p:nvSpPr>
          <p:cNvPr id="278" name="Google Shape;278;p28"/>
          <p:cNvSpPr txBox="1"/>
          <p:nvPr/>
        </p:nvSpPr>
        <p:spPr>
          <a:xfrm>
            <a:off x="5897624" y="3560425"/>
            <a:ext cx="9618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200 </a:t>
            </a:r>
            <a:r>
              <a:rPr i="1" lang="en-GB" sz="1500">
                <a:solidFill>
                  <a:schemeClr val="dk2"/>
                </a:solidFill>
              </a:rPr>
              <a:t>rpm</a:t>
            </a:r>
            <a:endParaRPr i="1" sz="1500">
              <a:solidFill>
                <a:schemeClr val="dk2"/>
              </a:solidFill>
            </a:endParaRPr>
          </a:p>
        </p:txBody>
      </p:sp>
      <p:sp>
        <p:nvSpPr>
          <p:cNvPr id="279" name="Google Shape;279;p28"/>
          <p:cNvSpPr txBox="1"/>
          <p:nvPr/>
        </p:nvSpPr>
        <p:spPr>
          <a:xfrm>
            <a:off x="224675" y="3568525"/>
            <a:ext cx="5876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Output speed </a:t>
            </a:r>
            <a:r>
              <a:rPr lang="en-GB" sz="1500">
                <a:solidFill>
                  <a:schemeClr val="dk2"/>
                </a:solidFill>
              </a:rPr>
              <a:t> = Input speed </a:t>
            </a:r>
            <a:r>
              <a:rPr lang="en-GB">
                <a:solidFill>
                  <a:schemeClr val="dk2"/>
                </a:solidFill>
              </a:rPr>
              <a:t> X  ———————   </a:t>
            </a:r>
            <a:r>
              <a:rPr lang="en-GB" sz="1500">
                <a:solidFill>
                  <a:schemeClr val="dk2"/>
                </a:solidFill>
              </a:rPr>
              <a:t>=   600 X ––––  = </a:t>
            </a:r>
            <a:endParaRPr>
              <a:solidFill>
                <a:schemeClr val="dk2"/>
              </a:solidFill>
            </a:endParaRPr>
          </a:p>
        </p:txBody>
      </p:sp>
      <p:sp>
        <p:nvSpPr>
          <p:cNvPr id="280" name="Google Shape;280;p28"/>
          <p:cNvSpPr txBox="1"/>
          <p:nvPr/>
        </p:nvSpPr>
        <p:spPr>
          <a:xfrm>
            <a:off x="2610754" y="3772594"/>
            <a:ext cx="212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Driven teeth</a:t>
            </a:r>
            <a:endParaRPr sz="1500">
              <a:solidFill>
                <a:schemeClr val="dk2"/>
              </a:solidFill>
            </a:endParaRPr>
          </a:p>
        </p:txBody>
      </p:sp>
      <p:sp>
        <p:nvSpPr>
          <p:cNvPr id="281" name="Google Shape;281;p28"/>
          <p:cNvSpPr txBox="1"/>
          <p:nvPr/>
        </p:nvSpPr>
        <p:spPr>
          <a:xfrm>
            <a:off x="2616502" y="3401921"/>
            <a:ext cx="2086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Driver teeth</a:t>
            </a:r>
            <a:endParaRPr sz="1500">
              <a:solidFill>
                <a:schemeClr val="dk2"/>
              </a:solidFill>
            </a:endParaRPr>
          </a:p>
        </p:txBody>
      </p:sp>
      <p:sp>
        <p:nvSpPr>
          <p:cNvPr id="282" name="Google Shape;282;p28"/>
          <p:cNvSpPr txBox="1"/>
          <p:nvPr/>
        </p:nvSpPr>
        <p:spPr>
          <a:xfrm>
            <a:off x="5083959" y="3447759"/>
            <a:ext cx="781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2</a:t>
            </a:r>
            <a:r>
              <a:rPr lang="en-GB" sz="1500">
                <a:solidFill>
                  <a:schemeClr val="dk2"/>
                </a:solidFill>
              </a:rPr>
              <a:t>5</a:t>
            </a:r>
            <a:endParaRPr sz="1500">
              <a:solidFill>
                <a:schemeClr val="dk2"/>
              </a:solidFill>
            </a:endParaRPr>
          </a:p>
        </p:txBody>
      </p:sp>
      <p:sp>
        <p:nvSpPr>
          <p:cNvPr id="283" name="Google Shape;283;p28"/>
          <p:cNvSpPr txBox="1"/>
          <p:nvPr/>
        </p:nvSpPr>
        <p:spPr>
          <a:xfrm>
            <a:off x="5102043" y="3752559"/>
            <a:ext cx="7149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7</a:t>
            </a:r>
            <a:r>
              <a:rPr lang="en-GB" sz="1500">
                <a:solidFill>
                  <a:schemeClr val="dk2"/>
                </a:solidFill>
              </a:rPr>
              <a:t>5</a:t>
            </a:r>
            <a:endParaRPr sz="1500">
              <a:solidFill>
                <a:schemeClr val="dk2"/>
              </a:solidFill>
            </a:endParaRPr>
          </a:p>
        </p:txBody>
      </p:sp>
      <p:sp>
        <p:nvSpPr>
          <p:cNvPr id="284" name="Google Shape;284;p28"/>
          <p:cNvSpPr txBox="1"/>
          <p:nvPr/>
        </p:nvSpPr>
        <p:spPr>
          <a:xfrm>
            <a:off x="4474407" y="2266950"/>
            <a:ext cx="781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3</a:t>
            </a:r>
            <a:endParaRPr sz="15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9"/>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3.3.5 Cams and followers are used to change rotary motion to reciprocating motion.</a:t>
            </a:r>
            <a:endParaRPr b="1" sz="1100">
              <a:solidFill>
                <a:srgbClr val="351C75"/>
              </a:solidFill>
            </a:endParaRPr>
          </a:p>
        </p:txBody>
      </p:sp>
      <p:sp>
        <p:nvSpPr>
          <p:cNvPr id="290" name="Google Shape;290;p29"/>
          <p:cNvSpPr txBox="1"/>
          <p:nvPr/>
        </p:nvSpPr>
        <p:spPr>
          <a:xfrm>
            <a:off x="242150" y="716800"/>
            <a:ext cx="8524200" cy="615600"/>
          </a:xfrm>
          <a:prstGeom prst="rect">
            <a:avLst/>
          </a:prstGeom>
          <a:solidFill>
            <a:srgbClr val="CFE2F3"/>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rPr>
              <a:t>A </a:t>
            </a:r>
            <a:r>
              <a:rPr b="1" lang="en-GB">
                <a:solidFill>
                  <a:schemeClr val="dk1"/>
                </a:solidFill>
              </a:rPr>
              <a:t>cam and follower</a:t>
            </a:r>
            <a:r>
              <a:rPr lang="en-GB">
                <a:solidFill>
                  <a:schemeClr val="dk1"/>
                </a:solidFill>
              </a:rPr>
              <a:t> system is a specialized mechanism used to transform continuous </a:t>
            </a:r>
            <a:r>
              <a:rPr b="1" lang="en-GB">
                <a:solidFill>
                  <a:schemeClr val="dk1"/>
                </a:solidFill>
              </a:rPr>
              <a:t>rotary motion</a:t>
            </a:r>
            <a:r>
              <a:rPr lang="en-GB">
                <a:solidFill>
                  <a:schemeClr val="dk1"/>
                </a:solidFill>
              </a:rPr>
              <a:t> (circular) into </a:t>
            </a:r>
            <a:r>
              <a:rPr b="1" lang="en-GB">
                <a:solidFill>
                  <a:schemeClr val="dk1"/>
                </a:solidFill>
              </a:rPr>
              <a:t>reciprocating motion</a:t>
            </a:r>
            <a:r>
              <a:rPr lang="en-GB">
                <a:solidFill>
                  <a:schemeClr val="dk1"/>
                </a:solidFill>
              </a:rPr>
              <a:t> (linear back-and-forth).</a:t>
            </a:r>
            <a:endParaRPr>
              <a:solidFill>
                <a:schemeClr val="dk2"/>
              </a:solidFill>
            </a:endParaRPr>
          </a:p>
        </p:txBody>
      </p:sp>
      <p:sp>
        <p:nvSpPr>
          <p:cNvPr id="291" name="Google Shape;291;p29"/>
          <p:cNvSpPr txBox="1"/>
          <p:nvPr/>
        </p:nvSpPr>
        <p:spPr>
          <a:xfrm>
            <a:off x="262825" y="1518200"/>
            <a:ext cx="6383400" cy="2832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00"/>
              </a:spcBef>
              <a:spcAft>
                <a:spcPts val="0"/>
              </a:spcAft>
              <a:buClr>
                <a:schemeClr val="dk1"/>
              </a:buClr>
              <a:buSzPts val="1100"/>
              <a:buFont typeface="Arial"/>
              <a:buNone/>
            </a:pPr>
            <a:r>
              <a:rPr b="1" lang="en-GB" sz="1300">
                <a:solidFill>
                  <a:schemeClr val="dk1"/>
                </a:solidFill>
              </a:rPr>
              <a:t>How it Works</a:t>
            </a:r>
            <a:endParaRPr b="1" sz="1300">
              <a:solidFill>
                <a:schemeClr val="dk1"/>
              </a:solidFill>
            </a:endParaRPr>
          </a:p>
          <a:p>
            <a:pPr indent="0" lvl="0" marL="0" rtl="0" algn="l">
              <a:lnSpc>
                <a:spcPct val="100000"/>
              </a:lnSpc>
              <a:spcBef>
                <a:spcPts val="400"/>
              </a:spcBef>
              <a:spcAft>
                <a:spcPts val="0"/>
              </a:spcAft>
              <a:buClr>
                <a:schemeClr val="dk1"/>
              </a:buClr>
              <a:buSzPts val="1100"/>
              <a:buFont typeface="Arial"/>
              <a:buNone/>
            </a:pPr>
            <a:r>
              <a:rPr lang="en-GB" sz="1300">
                <a:solidFill>
                  <a:schemeClr val="dk1"/>
                </a:solidFill>
              </a:rPr>
              <a:t>The system consists of two main parts:</a:t>
            </a:r>
            <a:endParaRPr sz="1300">
              <a:solidFill>
                <a:schemeClr val="dk1"/>
              </a:solidFill>
            </a:endParaRPr>
          </a:p>
          <a:p>
            <a:pPr indent="-311150" lvl="0" marL="457200" rtl="0" algn="l">
              <a:lnSpc>
                <a:spcPct val="100000"/>
              </a:lnSpc>
              <a:spcBef>
                <a:spcPts val="1200"/>
              </a:spcBef>
              <a:spcAft>
                <a:spcPts val="0"/>
              </a:spcAft>
              <a:buClr>
                <a:schemeClr val="dk1"/>
              </a:buClr>
              <a:buSzPts val="1300"/>
              <a:buAutoNum type="arabicPeriod"/>
            </a:pPr>
            <a:r>
              <a:rPr b="1" lang="en-GB" sz="1300">
                <a:solidFill>
                  <a:schemeClr val="dk1"/>
                </a:solidFill>
              </a:rPr>
              <a:t>The Cam:</a:t>
            </a:r>
            <a:r>
              <a:rPr lang="en-GB" sz="1300">
                <a:solidFill>
                  <a:schemeClr val="dk1"/>
                </a:solidFill>
              </a:rPr>
              <a:t> A profile-shaped disc (like a pear, circle, or heart) attached to a rotating shaft.</a:t>
            </a:r>
            <a:endParaRPr sz="1300">
              <a:solidFill>
                <a:schemeClr val="dk1"/>
              </a:solidFill>
            </a:endParaRPr>
          </a:p>
          <a:p>
            <a:pPr indent="0" lvl="0" marL="457200" rtl="0" algn="l">
              <a:lnSpc>
                <a:spcPct val="100000"/>
              </a:lnSpc>
              <a:spcBef>
                <a:spcPts val="1200"/>
              </a:spcBef>
              <a:spcAft>
                <a:spcPts val="0"/>
              </a:spcAft>
              <a:buNone/>
            </a:pPr>
            <a:r>
              <a:t/>
            </a:r>
            <a:endParaRPr sz="1300">
              <a:solidFill>
                <a:schemeClr val="dk1"/>
              </a:solidFill>
            </a:endParaRPr>
          </a:p>
          <a:p>
            <a:pPr indent="-311150" lvl="0" marL="457200" rtl="0" algn="l">
              <a:lnSpc>
                <a:spcPct val="100000"/>
              </a:lnSpc>
              <a:spcBef>
                <a:spcPts val="1200"/>
              </a:spcBef>
              <a:spcAft>
                <a:spcPts val="0"/>
              </a:spcAft>
              <a:buClr>
                <a:schemeClr val="dk1"/>
              </a:buClr>
              <a:buSzPts val="1300"/>
              <a:buAutoNum type="arabicPeriod"/>
            </a:pPr>
            <a:r>
              <a:rPr b="1" lang="en-GB" sz="1300">
                <a:solidFill>
                  <a:schemeClr val="dk1"/>
                </a:solidFill>
              </a:rPr>
              <a:t>The Follower:</a:t>
            </a:r>
            <a:r>
              <a:rPr lang="en-GB" sz="1300">
                <a:solidFill>
                  <a:schemeClr val="dk1"/>
                </a:solidFill>
              </a:rPr>
              <a:t> A rod that rests on the edge of the cam. As the cam rotates, its varying profile forces the follower to move up and down or side-to-side.</a:t>
            </a:r>
            <a:endParaRPr sz="1300">
              <a:solidFill>
                <a:schemeClr val="dk1"/>
              </a:solidFill>
            </a:endParaRPr>
          </a:p>
          <a:p>
            <a:pPr indent="0" lvl="0" marL="0" rtl="0" algn="l">
              <a:lnSpc>
                <a:spcPct val="100000"/>
              </a:lnSpc>
              <a:spcBef>
                <a:spcPts val="1400"/>
              </a:spcBef>
              <a:spcAft>
                <a:spcPts val="0"/>
              </a:spcAft>
              <a:buClr>
                <a:schemeClr val="dk1"/>
              </a:buClr>
              <a:buSzPts val="1100"/>
              <a:buFont typeface="Arial"/>
              <a:buNone/>
            </a:pPr>
            <a:r>
              <a:t/>
            </a:r>
            <a:endParaRPr b="1" sz="1300">
              <a:solidFill>
                <a:schemeClr val="dk1"/>
              </a:solidFill>
            </a:endParaRPr>
          </a:p>
          <a:p>
            <a:pPr indent="0" lvl="0" marL="0" rtl="0" algn="l">
              <a:lnSpc>
                <a:spcPct val="100000"/>
              </a:lnSpc>
              <a:spcBef>
                <a:spcPts val="1200"/>
              </a:spcBef>
              <a:spcAft>
                <a:spcPts val="1200"/>
              </a:spcAft>
              <a:buNone/>
            </a:pPr>
            <a:r>
              <a:t/>
            </a:r>
            <a:endParaRPr sz="1300">
              <a:solidFill>
                <a:schemeClr val="dk2"/>
              </a:solidFill>
            </a:endParaRPr>
          </a:p>
        </p:txBody>
      </p:sp>
      <p:pic>
        <p:nvPicPr>
          <p:cNvPr id="292" name="Google Shape;292;p29"/>
          <p:cNvPicPr preferRelativeResize="0"/>
          <p:nvPr/>
        </p:nvPicPr>
        <p:blipFill rotWithShape="1">
          <a:blip r:embed="rId3">
            <a:alphaModFix/>
          </a:blip>
          <a:srcRect b="0" l="26542" r="29177" t="0"/>
          <a:stretch/>
        </p:blipFill>
        <p:spPr>
          <a:xfrm>
            <a:off x="6855425" y="1435675"/>
            <a:ext cx="1623240" cy="2062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3.3.5 Cams and followers are used to change rotary motion to reciprocating motion.</a:t>
            </a:r>
            <a:endParaRPr b="1" sz="1100">
              <a:solidFill>
                <a:srgbClr val="351C75"/>
              </a:solidFill>
            </a:endParaRPr>
          </a:p>
        </p:txBody>
      </p:sp>
      <p:sp>
        <p:nvSpPr>
          <p:cNvPr id="298" name="Google Shape;298;p30"/>
          <p:cNvSpPr txBox="1"/>
          <p:nvPr/>
        </p:nvSpPr>
        <p:spPr>
          <a:xfrm>
            <a:off x="262825" y="832400"/>
            <a:ext cx="8579700" cy="1693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400"/>
              </a:spcBef>
              <a:spcAft>
                <a:spcPts val="0"/>
              </a:spcAft>
              <a:buNone/>
            </a:pPr>
            <a:r>
              <a:rPr b="1" lang="en-GB" sz="1300">
                <a:solidFill>
                  <a:schemeClr val="dk1"/>
                </a:solidFill>
              </a:rPr>
              <a:t>The "Profile" defines the Motion</a:t>
            </a:r>
            <a:endParaRPr b="1" sz="1300">
              <a:solidFill>
                <a:schemeClr val="dk1"/>
              </a:solidFill>
            </a:endParaRPr>
          </a:p>
          <a:p>
            <a:pPr indent="0" lvl="0" marL="0" rtl="0" algn="l">
              <a:lnSpc>
                <a:spcPct val="100000"/>
              </a:lnSpc>
              <a:spcBef>
                <a:spcPts val="1200"/>
              </a:spcBef>
              <a:spcAft>
                <a:spcPts val="0"/>
              </a:spcAft>
              <a:buNone/>
            </a:pPr>
            <a:r>
              <a:rPr lang="en-GB" sz="1300">
                <a:solidFill>
                  <a:schemeClr val="dk1"/>
                </a:solidFill>
              </a:rPr>
              <a:t>The beauty of this system lies in the </a:t>
            </a:r>
            <a:r>
              <a:rPr b="1" lang="en-GB" sz="1300">
                <a:solidFill>
                  <a:schemeClr val="dk1"/>
                </a:solidFill>
              </a:rPr>
              <a:t>cam profile</a:t>
            </a:r>
            <a:r>
              <a:rPr lang="en-GB" sz="1300">
                <a:solidFill>
                  <a:schemeClr val="dk1"/>
                </a:solidFill>
              </a:rPr>
              <a:t>. By changing the shape of the cam, designers can precisely control the timing, distance, and dwell (pauses) of the movement:</a:t>
            </a:r>
            <a:endParaRPr sz="1300">
              <a:solidFill>
                <a:schemeClr val="dk1"/>
              </a:solidFill>
            </a:endParaRPr>
          </a:p>
          <a:p>
            <a:pPr indent="-311150" lvl="0" marL="457200" rtl="0" algn="l">
              <a:lnSpc>
                <a:spcPct val="100000"/>
              </a:lnSpc>
              <a:spcBef>
                <a:spcPts val="1200"/>
              </a:spcBef>
              <a:spcAft>
                <a:spcPts val="0"/>
              </a:spcAft>
              <a:buClr>
                <a:schemeClr val="dk1"/>
              </a:buClr>
              <a:buSzPts val="1300"/>
              <a:buChar char="●"/>
            </a:pPr>
            <a:r>
              <a:rPr b="1" lang="en-GB" sz="1300">
                <a:solidFill>
                  <a:schemeClr val="dk1"/>
                </a:solidFill>
              </a:rPr>
              <a:t>Pear-shaped cams</a:t>
            </a:r>
            <a:r>
              <a:rPr lang="en-GB" sz="1300">
                <a:solidFill>
                  <a:schemeClr val="dk1"/>
                </a:solidFill>
              </a:rPr>
              <a:t> create a long dwell period where the follower stays still before a sudden rise.</a:t>
            </a:r>
            <a:endParaRPr sz="1300">
              <a:solidFill>
                <a:schemeClr val="dk1"/>
              </a:solidFill>
            </a:endParaRPr>
          </a:p>
          <a:p>
            <a:pPr indent="-311150" lvl="0" marL="457200" rtl="0" algn="l">
              <a:lnSpc>
                <a:spcPct val="100000"/>
              </a:lnSpc>
              <a:spcBef>
                <a:spcPts val="0"/>
              </a:spcBef>
              <a:spcAft>
                <a:spcPts val="0"/>
              </a:spcAft>
              <a:buClr>
                <a:schemeClr val="dk1"/>
              </a:buClr>
              <a:buSzPts val="1300"/>
              <a:buChar char="●"/>
            </a:pPr>
            <a:r>
              <a:rPr b="1" lang="en-GB" sz="1300">
                <a:solidFill>
                  <a:schemeClr val="dk1"/>
                </a:solidFill>
              </a:rPr>
              <a:t>Snail cams</a:t>
            </a:r>
            <a:r>
              <a:rPr lang="en-GB" sz="1300">
                <a:solidFill>
                  <a:schemeClr val="dk1"/>
                </a:solidFill>
              </a:rPr>
              <a:t> provide a gradual rise followed by a sudden drop.</a:t>
            </a:r>
            <a:endParaRPr sz="1300">
              <a:solidFill>
                <a:schemeClr val="dk1"/>
              </a:solidFill>
            </a:endParaRPr>
          </a:p>
          <a:p>
            <a:pPr indent="-311150" lvl="0" marL="457200" rtl="0" algn="l">
              <a:lnSpc>
                <a:spcPct val="100000"/>
              </a:lnSpc>
              <a:spcBef>
                <a:spcPts val="0"/>
              </a:spcBef>
              <a:spcAft>
                <a:spcPts val="0"/>
              </a:spcAft>
              <a:buClr>
                <a:schemeClr val="dk1"/>
              </a:buClr>
              <a:buSzPts val="1300"/>
              <a:buChar char="●"/>
            </a:pPr>
            <a:r>
              <a:rPr b="1" lang="en-GB" sz="1300">
                <a:solidFill>
                  <a:schemeClr val="dk1"/>
                </a:solidFill>
              </a:rPr>
              <a:t>Eccentric (circular) cams</a:t>
            </a:r>
            <a:r>
              <a:rPr lang="en-GB" sz="1300">
                <a:solidFill>
                  <a:schemeClr val="dk1"/>
                </a:solidFill>
              </a:rPr>
              <a:t> produce a smooth, rhythmic "sine wave" motion.</a:t>
            </a:r>
            <a:endParaRPr sz="1300">
              <a:solidFill>
                <a:schemeClr val="dk2"/>
              </a:solidFill>
            </a:endParaRPr>
          </a:p>
        </p:txBody>
      </p:sp>
      <p:grpSp>
        <p:nvGrpSpPr>
          <p:cNvPr id="299" name="Google Shape;299;p30"/>
          <p:cNvGrpSpPr/>
          <p:nvPr/>
        </p:nvGrpSpPr>
        <p:grpSpPr>
          <a:xfrm>
            <a:off x="1582775" y="2558500"/>
            <a:ext cx="3810000" cy="2181575"/>
            <a:chOff x="2497175" y="2634700"/>
            <a:chExt cx="3810000" cy="2181575"/>
          </a:xfrm>
        </p:grpSpPr>
        <p:pic>
          <p:nvPicPr>
            <p:cNvPr id="300" name="Google Shape;300;p30"/>
            <p:cNvPicPr preferRelativeResize="0"/>
            <p:nvPr/>
          </p:nvPicPr>
          <p:blipFill rotWithShape="1">
            <a:blip r:embed="rId3">
              <a:alphaModFix/>
            </a:blip>
            <a:srcRect b="0" l="0" r="0" t="13405"/>
            <a:stretch/>
          </p:blipFill>
          <p:spPr>
            <a:xfrm>
              <a:off x="2497175" y="2754200"/>
              <a:ext cx="3810000" cy="2062075"/>
            </a:xfrm>
            <a:prstGeom prst="rect">
              <a:avLst/>
            </a:prstGeom>
            <a:noFill/>
            <a:ln>
              <a:noFill/>
            </a:ln>
          </p:spPr>
        </p:pic>
        <p:sp>
          <p:nvSpPr>
            <p:cNvPr id="301" name="Google Shape;301;p30"/>
            <p:cNvSpPr/>
            <p:nvPr/>
          </p:nvSpPr>
          <p:spPr>
            <a:xfrm>
              <a:off x="4455775" y="2634700"/>
              <a:ext cx="280800" cy="213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302" name="Google Shape;302;p30" title="Nockenwelle_ani.gif"/>
          <p:cNvPicPr preferRelativeResize="0"/>
          <p:nvPr/>
        </p:nvPicPr>
        <p:blipFill>
          <a:blip r:embed="rId4">
            <a:alphaModFix/>
          </a:blip>
          <a:stretch>
            <a:fillRect/>
          </a:stretch>
        </p:blipFill>
        <p:spPr>
          <a:xfrm>
            <a:off x="6459575" y="2678000"/>
            <a:ext cx="2532025" cy="189901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1"/>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3.3.5 Cams and followers are used to change rotary motion to reciprocating motion.</a:t>
            </a:r>
            <a:endParaRPr b="1" sz="1100">
              <a:solidFill>
                <a:srgbClr val="351C75"/>
              </a:solidFill>
            </a:endParaRPr>
          </a:p>
        </p:txBody>
      </p:sp>
      <p:sp>
        <p:nvSpPr>
          <p:cNvPr id="308" name="Google Shape;308;p31"/>
          <p:cNvSpPr txBox="1"/>
          <p:nvPr/>
        </p:nvSpPr>
        <p:spPr>
          <a:xfrm>
            <a:off x="339025" y="756200"/>
            <a:ext cx="8427300" cy="194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GB">
                <a:solidFill>
                  <a:schemeClr val="dk1"/>
                </a:solidFill>
              </a:rPr>
              <a:t>Applications</a:t>
            </a:r>
            <a:endParaRPr b="1">
              <a:solidFill>
                <a:schemeClr val="dk1"/>
              </a:solidFill>
            </a:endParaRPr>
          </a:p>
          <a:p>
            <a:pPr indent="0" lvl="0" marL="0" rtl="0" algn="l">
              <a:lnSpc>
                <a:spcPct val="115000"/>
              </a:lnSpc>
              <a:spcBef>
                <a:spcPts val="1200"/>
              </a:spcBef>
              <a:spcAft>
                <a:spcPts val="0"/>
              </a:spcAft>
              <a:buNone/>
            </a:pPr>
            <a:r>
              <a:rPr lang="en-GB">
                <a:solidFill>
                  <a:schemeClr val="dk1"/>
                </a:solidFill>
              </a:rPr>
              <a:t>This transformation is essential in </a:t>
            </a:r>
            <a:r>
              <a:rPr b="1" lang="en-GB">
                <a:solidFill>
                  <a:schemeClr val="dk1"/>
                </a:solidFill>
              </a:rPr>
              <a:t>internal combustion engines</a:t>
            </a:r>
            <a:r>
              <a:rPr lang="en-GB">
                <a:solidFill>
                  <a:schemeClr val="dk1"/>
                </a:solidFill>
              </a:rPr>
              <a:t>, where cams open and close fuel valves at exact intervals. You’ll also find them in sewing machines to move the needle or in automated toy "automata" to create lifelike movements. For a designer, it is the go-to solution when a machine needs to "pulse" or "step" rather than just spin.</a:t>
            </a:r>
            <a:endParaRPr>
              <a:solidFill>
                <a:schemeClr val="dk1"/>
              </a:solidFill>
            </a:endParaRPr>
          </a:p>
          <a:p>
            <a:pPr indent="0" lvl="0" marL="0" rtl="0" algn="l">
              <a:spcBef>
                <a:spcPts val="1200"/>
              </a:spcBef>
              <a:spcAft>
                <a:spcPts val="0"/>
              </a:spcAft>
              <a:buNone/>
            </a:pPr>
            <a:r>
              <a:t/>
            </a:r>
            <a:endParaRPr>
              <a:solidFill>
                <a:schemeClr val="dk2"/>
              </a:solidFill>
            </a:endParaRPr>
          </a:p>
        </p:txBody>
      </p:sp>
      <p:pic>
        <p:nvPicPr>
          <p:cNvPr id="309" name="Google Shape;309;p31"/>
          <p:cNvPicPr preferRelativeResize="0"/>
          <p:nvPr/>
        </p:nvPicPr>
        <p:blipFill rotWithShape="1">
          <a:blip r:embed="rId3">
            <a:alphaModFix/>
          </a:blip>
          <a:srcRect b="0" l="10755" r="8194" t="0"/>
          <a:stretch/>
        </p:blipFill>
        <p:spPr>
          <a:xfrm>
            <a:off x="1011909" y="2931800"/>
            <a:ext cx="2208500" cy="1525900"/>
          </a:xfrm>
          <a:prstGeom prst="rect">
            <a:avLst/>
          </a:prstGeom>
          <a:noFill/>
          <a:ln>
            <a:noFill/>
          </a:ln>
        </p:spPr>
      </p:pic>
      <p:pic>
        <p:nvPicPr>
          <p:cNvPr id="310" name="Google Shape;310;p31"/>
          <p:cNvPicPr preferRelativeResize="0"/>
          <p:nvPr/>
        </p:nvPicPr>
        <p:blipFill>
          <a:blip r:embed="rId4">
            <a:alphaModFix/>
          </a:blip>
          <a:stretch>
            <a:fillRect/>
          </a:stretch>
        </p:blipFill>
        <p:spPr>
          <a:xfrm>
            <a:off x="3478575" y="2779375"/>
            <a:ext cx="1284250" cy="1830725"/>
          </a:xfrm>
          <a:prstGeom prst="rect">
            <a:avLst/>
          </a:prstGeom>
          <a:noFill/>
          <a:ln>
            <a:noFill/>
          </a:ln>
        </p:spPr>
      </p:pic>
      <p:pic>
        <p:nvPicPr>
          <p:cNvPr descr="Some of the automatons I make in my small carpentry and wood sculpture workshop. At the moment these pieces have all been sold, so I had to recover the footage from some old videos I made for instagram, so they are vertical and therefore to adapt them to the youtube format, they are very enlarged.&#10;&#10;&#10;Find my products for sale here:&#10;https://www.etsy.com/it/shop/StoccafissoDesign?ref=seller-platform-mcnav" id="311" name="Google Shape;311;p31" title="mechanical tales, some of my wood automata toys">
            <a:hlinkClick r:id="rId5"/>
          </p:cNvPr>
          <p:cNvPicPr preferRelativeResize="0"/>
          <p:nvPr/>
        </p:nvPicPr>
        <p:blipFill>
          <a:blip r:embed="rId6">
            <a:alphaModFix/>
          </a:blip>
          <a:stretch>
            <a:fillRect/>
          </a:stretch>
        </p:blipFill>
        <p:spPr>
          <a:xfrm>
            <a:off x="5038565" y="2855600"/>
            <a:ext cx="3048000" cy="171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000"/>
                                        <p:tgtEl>
                                          <p:spTgt spid="3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2"/>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3.3.5 Cams and followers are used to change rotary motion to reciprocating motion.</a:t>
            </a:r>
            <a:endParaRPr b="1" sz="1100">
              <a:solidFill>
                <a:srgbClr val="351C75"/>
              </a:solidFill>
            </a:endParaRPr>
          </a:p>
        </p:txBody>
      </p:sp>
      <p:sp>
        <p:nvSpPr>
          <p:cNvPr id="317" name="Google Shape;317;p32"/>
          <p:cNvSpPr txBox="1"/>
          <p:nvPr/>
        </p:nvSpPr>
        <p:spPr>
          <a:xfrm>
            <a:off x="339025" y="2813600"/>
            <a:ext cx="8427300" cy="154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GB">
                <a:solidFill>
                  <a:schemeClr val="dk1"/>
                </a:solidFill>
              </a:rPr>
              <a:t>Displacement Diagram</a:t>
            </a:r>
            <a:endParaRPr b="1">
              <a:solidFill>
                <a:schemeClr val="dk1"/>
              </a:solidFill>
            </a:endParaRPr>
          </a:p>
          <a:p>
            <a:pPr indent="0" lvl="0" marL="0" rtl="0" algn="l">
              <a:lnSpc>
                <a:spcPct val="115000"/>
              </a:lnSpc>
              <a:spcBef>
                <a:spcPts val="1200"/>
              </a:spcBef>
              <a:spcAft>
                <a:spcPts val="1200"/>
              </a:spcAft>
              <a:buNone/>
            </a:pPr>
            <a:r>
              <a:rPr lang="en-GB">
                <a:solidFill>
                  <a:schemeClr val="dk1"/>
                </a:solidFill>
              </a:rPr>
              <a:t>A displacement diagram is a graphical representation of the follower's movement as the cam completes one full rotation (360°).Think of it as a "map" of the follower's journey. It plots the height (lift) of the follower against the angle of rotation of the cam. This is the most critical part of the design process because designers design the diagram before they draw the actual cam.</a:t>
            </a:r>
            <a:endParaRPr>
              <a:solidFill>
                <a:schemeClr val="dk2"/>
              </a:solidFill>
            </a:endParaRPr>
          </a:p>
        </p:txBody>
      </p:sp>
      <p:pic>
        <p:nvPicPr>
          <p:cNvPr id="318" name="Google Shape;318;p32"/>
          <p:cNvPicPr preferRelativeResize="0"/>
          <p:nvPr/>
        </p:nvPicPr>
        <p:blipFill>
          <a:blip r:embed="rId3">
            <a:alphaModFix/>
          </a:blip>
          <a:stretch>
            <a:fillRect/>
          </a:stretch>
        </p:blipFill>
        <p:spPr>
          <a:xfrm>
            <a:off x="339025" y="909950"/>
            <a:ext cx="3383150" cy="1903650"/>
          </a:xfrm>
          <a:prstGeom prst="rect">
            <a:avLst/>
          </a:prstGeom>
          <a:noFill/>
          <a:ln>
            <a:noFill/>
          </a:ln>
        </p:spPr>
      </p:pic>
      <p:pic>
        <p:nvPicPr>
          <p:cNvPr id="319" name="Google Shape;319;p32"/>
          <p:cNvPicPr preferRelativeResize="0"/>
          <p:nvPr/>
        </p:nvPicPr>
        <p:blipFill rotWithShape="1">
          <a:blip r:embed="rId4">
            <a:alphaModFix/>
          </a:blip>
          <a:srcRect b="0" l="0" r="52683" t="0"/>
          <a:stretch/>
        </p:blipFill>
        <p:spPr>
          <a:xfrm rot="-3599999">
            <a:off x="6365209" y="1145897"/>
            <a:ext cx="1491775" cy="1447800"/>
          </a:xfrm>
          <a:prstGeom prst="rect">
            <a:avLst/>
          </a:prstGeom>
          <a:noFill/>
          <a:ln>
            <a:noFill/>
          </a:ln>
        </p:spPr>
      </p:pic>
      <p:pic>
        <p:nvPicPr>
          <p:cNvPr id="320" name="Google Shape;320;p32" title="Cam-disc-3_frontview_animated.gif"/>
          <p:cNvPicPr preferRelativeResize="0"/>
          <p:nvPr/>
        </p:nvPicPr>
        <p:blipFill>
          <a:blip r:embed="rId5">
            <a:alphaModFix/>
          </a:blip>
          <a:stretch>
            <a:fillRect/>
          </a:stretch>
        </p:blipFill>
        <p:spPr>
          <a:xfrm>
            <a:off x="6653302" y="528300"/>
            <a:ext cx="988225" cy="1675700"/>
          </a:xfrm>
          <a:prstGeom prst="rect">
            <a:avLst/>
          </a:prstGeom>
          <a:noFill/>
          <a:ln>
            <a:noFill/>
          </a:ln>
        </p:spPr>
      </p:pic>
      <p:cxnSp>
        <p:nvCxnSpPr>
          <p:cNvPr id="321" name="Google Shape;321;p32"/>
          <p:cNvCxnSpPr/>
          <p:nvPr/>
        </p:nvCxnSpPr>
        <p:spPr>
          <a:xfrm>
            <a:off x="7880250" y="550195"/>
            <a:ext cx="19500" cy="833100"/>
          </a:xfrm>
          <a:prstGeom prst="straightConnector1">
            <a:avLst/>
          </a:prstGeom>
          <a:noFill/>
          <a:ln cap="flat" cmpd="sng" w="38100">
            <a:solidFill>
              <a:schemeClr val="dk2"/>
            </a:solidFill>
            <a:prstDash val="solid"/>
            <a:round/>
            <a:headEnd len="med" w="med" type="triangle"/>
            <a:tailEnd len="med" w="med" type="triangle"/>
          </a:ln>
        </p:spPr>
      </p:cxnSp>
      <p:sp>
        <p:nvSpPr>
          <p:cNvPr id="322" name="Google Shape;322;p32"/>
          <p:cNvSpPr txBox="1"/>
          <p:nvPr/>
        </p:nvSpPr>
        <p:spPr>
          <a:xfrm>
            <a:off x="8011975" y="574725"/>
            <a:ext cx="774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rgbClr val="990000"/>
                </a:solidFill>
              </a:rPr>
              <a:t>Height</a:t>
            </a:r>
            <a:endParaRPr sz="1200">
              <a:solidFill>
                <a:srgbClr val="990000"/>
              </a:solidFill>
            </a:endParaRPr>
          </a:p>
          <a:p>
            <a:pPr indent="0" lvl="0" marL="0" rtl="0" algn="ctr">
              <a:spcBef>
                <a:spcPts val="0"/>
              </a:spcBef>
              <a:spcAft>
                <a:spcPts val="0"/>
              </a:spcAft>
              <a:buNone/>
            </a:pPr>
            <a:r>
              <a:rPr lang="en-GB" sz="1200">
                <a:solidFill>
                  <a:srgbClr val="990000"/>
                </a:solidFill>
              </a:rPr>
              <a:t>(Y axis)</a:t>
            </a:r>
            <a:endParaRPr sz="1200">
              <a:solidFill>
                <a:srgbClr val="990000"/>
              </a:solidFill>
            </a:endParaRPr>
          </a:p>
          <a:p>
            <a:pPr indent="0" lvl="0" marL="0" rtl="0" algn="ctr">
              <a:spcBef>
                <a:spcPts val="0"/>
              </a:spcBef>
              <a:spcAft>
                <a:spcPts val="0"/>
              </a:spcAft>
              <a:buNone/>
            </a:pPr>
            <a:r>
              <a:rPr lang="en-GB" sz="1200">
                <a:solidFill>
                  <a:srgbClr val="990000"/>
                </a:solidFill>
              </a:rPr>
              <a:t>Verticla</a:t>
            </a:r>
            <a:endParaRPr sz="1200">
              <a:solidFill>
                <a:srgbClr val="990000"/>
              </a:solidFill>
            </a:endParaRPr>
          </a:p>
        </p:txBody>
      </p:sp>
      <p:sp>
        <p:nvSpPr>
          <p:cNvPr id="323" name="Google Shape;323;p32"/>
          <p:cNvSpPr txBox="1"/>
          <p:nvPr/>
        </p:nvSpPr>
        <p:spPr>
          <a:xfrm>
            <a:off x="7849904" y="1793925"/>
            <a:ext cx="9882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rgbClr val="990000"/>
                </a:solidFill>
              </a:rPr>
              <a:t>Rotation angle</a:t>
            </a:r>
            <a:endParaRPr sz="1200">
              <a:solidFill>
                <a:srgbClr val="990000"/>
              </a:solidFill>
            </a:endParaRPr>
          </a:p>
          <a:p>
            <a:pPr indent="0" lvl="0" marL="0" rtl="0" algn="ctr">
              <a:spcBef>
                <a:spcPts val="0"/>
              </a:spcBef>
              <a:spcAft>
                <a:spcPts val="0"/>
              </a:spcAft>
              <a:buNone/>
            </a:pPr>
            <a:r>
              <a:rPr lang="en-GB" sz="1200">
                <a:solidFill>
                  <a:srgbClr val="990000"/>
                </a:solidFill>
              </a:rPr>
              <a:t>(X axis) -Horizontal</a:t>
            </a:r>
            <a:endParaRPr sz="1200">
              <a:solidFill>
                <a:srgbClr val="99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3"/>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3.3.5 Cams and followers are used to change rotary motion to reciprocating motion.</a:t>
            </a:r>
            <a:endParaRPr b="1" sz="1100">
              <a:solidFill>
                <a:srgbClr val="351C75"/>
              </a:solidFill>
            </a:endParaRPr>
          </a:p>
        </p:txBody>
      </p:sp>
      <p:sp>
        <p:nvSpPr>
          <p:cNvPr id="329" name="Google Shape;329;p33"/>
          <p:cNvSpPr txBox="1"/>
          <p:nvPr/>
        </p:nvSpPr>
        <p:spPr>
          <a:xfrm>
            <a:off x="110425" y="451400"/>
            <a:ext cx="5943600" cy="244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400"/>
              </a:spcBef>
              <a:spcAft>
                <a:spcPts val="0"/>
              </a:spcAft>
              <a:buNone/>
            </a:pPr>
            <a:r>
              <a:rPr b="1" lang="en-GB">
                <a:solidFill>
                  <a:schemeClr val="dk1"/>
                </a:solidFill>
              </a:rPr>
              <a:t>Displacement Diagram</a:t>
            </a:r>
            <a:endParaRPr b="1">
              <a:solidFill>
                <a:schemeClr val="dk1"/>
              </a:solidFill>
            </a:endParaRPr>
          </a:p>
          <a:p>
            <a:pPr indent="0" lvl="0" marL="0" rtl="0" algn="l">
              <a:lnSpc>
                <a:spcPct val="115000"/>
              </a:lnSpc>
              <a:spcBef>
                <a:spcPts val="1200"/>
              </a:spcBef>
              <a:spcAft>
                <a:spcPts val="0"/>
              </a:spcAft>
              <a:buNone/>
            </a:pPr>
            <a:r>
              <a:rPr lang="en-GB">
                <a:solidFill>
                  <a:schemeClr val="dk1"/>
                </a:solidFill>
              </a:rPr>
              <a:t>A graph to show how follower moves(height) when cam rotates(angle).</a:t>
            </a:r>
            <a:endParaRPr>
              <a:solidFill>
                <a:schemeClr val="dk1"/>
              </a:solidFill>
            </a:endParaRPr>
          </a:p>
          <a:p>
            <a:pPr indent="0" lvl="0" marL="0" rtl="0" algn="l">
              <a:lnSpc>
                <a:spcPct val="115000"/>
              </a:lnSpc>
              <a:spcBef>
                <a:spcPts val="1200"/>
              </a:spcBef>
              <a:spcAft>
                <a:spcPts val="0"/>
              </a:spcAft>
              <a:buNone/>
            </a:pPr>
            <a:r>
              <a:rPr b="1" lang="en-GB">
                <a:solidFill>
                  <a:schemeClr val="dk1"/>
                </a:solidFill>
              </a:rPr>
              <a:t>X axis</a:t>
            </a:r>
            <a:r>
              <a:rPr lang="en-GB">
                <a:solidFill>
                  <a:schemeClr val="dk1"/>
                </a:solidFill>
              </a:rPr>
              <a:t> = </a:t>
            </a:r>
            <a:r>
              <a:rPr b="1" lang="en-GB">
                <a:solidFill>
                  <a:schemeClr val="dk1"/>
                </a:solidFill>
              </a:rPr>
              <a:t>angle</a:t>
            </a:r>
            <a:r>
              <a:rPr lang="en-GB">
                <a:solidFill>
                  <a:schemeClr val="dk1"/>
                </a:solidFill>
              </a:rPr>
              <a:t> of rotation (in degree)</a:t>
            </a:r>
            <a:endParaRPr>
              <a:solidFill>
                <a:schemeClr val="dk1"/>
              </a:solidFill>
            </a:endParaRPr>
          </a:p>
          <a:p>
            <a:pPr indent="0" lvl="0" marL="0" rtl="0" algn="l">
              <a:lnSpc>
                <a:spcPct val="115000"/>
              </a:lnSpc>
              <a:spcBef>
                <a:spcPts val="0"/>
              </a:spcBef>
              <a:spcAft>
                <a:spcPts val="0"/>
              </a:spcAft>
              <a:buNone/>
            </a:pPr>
            <a:r>
              <a:rPr b="1" lang="en-GB">
                <a:solidFill>
                  <a:schemeClr val="dk1"/>
                </a:solidFill>
              </a:rPr>
              <a:t>Y axis</a:t>
            </a:r>
            <a:r>
              <a:rPr lang="en-GB">
                <a:solidFill>
                  <a:schemeClr val="dk1"/>
                </a:solidFill>
              </a:rPr>
              <a:t> = </a:t>
            </a:r>
            <a:r>
              <a:rPr b="1" lang="en-GB">
                <a:solidFill>
                  <a:schemeClr val="dk1"/>
                </a:solidFill>
              </a:rPr>
              <a:t>movement</a:t>
            </a:r>
            <a:r>
              <a:rPr lang="en-GB">
                <a:solidFill>
                  <a:schemeClr val="dk1"/>
                </a:solidFill>
              </a:rPr>
              <a:t> (displacement) of the follower (up and down)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When the follower rise (move up)</a:t>
            </a:r>
            <a:endParaRPr>
              <a:solidFill>
                <a:schemeClr val="dk1"/>
              </a:solidFill>
            </a:endParaRPr>
          </a:p>
          <a:p>
            <a:pPr indent="0" lvl="0" marL="0" rtl="0" algn="l">
              <a:lnSpc>
                <a:spcPct val="115000"/>
              </a:lnSpc>
              <a:spcBef>
                <a:spcPts val="0"/>
              </a:spcBef>
              <a:spcAft>
                <a:spcPts val="0"/>
              </a:spcAft>
              <a:buNone/>
            </a:pPr>
            <a:r>
              <a:rPr lang="en-GB">
                <a:solidFill>
                  <a:schemeClr val="dk1"/>
                </a:solidFill>
              </a:rPr>
              <a:t>When it stays (dwell)</a:t>
            </a:r>
            <a:endParaRPr>
              <a:solidFill>
                <a:schemeClr val="dk1"/>
              </a:solidFill>
            </a:endParaRPr>
          </a:p>
          <a:p>
            <a:pPr indent="0" lvl="0" marL="0" rtl="0" algn="l">
              <a:lnSpc>
                <a:spcPct val="115000"/>
              </a:lnSpc>
              <a:spcBef>
                <a:spcPts val="0"/>
              </a:spcBef>
              <a:spcAft>
                <a:spcPts val="0"/>
              </a:spcAft>
              <a:buNone/>
            </a:pPr>
            <a:r>
              <a:rPr lang="en-GB">
                <a:solidFill>
                  <a:schemeClr val="dk1"/>
                </a:solidFill>
              </a:rPr>
              <a:t>When it falls (move down)</a:t>
            </a:r>
            <a:endParaRPr>
              <a:solidFill>
                <a:schemeClr val="dk1"/>
              </a:solidFill>
            </a:endParaRPr>
          </a:p>
        </p:txBody>
      </p:sp>
      <p:cxnSp>
        <p:nvCxnSpPr>
          <p:cNvPr id="330" name="Google Shape;330;p33"/>
          <p:cNvCxnSpPr/>
          <p:nvPr/>
        </p:nvCxnSpPr>
        <p:spPr>
          <a:xfrm>
            <a:off x="578947" y="344657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31" name="Google Shape;331;p33"/>
          <p:cNvCxnSpPr/>
          <p:nvPr/>
        </p:nvCxnSpPr>
        <p:spPr>
          <a:xfrm rot="10800000">
            <a:off x="419332" y="4387809"/>
            <a:ext cx="5657400" cy="0"/>
          </a:xfrm>
          <a:prstGeom prst="straightConnector1">
            <a:avLst/>
          </a:prstGeom>
          <a:noFill/>
          <a:ln cap="flat" cmpd="sng" w="10400">
            <a:solidFill>
              <a:srgbClr val="B7B7B7"/>
            </a:solidFill>
            <a:prstDash val="solid"/>
            <a:round/>
            <a:headEnd len="med" w="med" type="none"/>
            <a:tailEnd len="med" w="med" type="none"/>
          </a:ln>
        </p:spPr>
      </p:cxnSp>
      <p:cxnSp>
        <p:nvCxnSpPr>
          <p:cNvPr id="332" name="Google Shape;332;p33"/>
          <p:cNvCxnSpPr/>
          <p:nvPr/>
        </p:nvCxnSpPr>
        <p:spPr>
          <a:xfrm rot="10800000">
            <a:off x="419332" y="4050942"/>
            <a:ext cx="5657400" cy="0"/>
          </a:xfrm>
          <a:prstGeom prst="straightConnector1">
            <a:avLst/>
          </a:prstGeom>
          <a:noFill/>
          <a:ln cap="flat" cmpd="sng" w="10400">
            <a:solidFill>
              <a:srgbClr val="B7B7B7"/>
            </a:solidFill>
            <a:prstDash val="solid"/>
            <a:round/>
            <a:headEnd len="med" w="med" type="none"/>
            <a:tailEnd len="med" w="med" type="none"/>
          </a:ln>
        </p:spPr>
      </p:cxnSp>
      <p:cxnSp>
        <p:nvCxnSpPr>
          <p:cNvPr id="333" name="Google Shape;333;p33"/>
          <p:cNvCxnSpPr/>
          <p:nvPr/>
        </p:nvCxnSpPr>
        <p:spPr>
          <a:xfrm rot="10800000">
            <a:off x="419382" y="3782008"/>
            <a:ext cx="5657400" cy="0"/>
          </a:xfrm>
          <a:prstGeom prst="straightConnector1">
            <a:avLst/>
          </a:prstGeom>
          <a:noFill/>
          <a:ln cap="flat" cmpd="sng" w="9525">
            <a:solidFill>
              <a:srgbClr val="B7B7B7"/>
            </a:solidFill>
            <a:prstDash val="solid"/>
            <a:round/>
            <a:headEnd len="med" w="med" type="none"/>
            <a:tailEnd len="med" w="med" type="none"/>
          </a:ln>
        </p:spPr>
      </p:cxnSp>
      <p:cxnSp>
        <p:nvCxnSpPr>
          <p:cNvPr id="334" name="Google Shape;334;p33"/>
          <p:cNvCxnSpPr/>
          <p:nvPr/>
        </p:nvCxnSpPr>
        <p:spPr>
          <a:xfrm rot="10800000">
            <a:off x="419382" y="3452433"/>
            <a:ext cx="5657400" cy="0"/>
          </a:xfrm>
          <a:prstGeom prst="straightConnector1">
            <a:avLst/>
          </a:prstGeom>
          <a:noFill/>
          <a:ln cap="flat" cmpd="sng" w="9525">
            <a:solidFill>
              <a:srgbClr val="B7B7B7"/>
            </a:solidFill>
            <a:prstDash val="solid"/>
            <a:round/>
            <a:headEnd len="med" w="med" type="none"/>
            <a:tailEnd len="med" w="med" type="none"/>
          </a:ln>
        </p:spPr>
      </p:cxnSp>
      <p:cxnSp>
        <p:nvCxnSpPr>
          <p:cNvPr id="335" name="Google Shape;335;p33"/>
          <p:cNvCxnSpPr/>
          <p:nvPr/>
        </p:nvCxnSpPr>
        <p:spPr>
          <a:xfrm rot="10800000">
            <a:off x="429068" y="3010258"/>
            <a:ext cx="0" cy="1686900"/>
          </a:xfrm>
          <a:prstGeom prst="straightConnector1">
            <a:avLst/>
          </a:prstGeom>
          <a:noFill/>
          <a:ln cap="flat" cmpd="sng" w="28575">
            <a:solidFill>
              <a:schemeClr val="dk2"/>
            </a:solidFill>
            <a:prstDash val="solid"/>
            <a:round/>
            <a:headEnd len="med" w="med" type="none"/>
            <a:tailEnd len="med" w="med" type="triangle"/>
          </a:ln>
        </p:spPr>
      </p:cxnSp>
      <p:cxnSp>
        <p:nvCxnSpPr>
          <p:cNvPr id="336" name="Google Shape;336;p33"/>
          <p:cNvCxnSpPr/>
          <p:nvPr/>
        </p:nvCxnSpPr>
        <p:spPr>
          <a:xfrm>
            <a:off x="738967" y="34541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37" name="Google Shape;337;p33"/>
          <p:cNvCxnSpPr/>
          <p:nvPr/>
        </p:nvCxnSpPr>
        <p:spPr>
          <a:xfrm>
            <a:off x="891367" y="345292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38" name="Google Shape;338;p33"/>
          <p:cNvCxnSpPr/>
          <p:nvPr/>
        </p:nvCxnSpPr>
        <p:spPr>
          <a:xfrm>
            <a:off x="1051387" y="34541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39" name="Google Shape;339;p33"/>
          <p:cNvCxnSpPr/>
          <p:nvPr/>
        </p:nvCxnSpPr>
        <p:spPr>
          <a:xfrm>
            <a:off x="1203787" y="34541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0" name="Google Shape;340;p33"/>
          <p:cNvCxnSpPr/>
          <p:nvPr/>
        </p:nvCxnSpPr>
        <p:spPr>
          <a:xfrm>
            <a:off x="1363807" y="3231308"/>
            <a:ext cx="0" cy="1468800"/>
          </a:xfrm>
          <a:prstGeom prst="straightConnector1">
            <a:avLst/>
          </a:prstGeom>
          <a:noFill/>
          <a:ln cap="flat" cmpd="sng" w="9525">
            <a:solidFill>
              <a:srgbClr val="666666"/>
            </a:solidFill>
            <a:prstDash val="solid"/>
            <a:round/>
            <a:headEnd len="med" w="med" type="none"/>
            <a:tailEnd len="med" w="med" type="none"/>
          </a:ln>
        </p:spPr>
      </p:cxnSp>
      <p:cxnSp>
        <p:nvCxnSpPr>
          <p:cNvPr id="341" name="Google Shape;341;p33"/>
          <p:cNvCxnSpPr/>
          <p:nvPr/>
        </p:nvCxnSpPr>
        <p:spPr>
          <a:xfrm>
            <a:off x="1525097" y="344657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2" name="Google Shape;342;p33"/>
          <p:cNvCxnSpPr/>
          <p:nvPr/>
        </p:nvCxnSpPr>
        <p:spPr>
          <a:xfrm>
            <a:off x="1685117" y="34541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3" name="Google Shape;343;p33"/>
          <p:cNvCxnSpPr/>
          <p:nvPr/>
        </p:nvCxnSpPr>
        <p:spPr>
          <a:xfrm>
            <a:off x="1837517" y="345292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4" name="Google Shape;344;p33"/>
          <p:cNvCxnSpPr/>
          <p:nvPr/>
        </p:nvCxnSpPr>
        <p:spPr>
          <a:xfrm>
            <a:off x="1997537" y="34541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5" name="Google Shape;345;p33"/>
          <p:cNvCxnSpPr/>
          <p:nvPr/>
        </p:nvCxnSpPr>
        <p:spPr>
          <a:xfrm>
            <a:off x="2149937" y="34541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6" name="Google Shape;346;p33"/>
          <p:cNvCxnSpPr/>
          <p:nvPr/>
        </p:nvCxnSpPr>
        <p:spPr>
          <a:xfrm>
            <a:off x="2309957" y="3231308"/>
            <a:ext cx="0" cy="1468800"/>
          </a:xfrm>
          <a:prstGeom prst="straightConnector1">
            <a:avLst/>
          </a:prstGeom>
          <a:noFill/>
          <a:ln cap="flat" cmpd="sng" w="9525">
            <a:solidFill>
              <a:srgbClr val="666666"/>
            </a:solidFill>
            <a:prstDash val="solid"/>
            <a:round/>
            <a:headEnd len="med" w="med" type="none"/>
            <a:tailEnd len="med" w="med" type="none"/>
          </a:ln>
        </p:spPr>
      </p:cxnSp>
      <p:cxnSp>
        <p:nvCxnSpPr>
          <p:cNvPr id="347" name="Google Shape;347;p33"/>
          <p:cNvCxnSpPr/>
          <p:nvPr/>
        </p:nvCxnSpPr>
        <p:spPr>
          <a:xfrm>
            <a:off x="2471247" y="344022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8" name="Google Shape;348;p33"/>
          <p:cNvCxnSpPr/>
          <p:nvPr/>
        </p:nvCxnSpPr>
        <p:spPr>
          <a:xfrm>
            <a:off x="263126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49" name="Google Shape;349;p33"/>
          <p:cNvCxnSpPr/>
          <p:nvPr/>
        </p:nvCxnSpPr>
        <p:spPr>
          <a:xfrm>
            <a:off x="2783667" y="344657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0" name="Google Shape;350;p33"/>
          <p:cNvCxnSpPr/>
          <p:nvPr/>
        </p:nvCxnSpPr>
        <p:spPr>
          <a:xfrm>
            <a:off x="294368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1" name="Google Shape;351;p33"/>
          <p:cNvCxnSpPr/>
          <p:nvPr/>
        </p:nvCxnSpPr>
        <p:spPr>
          <a:xfrm>
            <a:off x="309608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2" name="Google Shape;352;p33"/>
          <p:cNvCxnSpPr/>
          <p:nvPr/>
        </p:nvCxnSpPr>
        <p:spPr>
          <a:xfrm>
            <a:off x="3256107" y="3224958"/>
            <a:ext cx="0" cy="1468800"/>
          </a:xfrm>
          <a:prstGeom prst="straightConnector1">
            <a:avLst/>
          </a:prstGeom>
          <a:noFill/>
          <a:ln cap="flat" cmpd="sng" w="9525">
            <a:solidFill>
              <a:srgbClr val="666666"/>
            </a:solidFill>
            <a:prstDash val="solid"/>
            <a:round/>
            <a:headEnd len="med" w="med" type="none"/>
            <a:tailEnd len="med" w="med" type="none"/>
          </a:ln>
        </p:spPr>
      </p:cxnSp>
      <p:cxnSp>
        <p:nvCxnSpPr>
          <p:cNvPr id="353" name="Google Shape;353;p33"/>
          <p:cNvCxnSpPr/>
          <p:nvPr/>
        </p:nvCxnSpPr>
        <p:spPr>
          <a:xfrm>
            <a:off x="3398347" y="344022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4" name="Google Shape;354;p33"/>
          <p:cNvCxnSpPr/>
          <p:nvPr/>
        </p:nvCxnSpPr>
        <p:spPr>
          <a:xfrm>
            <a:off x="355836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5" name="Google Shape;355;p33"/>
          <p:cNvCxnSpPr/>
          <p:nvPr/>
        </p:nvCxnSpPr>
        <p:spPr>
          <a:xfrm>
            <a:off x="3710767" y="344657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6" name="Google Shape;356;p33"/>
          <p:cNvCxnSpPr/>
          <p:nvPr/>
        </p:nvCxnSpPr>
        <p:spPr>
          <a:xfrm>
            <a:off x="387078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7" name="Google Shape;357;p33"/>
          <p:cNvCxnSpPr/>
          <p:nvPr/>
        </p:nvCxnSpPr>
        <p:spPr>
          <a:xfrm>
            <a:off x="402318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58" name="Google Shape;358;p33"/>
          <p:cNvCxnSpPr/>
          <p:nvPr/>
        </p:nvCxnSpPr>
        <p:spPr>
          <a:xfrm>
            <a:off x="4183207" y="3224958"/>
            <a:ext cx="0" cy="1468800"/>
          </a:xfrm>
          <a:prstGeom prst="straightConnector1">
            <a:avLst/>
          </a:prstGeom>
          <a:noFill/>
          <a:ln cap="flat" cmpd="sng" w="9525">
            <a:solidFill>
              <a:srgbClr val="666666"/>
            </a:solidFill>
            <a:prstDash val="solid"/>
            <a:round/>
            <a:headEnd len="med" w="med" type="none"/>
            <a:tailEnd len="med" w="med" type="none"/>
          </a:ln>
        </p:spPr>
      </p:cxnSp>
      <p:cxnSp>
        <p:nvCxnSpPr>
          <p:cNvPr id="359" name="Google Shape;359;p33"/>
          <p:cNvCxnSpPr/>
          <p:nvPr/>
        </p:nvCxnSpPr>
        <p:spPr>
          <a:xfrm>
            <a:off x="4344497" y="344022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0" name="Google Shape;360;p33"/>
          <p:cNvCxnSpPr/>
          <p:nvPr/>
        </p:nvCxnSpPr>
        <p:spPr>
          <a:xfrm>
            <a:off x="450451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1" name="Google Shape;361;p33"/>
          <p:cNvCxnSpPr/>
          <p:nvPr/>
        </p:nvCxnSpPr>
        <p:spPr>
          <a:xfrm>
            <a:off x="4656917" y="344657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2" name="Google Shape;362;p33"/>
          <p:cNvCxnSpPr/>
          <p:nvPr/>
        </p:nvCxnSpPr>
        <p:spPr>
          <a:xfrm>
            <a:off x="481693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3" name="Google Shape;363;p33"/>
          <p:cNvCxnSpPr/>
          <p:nvPr/>
        </p:nvCxnSpPr>
        <p:spPr>
          <a:xfrm>
            <a:off x="496933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4" name="Google Shape;364;p33"/>
          <p:cNvCxnSpPr/>
          <p:nvPr/>
        </p:nvCxnSpPr>
        <p:spPr>
          <a:xfrm>
            <a:off x="5129357" y="3224958"/>
            <a:ext cx="0" cy="1468800"/>
          </a:xfrm>
          <a:prstGeom prst="straightConnector1">
            <a:avLst/>
          </a:prstGeom>
          <a:noFill/>
          <a:ln cap="flat" cmpd="sng" w="9525">
            <a:solidFill>
              <a:srgbClr val="666666"/>
            </a:solidFill>
            <a:prstDash val="solid"/>
            <a:round/>
            <a:headEnd len="med" w="med" type="none"/>
            <a:tailEnd len="med" w="med" type="none"/>
          </a:ln>
        </p:spPr>
      </p:cxnSp>
      <p:cxnSp>
        <p:nvCxnSpPr>
          <p:cNvPr id="365" name="Google Shape;365;p33"/>
          <p:cNvCxnSpPr/>
          <p:nvPr/>
        </p:nvCxnSpPr>
        <p:spPr>
          <a:xfrm>
            <a:off x="5290647" y="344149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6" name="Google Shape;366;p33"/>
          <p:cNvCxnSpPr/>
          <p:nvPr/>
        </p:nvCxnSpPr>
        <p:spPr>
          <a:xfrm>
            <a:off x="5450667" y="344911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7" name="Google Shape;367;p33"/>
          <p:cNvCxnSpPr/>
          <p:nvPr/>
        </p:nvCxnSpPr>
        <p:spPr>
          <a:xfrm>
            <a:off x="5603067" y="344784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8" name="Google Shape;368;p33"/>
          <p:cNvCxnSpPr/>
          <p:nvPr/>
        </p:nvCxnSpPr>
        <p:spPr>
          <a:xfrm>
            <a:off x="5763087" y="344911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69" name="Google Shape;369;p33"/>
          <p:cNvCxnSpPr/>
          <p:nvPr/>
        </p:nvCxnSpPr>
        <p:spPr>
          <a:xfrm>
            <a:off x="5915487" y="3449118"/>
            <a:ext cx="0" cy="1238400"/>
          </a:xfrm>
          <a:prstGeom prst="straightConnector1">
            <a:avLst/>
          </a:prstGeom>
          <a:noFill/>
          <a:ln cap="flat" cmpd="sng" w="9525">
            <a:solidFill>
              <a:srgbClr val="B7B7B7"/>
            </a:solidFill>
            <a:prstDash val="solid"/>
            <a:round/>
            <a:headEnd len="med" w="med" type="none"/>
            <a:tailEnd len="med" w="med" type="none"/>
          </a:ln>
        </p:spPr>
      </p:cxnSp>
      <p:cxnSp>
        <p:nvCxnSpPr>
          <p:cNvPr id="370" name="Google Shape;370;p33"/>
          <p:cNvCxnSpPr/>
          <p:nvPr/>
        </p:nvCxnSpPr>
        <p:spPr>
          <a:xfrm>
            <a:off x="6075507" y="3226228"/>
            <a:ext cx="0" cy="1468800"/>
          </a:xfrm>
          <a:prstGeom prst="straightConnector1">
            <a:avLst/>
          </a:prstGeom>
          <a:noFill/>
          <a:ln cap="flat" cmpd="sng" w="9525">
            <a:solidFill>
              <a:srgbClr val="666666"/>
            </a:solidFill>
            <a:prstDash val="solid"/>
            <a:round/>
            <a:headEnd len="med" w="med" type="none"/>
            <a:tailEnd len="med" w="med" type="none"/>
          </a:ln>
        </p:spPr>
      </p:cxnSp>
      <p:cxnSp>
        <p:nvCxnSpPr>
          <p:cNvPr id="371" name="Google Shape;371;p33"/>
          <p:cNvCxnSpPr/>
          <p:nvPr/>
        </p:nvCxnSpPr>
        <p:spPr>
          <a:xfrm>
            <a:off x="419382" y="4688763"/>
            <a:ext cx="6084000" cy="0"/>
          </a:xfrm>
          <a:prstGeom prst="straightConnector1">
            <a:avLst/>
          </a:prstGeom>
          <a:noFill/>
          <a:ln cap="flat" cmpd="sng" w="28575">
            <a:solidFill>
              <a:schemeClr val="dk2"/>
            </a:solidFill>
            <a:prstDash val="solid"/>
            <a:round/>
            <a:headEnd len="med" w="med" type="none"/>
            <a:tailEnd len="med" w="med" type="triangle"/>
          </a:ln>
        </p:spPr>
      </p:cxnSp>
      <p:sp>
        <p:nvSpPr>
          <p:cNvPr id="372" name="Google Shape;372;p33"/>
          <p:cNvSpPr txBox="1"/>
          <p:nvPr/>
        </p:nvSpPr>
        <p:spPr>
          <a:xfrm>
            <a:off x="1169487" y="4618163"/>
            <a:ext cx="386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60</a:t>
            </a:r>
            <a:endParaRPr sz="1000">
              <a:solidFill>
                <a:schemeClr val="dk2"/>
              </a:solidFill>
            </a:endParaRPr>
          </a:p>
        </p:txBody>
      </p:sp>
      <p:sp>
        <p:nvSpPr>
          <p:cNvPr id="373" name="Google Shape;373;p33"/>
          <p:cNvSpPr txBox="1"/>
          <p:nvPr/>
        </p:nvSpPr>
        <p:spPr>
          <a:xfrm>
            <a:off x="2091497" y="4618158"/>
            <a:ext cx="42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12</a:t>
            </a:r>
            <a:r>
              <a:rPr lang="en-GB" sz="1000">
                <a:solidFill>
                  <a:schemeClr val="dk2"/>
                </a:solidFill>
              </a:rPr>
              <a:t>0</a:t>
            </a:r>
            <a:endParaRPr sz="1000">
              <a:solidFill>
                <a:schemeClr val="dk2"/>
              </a:solidFill>
            </a:endParaRPr>
          </a:p>
        </p:txBody>
      </p:sp>
      <p:sp>
        <p:nvSpPr>
          <p:cNvPr id="374" name="Google Shape;374;p33"/>
          <p:cNvSpPr txBox="1"/>
          <p:nvPr/>
        </p:nvSpPr>
        <p:spPr>
          <a:xfrm>
            <a:off x="3043997" y="4618158"/>
            <a:ext cx="42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180</a:t>
            </a:r>
            <a:endParaRPr sz="1000">
              <a:solidFill>
                <a:schemeClr val="dk2"/>
              </a:solidFill>
            </a:endParaRPr>
          </a:p>
        </p:txBody>
      </p:sp>
      <p:sp>
        <p:nvSpPr>
          <p:cNvPr id="375" name="Google Shape;375;p33"/>
          <p:cNvSpPr txBox="1"/>
          <p:nvPr/>
        </p:nvSpPr>
        <p:spPr>
          <a:xfrm>
            <a:off x="3976179" y="4618953"/>
            <a:ext cx="42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24</a:t>
            </a:r>
            <a:r>
              <a:rPr lang="en-GB" sz="1000">
                <a:solidFill>
                  <a:schemeClr val="dk2"/>
                </a:solidFill>
              </a:rPr>
              <a:t>0</a:t>
            </a:r>
            <a:endParaRPr sz="1000">
              <a:solidFill>
                <a:schemeClr val="dk2"/>
              </a:solidFill>
            </a:endParaRPr>
          </a:p>
        </p:txBody>
      </p:sp>
      <p:sp>
        <p:nvSpPr>
          <p:cNvPr id="376" name="Google Shape;376;p33"/>
          <p:cNvSpPr txBox="1"/>
          <p:nvPr/>
        </p:nvSpPr>
        <p:spPr>
          <a:xfrm>
            <a:off x="4913439" y="4618953"/>
            <a:ext cx="42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300</a:t>
            </a:r>
            <a:endParaRPr sz="1000">
              <a:solidFill>
                <a:schemeClr val="dk2"/>
              </a:solidFill>
            </a:endParaRPr>
          </a:p>
        </p:txBody>
      </p:sp>
      <p:sp>
        <p:nvSpPr>
          <p:cNvPr id="377" name="Google Shape;377;p33"/>
          <p:cNvSpPr txBox="1"/>
          <p:nvPr/>
        </p:nvSpPr>
        <p:spPr>
          <a:xfrm>
            <a:off x="5850699" y="4618953"/>
            <a:ext cx="4209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360</a:t>
            </a:r>
            <a:endParaRPr sz="1000">
              <a:solidFill>
                <a:schemeClr val="dk2"/>
              </a:solidFill>
            </a:endParaRPr>
          </a:p>
        </p:txBody>
      </p:sp>
      <p:sp>
        <p:nvSpPr>
          <p:cNvPr id="378" name="Google Shape;378;p33"/>
          <p:cNvSpPr txBox="1"/>
          <p:nvPr/>
        </p:nvSpPr>
        <p:spPr>
          <a:xfrm>
            <a:off x="1977207" y="4770558"/>
            <a:ext cx="27660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rgbClr val="1155CC"/>
                </a:solidFill>
              </a:rPr>
              <a:t>Angle of rotation (in degree)</a:t>
            </a:r>
            <a:endParaRPr sz="1000">
              <a:solidFill>
                <a:srgbClr val="1155CC"/>
              </a:solidFill>
            </a:endParaRPr>
          </a:p>
        </p:txBody>
      </p:sp>
      <p:sp>
        <p:nvSpPr>
          <p:cNvPr id="379" name="Google Shape;379;p33"/>
          <p:cNvSpPr txBox="1"/>
          <p:nvPr/>
        </p:nvSpPr>
        <p:spPr>
          <a:xfrm rot="-5400000">
            <a:off x="-921093" y="3785855"/>
            <a:ext cx="20424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rgbClr val="1155CC"/>
                </a:solidFill>
              </a:rPr>
              <a:t>Follower displacement</a:t>
            </a:r>
            <a:endParaRPr sz="1000">
              <a:solidFill>
                <a:srgbClr val="1155CC"/>
              </a:solidFill>
            </a:endParaRPr>
          </a:p>
        </p:txBody>
      </p:sp>
      <p:sp>
        <p:nvSpPr>
          <p:cNvPr id="380" name="Google Shape;380;p33"/>
          <p:cNvSpPr txBox="1"/>
          <p:nvPr/>
        </p:nvSpPr>
        <p:spPr>
          <a:xfrm>
            <a:off x="102687" y="4237163"/>
            <a:ext cx="386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1</a:t>
            </a:r>
            <a:r>
              <a:rPr lang="en-GB" sz="1000">
                <a:solidFill>
                  <a:schemeClr val="dk2"/>
                </a:solidFill>
              </a:rPr>
              <a:t>0</a:t>
            </a:r>
            <a:endParaRPr sz="1000">
              <a:solidFill>
                <a:schemeClr val="dk2"/>
              </a:solidFill>
            </a:endParaRPr>
          </a:p>
        </p:txBody>
      </p:sp>
      <p:sp>
        <p:nvSpPr>
          <p:cNvPr id="381" name="Google Shape;381;p33"/>
          <p:cNvSpPr txBox="1"/>
          <p:nvPr/>
        </p:nvSpPr>
        <p:spPr>
          <a:xfrm>
            <a:off x="102687" y="3886643"/>
            <a:ext cx="386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2</a:t>
            </a:r>
            <a:r>
              <a:rPr lang="en-GB" sz="1000">
                <a:solidFill>
                  <a:schemeClr val="dk2"/>
                </a:solidFill>
              </a:rPr>
              <a:t>0</a:t>
            </a:r>
            <a:endParaRPr sz="1000">
              <a:solidFill>
                <a:schemeClr val="dk2"/>
              </a:solidFill>
            </a:endParaRPr>
          </a:p>
        </p:txBody>
      </p:sp>
      <p:sp>
        <p:nvSpPr>
          <p:cNvPr id="382" name="Google Shape;382;p33"/>
          <p:cNvSpPr txBox="1"/>
          <p:nvPr/>
        </p:nvSpPr>
        <p:spPr>
          <a:xfrm>
            <a:off x="102687" y="3627563"/>
            <a:ext cx="386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3</a:t>
            </a:r>
            <a:r>
              <a:rPr lang="en-GB" sz="1000">
                <a:solidFill>
                  <a:schemeClr val="dk2"/>
                </a:solidFill>
              </a:rPr>
              <a:t>0</a:t>
            </a:r>
            <a:endParaRPr sz="1000">
              <a:solidFill>
                <a:schemeClr val="dk2"/>
              </a:solidFill>
            </a:endParaRPr>
          </a:p>
        </p:txBody>
      </p:sp>
      <p:sp>
        <p:nvSpPr>
          <p:cNvPr id="383" name="Google Shape;383;p33"/>
          <p:cNvSpPr txBox="1"/>
          <p:nvPr/>
        </p:nvSpPr>
        <p:spPr>
          <a:xfrm>
            <a:off x="102687" y="3292283"/>
            <a:ext cx="3861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000">
                <a:solidFill>
                  <a:schemeClr val="dk2"/>
                </a:solidFill>
              </a:rPr>
              <a:t>4</a:t>
            </a:r>
            <a:r>
              <a:rPr lang="en-GB" sz="1000">
                <a:solidFill>
                  <a:schemeClr val="dk2"/>
                </a:solidFill>
              </a:rPr>
              <a:t>0</a:t>
            </a:r>
            <a:endParaRPr sz="1000">
              <a:solidFill>
                <a:schemeClr val="dk2"/>
              </a:solidFill>
            </a:endParaRPr>
          </a:p>
        </p:txBody>
      </p:sp>
      <p:graphicFrame>
        <p:nvGraphicFramePr>
          <p:cNvPr id="384" name="Google Shape;384;p33"/>
          <p:cNvGraphicFramePr/>
          <p:nvPr/>
        </p:nvGraphicFramePr>
        <p:xfrm>
          <a:off x="6503375" y="1079175"/>
          <a:ext cx="3000000" cy="3000000"/>
        </p:xfrm>
        <a:graphic>
          <a:graphicData uri="http://schemas.openxmlformats.org/drawingml/2006/table">
            <a:tbl>
              <a:tblPr>
                <a:noFill/>
                <a:tableStyleId>{414DE567-9992-4A98-8AB1-A072D2B42ABD}</a:tableStyleId>
              </a:tblPr>
              <a:tblGrid>
                <a:gridCol w="1196600"/>
                <a:gridCol w="1143875"/>
              </a:tblGrid>
              <a:tr h="381000">
                <a:tc>
                  <a:txBody>
                    <a:bodyPr/>
                    <a:lstStyle/>
                    <a:p>
                      <a:pPr indent="0" lvl="0" marL="0" rtl="0" algn="ctr">
                        <a:spcBef>
                          <a:spcPts val="0"/>
                        </a:spcBef>
                        <a:spcAft>
                          <a:spcPts val="0"/>
                        </a:spcAft>
                        <a:buNone/>
                      </a:pPr>
                      <a:r>
                        <a:rPr lang="en-GB" sz="1100"/>
                        <a:t>Cam Angle </a:t>
                      </a:r>
                      <a:endParaRPr sz="1100"/>
                    </a:p>
                    <a:p>
                      <a:pPr indent="0" lvl="0" marL="0" rtl="0" algn="ctr">
                        <a:spcBef>
                          <a:spcPts val="0"/>
                        </a:spcBef>
                        <a:spcAft>
                          <a:spcPts val="0"/>
                        </a:spcAft>
                        <a:buNone/>
                      </a:pPr>
                      <a:r>
                        <a:rPr lang="en-GB" sz="1100"/>
                        <a:t>(in degree)</a:t>
                      </a:r>
                      <a:endParaRPr sz="1100"/>
                    </a:p>
                  </a:txBody>
                  <a:tcPr marT="91425" marB="91425" marR="91425" marL="91425"/>
                </a:tc>
                <a:tc>
                  <a:txBody>
                    <a:bodyPr/>
                    <a:lstStyle/>
                    <a:p>
                      <a:pPr indent="0" lvl="0" marL="0" rtl="0" algn="ctr">
                        <a:spcBef>
                          <a:spcPts val="0"/>
                        </a:spcBef>
                        <a:spcAft>
                          <a:spcPts val="0"/>
                        </a:spcAft>
                        <a:buNone/>
                      </a:pPr>
                      <a:r>
                        <a:rPr lang="en-GB" sz="1100"/>
                        <a:t>Displacement (mm)</a:t>
                      </a:r>
                      <a:endParaRPr sz="1100"/>
                    </a:p>
                  </a:txBody>
                  <a:tcPr marT="91425" marB="91425" marR="91425" marL="91425"/>
                </a:tc>
              </a:tr>
              <a:tr h="342075">
                <a:tc>
                  <a:txBody>
                    <a:bodyPr/>
                    <a:lstStyle/>
                    <a:p>
                      <a:pPr indent="0" lvl="0" marL="0" rtl="0" algn="ctr">
                        <a:spcBef>
                          <a:spcPts val="0"/>
                        </a:spcBef>
                        <a:spcAft>
                          <a:spcPts val="0"/>
                        </a:spcAft>
                        <a:buNone/>
                      </a:pPr>
                      <a:r>
                        <a:rPr lang="en-GB" sz="1100"/>
                        <a:t>0</a:t>
                      </a:r>
                      <a:endParaRPr sz="1100"/>
                    </a:p>
                  </a:txBody>
                  <a:tcPr marT="91425" marB="91425" marR="91425" marL="91425"/>
                </a:tc>
                <a:tc>
                  <a:txBody>
                    <a:bodyPr/>
                    <a:lstStyle/>
                    <a:p>
                      <a:pPr indent="0" lvl="0" marL="0" rtl="0" algn="ctr">
                        <a:spcBef>
                          <a:spcPts val="0"/>
                        </a:spcBef>
                        <a:spcAft>
                          <a:spcPts val="0"/>
                        </a:spcAft>
                        <a:buNone/>
                      </a:pPr>
                      <a:r>
                        <a:rPr lang="en-GB" sz="1100"/>
                        <a:t>0</a:t>
                      </a:r>
                      <a:endParaRPr sz="1100"/>
                    </a:p>
                  </a:txBody>
                  <a:tcPr marT="91425" marB="91425" marR="91425" marL="91425"/>
                </a:tc>
              </a:tr>
              <a:tr h="381000">
                <a:tc>
                  <a:txBody>
                    <a:bodyPr/>
                    <a:lstStyle/>
                    <a:p>
                      <a:pPr indent="0" lvl="0" marL="0" rtl="0" algn="ctr">
                        <a:spcBef>
                          <a:spcPts val="0"/>
                        </a:spcBef>
                        <a:spcAft>
                          <a:spcPts val="0"/>
                        </a:spcAft>
                        <a:buNone/>
                      </a:pPr>
                      <a:r>
                        <a:rPr lang="en-GB" sz="1100"/>
                        <a:t>60</a:t>
                      </a:r>
                      <a:endParaRPr sz="1100"/>
                    </a:p>
                  </a:txBody>
                  <a:tcPr marT="91425" marB="91425" marR="91425" marL="91425"/>
                </a:tc>
                <a:tc>
                  <a:txBody>
                    <a:bodyPr/>
                    <a:lstStyle/>
                    <a:p>
                      <a:pPr indent="0" lvl="0" marL="0" rtl="0" algn="ctr">
                        <a:spcBef>
                          <a:spcPts val="0"/>
                        </a:spcBef>
                        <a:spcAft>
                          <a:spcPts val="0"/>
                        </a:spcAft>
                        <a:buNone/>
                      </a:pPr>
                      <a:r>
                        <a:rPr lang="en-GB" sz="1100"/>
                        <a:t>30</a:t>
                      </a:r>
                      <a:endParaRPr sz="1100"/>
                    </a:p>
                  </a:txBody>
                  <a:tcPr marT="91425" marB="91425" marR="91425" marL="91425"/>
                </a:tc>
              </a:tr>
              <a:tr h="381000">
                <a:tc>
                  <a:txBody>
                    <a:bodyPr/>
                    <a:lstStyle/>
                    <a:p>
                      <a:pPr indent="0" lvl="0" marL="0" rtl="0" algn="ctr">
                        <a:spcBef>
                          <a:spcPts val="0"/>
                        </a:spcBef>
                        <a:spcAft>
                          <a:spcPts val="0"/>
                        </a:spcAft>
                        <a:buNone/>
                      </a:pPr>
                      <a:r>
                        <a:rPr lang="en-GB" sz="1100"/>
                        <a:t>120</a:t>
                      </a:r>
                      <a:endParaRPr sz="1100"/>
                    </a:p>
                  </a:txBody>
                  <a:tcPr marT="91425" marB="91425" marR="91425" marL="91425"/>
                </a:tc>
                <a:tc>
                  <a:txBody>
                    <a:bodyPr/>
                    <a:lstStyle/>
                    <a:p>
                      <a:pPr indent="0" lvl="0" marL="0" rtl="0" algn="ctr">
                        <a:spcBef>
                          <a:spcPts val="0"/>
                        </a:spcBef>
                        <a:spcAft>
                          <a:spcPts val="0"/>
                        </a:spcAft>
                        <a:buNone/>
                      </a:pPr>
                      <a:r>
                        <a:rPr lang="en-GB" sz="1100"/>
                        <a:t>30</a:t>
                      </a:r>
                      <a:endParaRPr sz="1100"/>
                    </a:p>
                  </a:txBody>
                  <a:tcPr marT="91425" marB="91425" marR="91425" marL="91425"/>
                </a:tc>
              </a:tr>
              <a:tr h="381000">
                <a:tc>
                  <a:txBody>
                    <a:bodyPr/>
                    <a:lstStyle/>
                    <a:p>
                      <a:pPr indent="0" lvl="0" marL="0" rtl="0" algn="ctr">
                        <a:spcBef>
                          <a:spcPts val="0"/>
                        </a:spcBef>
                        <a:spcAft>
                          <a:spcPts val="0"/>
                        </a:spcAft>
                        <a:buNone/>
                      </a:pPr>
                      <a:r>
                        <a:rPr lang="en-GB" sz="1100"/>
                        <a:t>180</a:t>
                      </a:r>
                      <a:endParaRPr sz="1100"/>
                    </a:p>
                  </a:txBody>
                  <a:tcPr marT="91425" marB="91425" marR="91425" marL="91425"/>
                </a:tc>
                <a:tc>
                  <a:txBody>
                    <a:bodyPr/>
                    <a:lstStyle/>
                    <a:p>
                      <a:pPr indent="0" lvl="0" marL="0" rtl="0" algn="ctr">
                        <a:spcBef>
                          <a:spcPts val="0"/>
                        </a:spcBef>
                        <a:spcAft>
                          <a:spcPts val="0"/>
                        </a:spcAft>
                        <a:buNone/>
                      </a:pPr>
                      <a:r>
                        <a:rPr lang="en-GB" sz="1100"/>
                        <a:t>40</a:t>
                      </a:r>
                      <a:endParaRPr sz="1100"/>
                    </a:p>
                  </a:txBody>
                  <a:tcPr marT="91425" marB="91425" marR="91425" marL="91425"/>
                </a:tc>
              </a:tr>
              <a:tr h="381000">
                <a:tc>
                  <a:txBody>
                    <a:bodyPr/>
                    <a:lstStyle/>
                    <a:p>
                      <a:pPr indent="0" lvl="0" marL="0" rtl="0" algn="ctr">
                        <a:spcBef>
                          <a:spcPts val="0"/>
                        </a:spcBef>
                        <a:spcAft>
                          <a:spcPts val="0"/>
                        </a:spcAft>
                        <a:buNone/>
                      </a:pPr>
                      <a:r>
                        <a:rPr lang="en-GB" sz="1100"/>
                        <a:t>240</a:t>
                      </a:r>
                      <a:endParaRPr sz="1100"/>
                    </a:p>
                  </a:txBody>
                  <a:tcPr marT="91425" marB="91425" marR="91425" marL="91425"/>
                </a:tc>
                <a:tc>
                  <a:txBody>
                    <a:bodyPr/>
                    <a:lstStyle/>
                    <a:p>
                      <a:pPr indent="0" lvl="0" marL="0" rtl="0" algn="ctr">
                        <a:spcBef>
                          <a:spcPts val="0"/>
                        </a:spcBef>
                        <a:spcAft>
                          <a:spcPts val="0"/>
                        </a:spcAft>
                        <a:buNone/>
                      </a:pPr>
                      <a:r>
                        <a:rPr lang="en-GB" sz="1100"/>
                        <a:t>40</a:t>
                      </a:r>
                      <a:endParaRPr sz="1100"/>
                    </a:p>
                  </a:txBody>
                  <a:tcPr marT="91425" marB="91425" marR="91425" marL="91425"/>
                </a:tc>
              </a:tr>
              <a:tr h="381000">
                <a:tc>
                  <a:txBody>
                    <a:bodyPr/>
                    <a:lstStyle/>
                    <a:p>
                      <a:pPr indent="0" lvl="0" marL="0" rtl="0" algn="ctr">
                        <a:spcBef>
                          <a:spcPts val="0"/>
                        </a:spcBef>
                        <a:spcAft>
                          <a:spcPts val="0"/>
                        </a:spcAft>
                        <a:buNone/>
                      </a:pPr>
                      <a:r>
                        <a:rPr lang="en-GB" sz="1100"/>
                        <a:t>300</a:t>
                      </a:r>
                      <a:endParaRPr sz="1100"/>
                    </a:p>
                  </a:txBody>
                  <a:tcPr marT="91425" marB="91425" marR="91425" marL="91425"/>
                </a:tc>
                <a:tc>
                  <a:txBody>
                    <a:bodyPr/>
                    <a:lstStyle/>
                    <a:p>
                      <a:pPr indent="0" lvl="0" marL="0" rtl="0" algn="ctr">
                        <a:spcBef>
                          <a:spcPts val="0"/>
                        </a:spcBef>
                        <a:spcAft>
                          <a:spcPts val="0"/>
                        </a:spcAft>
                        <a:buNone/>
                      </a:pPr>
                      <a:r>
                        <a:rPr lang="en-GB" sz="1100"/>
                        <a:t>20</a:t>
                      </a:r>
                      <a:endParaRPr sz="1100"/>
                    </a:p>
                  </a:txBody>
                  <a:tcPr marT="91425" marB="91425" marR="91425" marL="91425"/>
                </a:tc>
              </a:tr>
              <a:tr h="381000">
                <a:tc>
                  <a:txBody>
                    <a:bodyPr/>
                    <a:lstStyle/>
                    <a:p>
                      <a:pPr indent="0" lvl="0" marL="0" rtl="0" algn="ctr">
                        <a:spcBef>
                          <a:spcPts val="0"/>
                        </a:spcBef>
                        <a:spcAft>
                          <a:spcPts val="0"/>
                        </a:spcAft>
                        <a:buNone/>
                      </a:pPr>
                      <a:r>
                        <a:rPr lang="en-GB" sz="1100"/>
                        <a:t>360</a:t>
                      </a:r>
                      <a:endParaRPr sz="1100"/>
                    </a:p>
                  </a:txBody>
                  <a:tcPr marT="91425" marB="91425" marR="91425" marL="91425"/>
                </a:tc>
                <a:tc>
                  <a:txBody>
                    <a:bodyPr/>
                    <a:lstStyle/>
                    <a:p>
                      <a:pPr indent="0" lvl="0" marL="0" rtl="0" algn="ctr">
                        <a:spcBef>
                          <a:spcPts val="0"/>
                        </a:spcBef>
                        <a:spcAft>
                          <a:spcPts val="0"/>
                        </a:spcAft>
                        <a:buNone/>
                      </a:pPr>
                      <a:r>
                        <a:rPr lang="en-GB" sz="1100"/>
                        <a:t>0</a:t>
                      </a:r>
                      <a:endParaRPr sz="1100"/>
                    </a:p>
                  </a:txBody>
                  <a:tcPr marT="91425" marB="91425" marR="91425" marL="91425"/>
                </a:tc>
              </a:tr>
            </a:tbl>
          </a:graphicData>
        </a:graphic>
      </p:graphicFrame>
      <p:sp>
        <p:nvSpPr>
          <p:cNvPr id="385" name="Google Shape;385;p33"/>
          <p:cNvSpPr txBox="1"/>
          <p:nvPr/>
        </p:nvSpPr>
        <p:spPr>
          <a:xfrm flipH="1">
            <a:off x="1212526" y="3583143"/>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
        <p:nvSpPr>
          <p:cNvPr id="386" name="Google Shape;386;p33"/>
          <p:cNvSpPr txBox="1"/>
          <p:nvPr/>
        </p:nvSpPr>
        <p:spPr>
          <a:xfrm flipH="1">
            <a:off x="2170655" y="3584009"/>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
        <p:nvSpPr>
          <p:cNvPr id="387" name="Google Shape;387;p33"/>
          <p:cNvSpPr txBox="1"/>
          <p:nvPr/>
        </p:nvSpPr>
        <p:spPr>
          <a:xfrm flipH="1">
            <a:off x="3117959" y="3257561"/>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
        <p:nvSpPr>
          <p:cNvPr id="388" name="Google Shape;388;p33"/>
          <p:cNvSpPr txBox="1"/>
          <p:nvPr/>
        </p:nvSpPr>
        <p:spPr>
          <a:xfrm flipH="1">
            <a:off x="4032359" y="3258427"/>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
        <p:nvSpPr>
          <p:cNvPr id="389" name="Google Shape;389;p33"/>
          <p:cNvSpPr txBox="1"/>
          <p:nvPr/>
        </p:nvSpPr>
        <p:spPr>
          <a:xfrm flipH="1">
            <a:off x="4979664" y="3868027"/>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
        <p:nvSpPr>
          <p:cNvPr id="390" name="Google Shape;390;p33"/>
          <p:cNvSpPr txBox="1"/>
          <p:nvPr/>
        </p:nvSpPr>
        <p:spPr>
          <a:xfrm flipH="1">
            <a:off x="5926535" y="4488451"/>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
        <p:nvSpPr>
          <p:cNvPr id="391" name="Google Shape;391;p33"/>
          <p:cNvSpPr txBox="1"/>
          <p:nvPr/>
        </p:nvSpPr>
        <p:spPr>
          <a:xfrm flipH="1">
            <a:off x="298559" y="4477627"/>
            <a:ext cx="3099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2100">
                <a:solidFill>
                  <a:srgbClr val="FF0000"/>
                </a:solidFill>
              </a:rPr>
              <a:t>*</a:t>
            </a:r>
            <a:endParaRPr b="1" sz="210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4"/>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3.3.6 Levers reduce the effort needed to exert a force and move a load.</a:t>
            </a:r>
            <a:endParaRPr b="1" sz="1100">
              <a:solidFill>
                <a:srgbClr val="351C75"/>
              </a:solidFill>
            </a:endParaRPr>
          </a:p>
        </p:txBody>
      </p:sp>
      <p:sp>
        <p:nvSpPr>
          <p:cNvPr id="397" name="Google Shape;397;p34"/>
          <p:cNvSpPr txBox="1"/>
          <p:nvPr/>
        </p:nvSpPr>
        <p:spPr>
          <a:xfrm>
            <a:off x="129875" y="671075"/>
            <a:ext cx="87891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A lever is a simple machine consisting of a rigid bar pivoted at a fixed point called a fulcrum. The core principle of a lever is Mechanical Advantage (MA), the ability to move a large load using a significantly smaller effort. </a:t>
            </a:r>
            <a:endParaRPr>
              <a:solidFill>
                <a:schemeClr val="dk2"/>
              </a:solidFill>
            </a:endParaRPr>
          </a:p>
          <a:p>
            <a:pPr indent="0" lvl="0" marL="0" rtl="0" algn="l">
              <a:spcBef>
                <a:spcPts val="0"/>
              </a:spcBef>
              <a:spcAft>
                <a:spcPts val="0"/>
              </a:spcAft>
              <a:buNone/>
            </a:pPr>
            <a:r>
              <a:t/>
            </a:r>
            <a:endParaRPr>
              <a:solidFill>
                <a:schemeClr val="dk2"/>
              </a:solidFill>
            </a:endParaRPr>
          </a:p>
          <a:p>
            <a:pPr indent="0" lvl="0" marL="0" rtl="0" algn="l">
              <a:spcBef>
                <a:spcPts val="0"/>
              </a:spcBef>
              <a:spcAft>
                <a:spcPts val="0"/>
              </a:spcAft>
              <a:buNone/>
            </a:pPr>
            <a:r>
              <a:rPr lang="en-GB">
                <a:solidFill>
                  <a:schemeClr val="dk2"/>
                </a:solidFill>
              </a:rPr>
              <a:t>Levers reduce the effort needed by exploiting the relationship between force and distance. By increasing the distance between the effort and the fulcrum (the effort arm), the amount of force required to move the load decreases.</a:t>
            </a:r>
            <a:endParaRPr>
              <a:solidFill>
                <a:schemeClr val="dk2"/>
              </a:solidFill>
            </a:endParaRPr>
          </a:p>
        </p:txBody>
      </p:sp>
      <p:pic>
        <p:nvPicPr>
          <p:cNvPr id="398" name="Google Shape;398;p34"/>
          <p:cNvPicPr preferRelativeResize="0"/>
          <p:nvPr/>
        </p:nvPicPr>
        <p:blipFill rotWithShape="1">
          <a:blip r:embed="rId3">
            <a:alphaModFix/>
          </a:blip>
          <a:srcRect b="8366" l="0" r="0" t="17532"/>
          <a:stretch/>
        </p:blipFill>
        <p:spPr>
          <a:xfrm>
            <a:off x="2425425" y="2364275"/>
            <a:ext cx="4034400" cy="1833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5"/>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3.3.6 Levers reduce the effort needed to exert a force and move a load.</a:t>
            </a:r>
            <a:endParaRPr b="1" sz="1100">
              <a:solidFill>
                <a:srgbClr val="351C75"/>
              </a:solidFill>
            </a:endParaRPr>
          </a:p>
        </p:txBody>
      </p:sp>
      <p:sp>
        <p:nvSpPr>
          <p:cNvPr id="404" name="Google Shape;404;p35"/>
          <p:cNvSpPr txBox="1"/>
          <p:nvPr/>
        </p:nvSpPr>
        <p:spPr>
          <a:xfrm>
            <a:off x="129875" y="790570"/>
            <a:ext cx="46869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Designers select lever classes based on the desired outcome:</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b="1" lang="en-GB" sz="1500">
                <a:solidFill>
                  <a:schemeClr val="dk2"/>
                </a:solidFill>
              </a:rPr>
              <a:t>1st Class:</a:t>
            </a:r>
            <a:r>
              <a:rPr lang="en-GB" sz="1500">
                <a:solidFill>
                  <a:schemeClr val="dk2"/>
                </a:solidFill>
              </a:rPr>
              <a:t> </a:t>
            </a:r>
            <a:endParaRPr sz="1500">
              <a:solidFill>
                <a:schemeClr val="dk2"/>
              </a:solidFill>
            </a:endParaRPr>
          </a:p>
          <a:p>
            <a:pPr indent="0" lvl="0" marL="0" rtl="0" algn="l">
              <a:spcBef>
                <a:spcPts val="0"/>
              </a:spcBef>
              <a:spcAft>
                <a:spcPts val="0"/>
              </a:spcAft>
              <a:buNone/>
            </a:pPr>
            <a:r>
              <a:rPr lang="en-GB" sz="1500">
                <a:solidFill>
                  <a:schemeClr val="dk2"/>
                </a:solidFill>
              </a:rPr>
              <a:t>The fulcrum is in the middle. Used to magnify force or reverse direction. </a:t>
            </a:r>
            <a:r>
              <a:rPr lang="en-GB" sz="1500">
                <a:solidFill>
                  <a:schemeClr val="dk2"/>
                </a:solidFill>
              </a:rPr>
              <a:t>(e.g., Pliers)</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b="1" lang="en-GB" sz="1500">
                <a:solidFill>
                  <a:schemeClr val="dk2"/>
                </a:solidFill>
              </a:rPr>
              <a:t>2nd Class:</a:t>
            </a:r>
            <a:r>
              <a:rPr lang="en-GB" sz="1500">
                <a:solidFill>
                  <a:schemeClr val="dk2"/>
                </a:solidFill>
              </a:rPr>
              <a:t> </a:t>
            </a:r>
            <a:endParaRPr sz="1500">
              <a:solidFill>
                <a:schemeClr val="dk2"/>
              </a:solidFill>
            </a:endParaRPr>
          </a:p>
          <a:p>
            <a:pPr indent="0" lvl="0" marL="0" rtl="0" algn="l">
              <a:spcBef>
                <a:spcPts val="0"/>
              </a:spcBef>
              <a:spcAft>
                <a:spcPts val="0"/>
              </a:spcAft>
              <a:buNone/>
            </a:pPr>
            <a:r>
              <a:rPr lang="en-GB" sz="1500">
                <a:solidFill>
                  <a:schemeClr val="dk2"/>
                </a:solidFill>
              </a:rPr>
              <a:t>The load is in the middle. These always reduce effort because the effort arm is always longer than the load arm. </a:t>
            </a:r>
            <a:r>
              <a:rPr lang="en-GB" sz="1500">
                <a:solidFill>
                  <a:schemeClr val="dk2"/>
                </a:solidFill>
              </a:rPr>
              <a:t>(e.g., Wheelbarrow)</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rPr b="1" lang="en-GB" sz="1500">
                <a:solidFill>
                  <a:schemeClr val="dk2"/>
                </a:solidFill>
              </a:rPr>
              <a:t>3rd Class:</a:t>
            </a:r>
            <a:r>
              <a:rPr lang="en-GB" sz="1500">
                <a:solidFill>
                  <a:schemeClr val="dk2"/>
                </a:solidFill>
              </a:rPr>
              <a:t> </a:t>
            </a:r>
            <a:endParaRPr sz="1500">
              <a:solidFill>
                <a:schemeClr val="dk2"/>
              </a:solidFill>
            </a:endParaRPr>
          </a:p>
          <a:p>
            <a:pPr indent="0" lvl="0" marL="0" rtl="0" algn="l">
              <a:spcBef>
                <a:spcPts val="0"/>
              </a:spcBef>
              <a:spcAft>
                <a:spcPts val="0"/>
              </a:spcAft>
              <a:buNone/>
            </a:pPr>
            <a:r>
              <a:rPr lang="en-GB" sz="1500">
                <a:solidFill>
                  <a:schemeClr val="dk2"/>
                </a:solidFill>
              </a:rPr>
              <a:t>The effort is in the middle. These actually require more effort but provide greater control and speed for the load. </a:t>
            </a:r>
            <a:r>
              <a:rPr lang="en-GB" sz="1500">
                <a:solidFill>
                  <a:schemeClr val="dk2"/>
                </a:solidFill>
              </a:rPr>
              <a:t>(e.g., Tweezers)</a:t>
            </a:r>
            <a:endParaRPr sz="1500">
              <a:solidFill>
                <a:schemeClr val="dk2"/>
              </a:solidFill>
            </a:endParaRPr>
          </a:p>
        </p:txBody>
      </p:sp>
      <p:pic>
        <p:nvPicPr>
          <p:cNvPr id="405" name="Google Shape;405;p35"/>
          <p:cNvPicPr preferRelativeResize="0"/>
          <p:nvPr/>
        </p:nvPicPr>
        <p:blipFill rotWithShape="1">
          <a:blip r:embed="rId3">
            <a:alphaModFix/>
          </a:blip>
          <a:srcRect b="4479" l="3959" r="7662" t="1421"/>
          <a:stretch/>
        </p:blipFill>
        <p:spPr>
          <a:xfrm>
            <a:off x="4945018" y="562825"/>
            <a:ext cx="4178150" cy="4448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3.3.6 Levers reduce the effort needed to exert a force and move a load.</a:t>
            </a:r>
            <a:endParaRPr b="1" sz="1100">
              <a:solidFill>
                <a:srgbClr val="351C75"/>
              </a:solidFill>
            </a:endParaRPr>
          </a:p>
        </p:txBody>
      </p:sp>
      <p:sp>
        <p:nvSpPr>
          <p:cNvPr id="411" name="Google Shape;411;p36"/>
          <p:cNvSpPr txBox="1"/>
          <p:nvPr/>
        </p:nvSpPr>
        <p:spPr>
          <a:xfrm>
            <a:off x="129875" y="2085525"/>
            <a:ext cx="4946400" cy="249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If the distance of distance of fulcrum to handle is 900mm and the distance of load to fulcrum is 300mm. The load in the wheelbarrow is 30 kgs.</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Calculate the MA of the wheelbarrow.</a:t>
            </a:r>
            <a:endParaRPr sz="1500">
              <a:solidFill>
                <a:schemeClr val="dk2"/>
              </a:solidFill>
            </a:endParaRPr>
          </a:p>
          <a:p>
            <a:pPr indent="-323850" lvl="0" marL="457200" rtl="0" algn="l">
              <a:spcBef>
                <a:spcPts val="0"/>
              </a:spcBef>
              <a:spcAft>
                <a:spcPts val="0"/>
              </a:spcAft>
              <a:buClr>
                <a:schemeClr val="dk2"/>
              </a:buClr>
              <a:buSzPts val="1500"/>
              <a:buAutoNum type="arabicPeriod"/>
            </a:pPr>
            <a:r>
              <a:rPr lang="en-GB" sz="1500">
                <a:solidFill>
                  <a:schemeClr val="dk2"/>
                </a:solidFill>
              </a:rPr>
              <a:t>How much lighter does the load feels to the user?</a:t>
            </a:r>
            <a:endParaRPr sz="1500">
              <a:solidFill>
                <a:schemeClr val="dk2"/>
              </a:solidFill>
            </a:endParaRPr>
          </a:p>
          <a:p>
            <a:pPr indent="0" lvl="0" marL="457200" rtl="0" algn="l">
              <a:spcBef>
                <a:spcPts val="0"/>
              </a:spcBef>
              <a:spcAft>
                <a:spcPts val="0"/>
              </a:spcAft>
              <a:buNone/>
            </a:pPr>
            <a:r>
              <a:t/>
            </a:r>
            <a:endParaRPr sz="1500">
              <a:solidFill>
                <a:schemeClr val="dk2"/>
              </a:solidFill>
            </a:endParaRPr>
          </a:p>
        </p:txBody>
      </p:sp>
      <p:sp>
        <p:nvSpPr>
          <p:cNvPr id="412" name="Google Shape;412;p36"/>
          <p:cNvSpPr txBox="1"/>
          <p:nvPr/>
        </p:nvSpPr>
        <p:spPr>
          <a:xfrm>
            <a:off x="172750" y="627775"/>
            <a:ext cx="5579400" cy="4617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Calculate Load and Mechanical Advantage</a:t>
            </a:r>
            <a:endParaRPr sz="1800">
              <a:solidFill>
                <a:schemeClr val="dk2"/>
              </a:solidFill>
            </a:endParaRPr>
          </a:p>
        </p:txBody>
      </p:sp>
      <p:grpSp>
        <p:nvGrpSpPr>
          <p:cNvPr id="413" name="Google Shape;413;p36"/>
          <p:cNvGrpSpPr/>
          <p:nvPr/>
        </p:nvGrpSpPr>
        <p:grpSpPr>
          <a:xfrm>
            <a:off x="2358278" y="1226980"/>
            <a:ext cx="3856207" cy="720800"/>
            <a:chOff x="2418384" y="969389"/>
            <a:chExt cx="4629300" cy="720800"/>
          </a:xfrm>
        </p:grpSpPr>
        <p:grpSp>
          <p:nvGrpSpPr>
            <p:cNvPr id="414" name="Google Shape;414;p36"/>
            <p:cNvGrpSpPr/>
            <p:nvPr/>
          </p:nvGrpSpPr>
          <p:grpSpPr>
            <a:xfrm>
              <a:off x="2418384" y="969389"/>
              <a:ext cx="4629300" cy="547236"/>
              <a:chOff x="6531900" y="3712589"/>
              <a:chExt cx="4629300" cy="547236"/>
            </a:xfrm>
          </p:grpSpPr>
          <p:sp>
            <p:nvSpPr>
              <p:cNvPr id="415" name="Google Shape;415;p36"/>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MA</a:t>
                </a:r>
                <a:r>
                  <a:rPr lang="en-GB" sz="1500">
                    <a:solidFill>
                      <a:schemeClr val="dk2"/>
                    </a:solidFill>
                  </a:rPr>
                  <a:t> =</a:t>
                </a:r>
                <a:r>
                  <a:rPr lang="en-GB">
                    <a:solidFill>
                      <a:schemeClr val="dk2"/>
                    </a:solidFill>
                  </a:rPr>
                  <a:t>  ——————————————</a:t>
                </a:r>
                <a:endParaRPr>
                  <a:solidFill>
                    <a:schemeClr val="dk2"/>
                  </a:solidFill>
                </a:endParaRPr>
              </a:p>
            </p:txBody>
          </p:sp>
          <p:sp>
            <p:nvSpPr>
              <p:cNvPr id="416" name="Google Shape;416;p36"/>
              <p:cNvSpPr txBox="1"/>
              <p:nvPr/>
            </p:nvSpPr>
            <p:spPr>
              <a:xfrm>
                <a:off x="7231056" y="3712589"/>
                <a:ext cx="383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Length of Effort Arm</a:t>
                </a:r>
                <a:endParaRPr sz="1500">
                  <a:solidFill>
                    <a:schemeClr val="dk2"/>
                  </a:solidFill>
                </a:endParaRPr>
              </a:p>
            </p:txBody>
          </p:sp>
        </p:grpSp>
        <p:sp>
          <p:nvSpPr>
            <p:cNvPr id="417" name="Google Shape;417;p36"/>
            <p:cNvSpPr txBox="1"/>
            <p:nvPr/>
          </p:nvSpPr>
          <p:spPr>
            <a:xfrm>
              <a:off x="3099443" y="1274689"/>
              <a:ext cx="38397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Lenght of Load Arm</a:t>
              </a:r>
              <a:endParaRPr sz="1500">
                <a:solidFill>
                  <a:schemeClr val="dk2"/>
                </a:solidFill>
              </a:endParaRPr>
            </a:p>
          </p:txBody>
        </p:sp>
      </p:grpSp>
      <p:pic>
        <p:nvPicPr>
          <p:cNvPr id="418" name="Google Shape;418;p36"/>
          <p:cNvPicPr preferRelativeResize="0"/>
          <p:nvPr/>
        </p:nvPicPr>
        <p:blipFill>
          <a:blip r:embed="rId3">
            <a:alphaModFix/>
          </a:blip>
          <a:stretch>
            <a:fillRect/>
          </a:stretch>
        </p:blipFill>
        <p:spPr>
          <a:xfrm>
            <a:off x="5579762" y="2034850"/>
            <a:ext cx="2848125" cy="1451275"/>
          </a:xfrm>
          <a:prstGeom prst="rect">
            <a:avLst/>
          </a:prstGeom>
          <a:noFill/>
          <a:ln>
            <a:noFill/>
          </a:ln>
        </p:spPr>
      </p:pic>
      <p:cxnSp>
        <p:nvCxnSpPr>
          <p:cNvPr id="419" name="Google Shape;419;p36"/>
          <p:cNvCxnSpPr/>
          <p:nvPr/>
        </p:nvCxnSpPr>
        <p:spPr>
          <a:xfrm rot="10800000">
            <a:off x="5758175" y="3843775"/>
            <a:ext cx="2262300" cy="0"/>
          </a:xfrm>
          <a:prstGeom prst="straightConnector1">
            <a:avLst/>
          </a:prstGeom>
          <a:noFill/>
          <a:ln cap="flat" cmpd="sng" w="19050">
            <a:solidFill>
              <a:schemeClr val="dk2"/>
            </a:solidFill>
            <a:prstDash val="solid"/>
            <a:round/>
            <a:headEnd len="med" w="med" type="triangle"/>
            <a:tailEnd len="med" w="med" type="triangle"/>
          </a:ln>
        </p:spPr>
      </p:cxnSp>
      <p:cxnSp>
        <p:nvCxnSpPr>
          <p:cNvPr id="420" name="Google Shape;420;p36"/>
          <p:cNvCxnSpPr/>
          <p:nvPr/>
        </p:nvCxnSpPr>
        <p:spPr>
          <a:xfrm rot="10800000">
            <a:off x="7392575" y="3538975"/>
            <a:ext cx="627900" cy="0"/>
          </a:xfrm>
          <a:prstGeom prst="straightConnector1">
            <a:avLst/>
          </a:prstGeom>
          <a:noFill/>
          <a:ln cap="flat" cmpd="sng" w="19050">
            <a:solidFill>
              <a:schemeClr val="dk2"/>
            </a:solidFill>
            <a:prstDash val="solid"/>
            <a:round/>
            <a:headEnd len="med" w="med" type="triangle"/>
            <a:tailEnd len="med" w="med" type="triangle"/>
          </a:ln>
        </p:spPr>
      </p:cxnSp>
      <p:sp>
        <p:nvSpPr>
          <p:cNvPr id="421" name="Google Shape;421;p36"/>
          <p:cNvSpPr txBox="1"/>
          <p:nvPr/>
        </p:nvSpPr>
        <p:spPr>
          <a:xfrm>
            <a:off x="7403399" y="3484856"/>
            <a:ext cx="627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000">
                <a:solidFill>
                  <a:schemeClr val="dk2"/>
                </a:solidFill>
              </a:rPr>
              <a:t>300mm</a:t>
            </a:r>
            <a:endParaRPr b="1" sz="1000">
              <a:solidFill>
                <a:schemeClr val="dk2"/>
              </a:solidFill>
            </a:endParaRPr>
          </a:p>
        </p:txBody>
      </p:sp>
      <p:sp>
        <p:nvSpPr>
          <p:cNvPr id="422" name="Google Shape;422;p36"/>
          <p:cNvSpPr txBox="1"/>
          <p:nvPr/>
        </p:nvSpPr>
        <p:spPr>
          <a:xfrm>
            <a:off x="6641399" y="3768008"/>
            <a:ext cx="627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000">
                <a:solidFill>
                  <a:schemeClr val="dk2"/>
                </a:solidFill>
              </a:rPr>
              <a:t>9</a:t>
            </a:r>
            <a:r>
              <a:rPr b="1" lang="en-GB" sz="1000">
                <a:solidFill>
                  <a:schemeClr val="dk2"/>
                </a:solidFill>
              </a:rPr>
              <a:t>00mm</a:t>
            </a:r>
            <a:endParaRPr b="1" sz="1000">
              <a:solidFill>
                <a:schemeClr val="dk2"/>
              </a:solidFill>
            </a:endParaRPr>
          </a:p>
        </p:txBody>
      </p:sp>
      <p:sp>
        <p:nvSpPr>
          <p:cNvPr id="423" name="Google Shape;423;p36"/>
          <p:cNvSpPr txBox="1"/>
          <p:nvPr/>
        </p:nvSpPr>
        <p:spPr>
          <a:xfrm>
            <a:off x="7098599" y="1863008"/>
            <a:ext cx="627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000">
                <a:solidFill>
                  <a:schemeClr val="dk2"/>
                </a:solidFill>
              </a:rPr>
              <a:t>30 kgs</a:t>
            </a:r>
            <a:endParaRPr b="1" sz="1000">
              <a:solidFill>
                <a:schemeClr val="dk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3.3.6 Levers reduce the effort needed to exert a force and move a load.</a:t>
            </a:r>
            <a:endParaRPr b="1" sz="1100">
              <a:solidFill>
                <a:srgbClr val="351C75"/>
              </a:solidFill>
            </a:endParaRPr>
          </a:p>
        </p:txBody>
      </p:sp>
      <p:sp>
        <p:nvSpPr>
          <p:cNvPr id="429" name="Google Shape;429;p37"/>
          <p:cNvSpPr txBox="1"/>
          <p:nvPr/>
        </p:nvSpPr>
        <p:spPr>
          <a:xfrm>
            <a:off x="53675" y="1856925"/>
            <a:ext cx="7815000" cy="3205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rgbClr val="990000"/>
              </a:buClr>
              <a:buSzPts val="1500"/>
              <a:buAutoNum type="arabicPeriod"/>
            </a:pPr>
            <a:r>
              <a:rPr b="1" lang="en-GB" sz="1500">
                <a:solidFill>
                  <a:srgbClr val="990000"/>
                </a:solidFill>
              </a:rPr>
              <a:t>Calculate the MA of the wheelbarrow.</a:t>
            </a:r>
            <a:endParaRPr b="1" sz="1500">
              <a:solidFill>
                <a:srgbClr val="990000"/>
              </a:solidFill>
            </a:endParaRPr>
          </a:p>
          <a:p>
            <a:pPr indent="0" lvl="0" marL="457200" rtl="0" algn="l">
              <a:spcBef>
                <a:spcPts val="0"/>
              </a:spcBef>
              <a:spcAft>
                <a:spcPts val="0"/>
              </a:spcAft>
              <a:buNone/>
            </a:pPr>
            <a:r>
              <a:rPr lang="en-GB" sz="1300">
                <a:solidFill>
                  <a:schemeClr val="dk2"/>
                </a:solidFill>
              </a:rPr>
              <a:t>Effort arm = 900 mm</a:t>
            </a:r>
            <a:endParaRPr sz="1300">
              <a:solidFill>
                <a:schemeClr val="dk2"/>
              </a:solidFill>
            </a:endParaRPr>
          </a:p>
          <a:p>
            <a:pPr indent="0" lvl="0" marL="457200" rtl="0" algn="l">
              <a:spcBef>
                <a:spcPts val="0"/>
              </a:spcBef>
              <a:spcAft>
                <a:spcPts val="0"/>
              </a:spcAft>
              <a:buNone/>
            </a:pPr>
            <a:r>
              <a:rPr lang="en-GB" sz="1300">
                <a:solidFill>
                  <a:schemeClr val="dk2"/>
                </a:solidFill>
              </a:rPr>
              <a:t>Load arm = 300 mm</a:t>
            </a:r>
            <a:endParaRPr sz="1300">
              <a:solidFill>
                <a:schemeClr val="dk2"/>
              </a:solidFill>
            </a:endParaRPr>
          </a:p>
          <a:p>
            <a:pPr indent="0" lvl="0" marL="457200" rtl="0" algn="l">
              <a:spcBef>
                <a:spcPts val="0"/>
              </a:spcBef>
              <a:spcAft>
                <a:spcPts val="0"/>
              </a:spcAft>
              <a:buNone/>
            </a:pPr>
            <a:r>
              <a:t/>
            </a:r>
            <a:endParaRPr sz="1500">
              <a:solidFill>
                <a:schemeClr val="dk2"/>
              </a:solidFill>
            </a:endParaRPr>
          </a:p>
          <a:p>
            <a:pPr indent="0" lvl="0" marL="0" rtl="0" algn="l">
              <a:spcBef>
                <a:spcPts val="0"/>
              </a:spcBef>
              <a:spcAft>
                <a:spcPts val="0"/>
              </a:spcAft>
              <a:buNone/>
            </a:pPr>
            <a:r>
              <a:t/>
            </a:r>
            <a:endParaRPr sz="1500">
              <a:solidFill>
                <a:schemeClr val="dk2"/>
              </a:solidFill>
            </a:endParaRPr>
          </a:p>
          <a:p>
            <a:pPr indent="457200" lvl="0" marL="0" rtl="0" algn="l">
              <a:spcBef>
                <a:spcPts val="0"/>
              </a:spcBef>
              <a:spcAft>
                <a:spcPts val="0"/>
              </a:spcAft>
              <a:buNone/>
            </a:pPr>
            <a:r>
              <a:rPr lang="en-GB" sz="1300">
                <a:solidFill>
                  <a:schemeClr val="dk2"/>
                </a:solidFill>
              </a:rPr>
              <a:t>Mechanical Advantage = 3</a:t>
            </a:r>
            <a:endParaRPr sz="1300">
              <a:solidFill>
                <a:schemeClr val="dk2"/>
              </a:solidFill>
            </a:endParaRPr>
          </a:p>
          <a:p>
            <a:pPr indent="457200" lvl="0" marL="0" rtl="0" algn="l">
              <a:spcBef>
                <a:spcPts val="0"/>
              </a:spcBef>
              <a:spcAft>
                <a:spcPts val="0"/>
              </a:spcAft>
              <a:buNone/>
            </a:pPr>
            <a:r>
              <a:t/>
            </a:r>
            <a:endParaRPr sz="1100">
              <a:solidFill>
                <a:schemeClr val="dk2"/>
              </a:solidFill>
            </a:endParaRPr>
          </a:p>
          <a:p>
            <a:pPr indent="-323850" lvl="0" marL="457200" rtl="0" algn="l">
              <a:spcBef>
                <a:spcPts val="0"/>
              </a:spcBef>
              <a:spcAft>
                <a:spcPts val="0"/>
              </a:spcAft>
              <a:buClr>
                <a:srgbClr val="990000"/>
              </a:buClr>
              <a:buSzPts val="1500"/>
              <a:buAutoNum type="arabicPeriod"/>
            </a:pPr>
            <a:r>
              <a:rPr b="1" lang="en-GB" sz="1500">
                <a:solidFill>
                  <a:srgbClr val="990000"/>
                </a:solidFill>
              </a:rPr>
              <a:t>How much lighter does the load feels to the user?</a:t>
            </a:r>
            <a:endParaRPr b="1" sz="1500">
              <a:solidFill>
                <a:srgbClr val="990000"/>
              </a:solidFill>
            </a:endParaRPr>
          </a:p>
          <a:p>
            <a:pPr indent="0" lvl="0" marL="457200" rtl="0" algn="l">
              <a:spcBef>
                <a:spcPts val="0"/>
              </a:spcBef>
              <a:spcAft>
                <a:spcPts val="0"/>
              </a:spcAft>
              <a:buNone/>
            </a:pPr>
            <a:r>
              <a:t/>
            </a:r>
            <a:endParaRPr sz="100">
              <a:solidFill>
                <a:schemeClr val="dk2"/>
              </a:solidFill>
            </a:endParaRPr>
          </a:p>
          <a:p>
            <a:pPr indent="457200" lvl="0" marL="0" rtl="0" algn="l">
              <a:spcBef>
                <a:spcPts val="0"/>
              </a:spcBef>
              <a:spcAft>
                <a:spcPts val="0"/>
              </a:spcAft>
              <a:buNone/>
            </a:pPr>
            <a:r>
              <a:rPr lang="en-GB" sz="1300">
                <a:solidFill>
                  <a:schemeClr val="dk2"/>
                </a:solidFill>
              </a:rPr>
              <a:t>Actual load = 30 kg</a:t>
            </a:r>
            <a:endParaRPr sz="1300">
              <a:solidFill>
                <a:schemeClr val="dk2"/>
              </a:solidFill>
            </a:endParaRPr>
          </a:p>
          <a:p>
            <a:pPr indent="0" lvl="0" marL="0" rtl="0" algn="l">
              <a:spcBef>
                <a:spcPts val="0"/>
              </a:spcBef>
              <a:spcAft>
                <a:spcPts val="0"/>
              </a:spcAft>
              <a:buNone/>
            </a:pPr>
            <a:r>
              <a:t/>
            </a:r>
            <a:endParaRPr sz="600">
              <a:solidFill>
                <a:schemeClr val="dk2"/>
              </a:solidFill>
            </a:endParaRPr>
          </a:p>
          <a:p>
            <a:pPr indent="457200" lvl="0" marL="0" rtl="0" algn="l">
              <a:spcBef>
                <a:spcPts val="0"/>
              </a:spcBef>
              <a:spcAft>
                <a:spcPts val="0"/>
              </a:spcAft>
              <a:buNone/>
            </a:pPr>
            <a:r>
              <a:rPr lang="en-GB" sz="1300">
                <a:solidFill>
                  <a:schemeClr val="dk2"/>
                </a:solidFill>
              </a:rPr>
              <a:t>Since MA = 3, the effort required is:</a:t>
            </a:r>
            <a:endParaRPr sz="1300">
              <a:solidFill>
                <a:schemeClr val="dk2"/>
              </a:solidFill>
            </a:endParaRPr>
          </a:p>
          <a:p>
            <a:pPr indent="457200" lvl="0" marL="0" rtl="0" algn="l">
              <a:spcBef>
                <a:spcPts val="0"/>
              </a:spcBef>
              <a:spcAft>
                <a:spcPts val="0"/>
              </a:spcAft>
              <a:buNone/>
            </a:pPr>
            <a:r>
              <a:t/>
            </a:r>
            <a:endParaRPr sz="1300">
              <a:solidFill>
                <a:schemeClr val="dk2"/>
              </a:solidFill>
            </a:endParaRPr>
          </a:p>
          <a:p>
            <a:pPr indent="457200" lvl="0" marL="0" rtl="0" algn="l">
              <a:spcBef>
                <a:spcPts val="0"/>
              </a:spcBef>
              <a:spcAft>
                <a:spcPts val="0"/>
              </a:spcAft>
              <a:buNone/>
            </a:pPr>
            <a:r>
              <a:t/>
            </a:r>
            <a:endParaRPr sz="1300">
              <a:solidFill>
                <a:schemeClr val="dk2"/>
              </a:solidFill>
            </a:endParaRPr>
          </a:p>
          <a:p>
            <a:pPr indent="0" lvl="0" marL="457200" rtl="0" algn="l">
              <a:spcBef>
                <a:spcPts val="0"/>
              </a:spcBef>
              <a:spcAft>
                <a:spcPts val="0"/>
              </a:spcAft>
              <a:buNone/>
            </a:pPr>
            <a:r>
              <a:t/>
            </a:r>
            <a:endParaRPr sz="1300">
              <a:solidFill>
                <a:schemeClr val="dk2"/>
              </a:solidFill>
            </a:endParaRPr>
          </a:p>
          <a:p>
            <a:pPr indent="0" lvl="0" marL="457200" rtl="0" algn="l">
              <a:spcBef>
                <a:spcPts val="0"/>
              </a:spcBef>
              <a:spcAft>
                <a:spcPts val="0"/>
              </a:spcAft>
              <a:buNone/>
            </a:pPr>
            <a:r>
              <a:rPr lang="en-GB" sz="1300">
                <a:solidFill>
                  <a:schemeClr val="dk2"/>
                </a:solidFill>
              </a:rPr>
              <a:t>The load feels like 10 kg to the user, it feels 20 kg lighter than the actual load</a:t>
            </a:r>
            <a:endParaRPr sz="1300">
              <a:solidFill>
                <a:schemeClr val="dk2"/>
              </a:solidFill>
            </a:endParaRPr>
          </a:p>
        </p:txBody>
      </p:sp>
      <p:sp>
        <p:nvSpPr>
          <p:cNvPr id="430" name="Google Shape;430;p37"/>
          <p:cNvSpPr txBox="1"/>
          <p:nvPr/>
        </p:nvSpPr>
        <p:spPr>
          <a:xfrm>
            <a:off x="172750" y="475375"/>
            <a:ext cx="5579400" cy="4617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Calculate Load and Mechanical Advantage</a:t>
            </a:r>
            <a:endParaRPr sz="1800">
              <a:solidFill>
                <a:schemeClr val="dk2"/>
              </a:solidFill>
            </a:endParaRPr>
          </a:p>
        </p:txBody>
      </p:sp>
      <p:grpSp>
        <p:nvGrpSpPr>
          <p:cNvPr id="431" name="Google Shape;431;p37"/>
          <p:cNvGrpSpPr/>
          <p:nvPr/>
        </p:nvGrpSpPr>
        <p:grpSpPr>
          <a:xfrm>
            <a:off x="1535253" y="1291036"/>
            <a:ext cx="3856207" cy="720800"/>
            <a:chOff x="2418384" y="969384"/>
            <a:chExt cx="4629300" cy="720800"/>
          </a:xfrm>
        </p:grpSpPr>
        <p:grpSp>
          <p:nvGrpSpPr>
            <p:cNvPr id="432" name="Google Shape;432;p37"/>
            <p:cNvGrpSpPr/>
            <p:nvPr/>
          </p:nvGrpSpPr>
          <p:grpSpPr>
            <a:xfrm>
              <a:off x="2418384" y="969384"/>
              <a:ext cx="4629300" cy="547241"/>
              <a:chOff x="6531900" y="3712584"/>
              <a:chExt cx="4629300" cy="547241"/>
            </a:xfrm>
          </p:grpSpPr>
          <p:sp>
            <p:nvSpPr>
              <p:cNvPr id="433" name="Google Shape;433;p37"/>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MA =</a:t>
                </a:r>
                <a:r>
                  <a:rPr lang="en-GB">
                    <a:solidFill>
                      <a:schemeClr val="dk2"/>
                    </a:solidFill>
                  </a:rPr>
                  <a:t>  ———————————</a:t>
                </a:r>
                <a:endParaRPr>
                  <a:solidFill>
                    <a:schemeClr val="dk2"/>
                  </a:solidFill>
                </a:endParaRPr>
              </a:p>
            </p:txBody>
          </p:sp>
          <p:sp>
            <p:nvSpPr>
              <p:cNvPr id="434" name="Google Shape;434;p37"/>
              <p:cNvSpPr txBox="1"/>
              <p:nvPr/>
            </p:nvSpPr>
            <p:spPr>
              <a:xfrm>
                <a:off x="7139580" y="3712584"/>
                <a:ext cx="25290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Length of Effort Arm</a:t>
                </a:r>
                <a:endParaRPr sz="1500">
                  <a:solidFill>
                    <a:schemeClr val="dk2"/>
                  </a:solidFill>
                </a:endParaRPr>
              </a:p>
            </p:txBody>
          </p:sp>
        </p:grpSp>
        <p:sp>
          <p:nvSpPr>
            <p:cNvPr id="435" name="Google Shape;435;p37"/>
            <p:cNvSpPr txBox="1"/>
            <p:nvPr/>
          </p:nvSpPr>
          <p:spPr>
            <a:xfrm>
              <a:off x="2916490" y="1274684"/>
              <a:ext cx="26901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Lenght of Load Arm</a:t>
              </a:r>
              <a:endParaRPr sz="1500">
                <a:solidFill>
                  <a:schemeClr val="dk2"/>
                </a:solidFill>
              </a:endParaRPr>
            </a:p>
          </p:txBody>
        </p:sp>
      </p:grpSp>
      <p:grpSp>
        <p:nvGrpSpPr>
          <p:cNvPr id="436" name="Google Shape;436;p37"/>
          <p:cNvGrpSpPr/>
          <p:nvPr/>
        </p:nvGrpSpPr>
        <p:grpSpPr>
          <a:xfrm>
            <a:off x="5803510" y="1611565"/>
            <a:ext cx="2982842" cy="2349827"/>
            <a:chOff x="5579762" y="1863008"/>
            <a:chExt cx="2848125" cy="2243700"/>
          </a:xfrm>
        </p:grpSpPr>
        <p:pic>
          <p:nvPicPr>
            <p:cNvPr id="437" name="Google Shape;437;p37"/>
            <p:cNvPicPr preferRelativeResize="0"/>
            <p:nvPr/>
          </p:nvPicPr>
          <p:blipFill>
            <a:blip r:embed="rId3">
              <a:alphaModFix/>
            </a:blip>
            <a:stretch>
              <a:fillRect/>
            </a:stretch>
          </p:blipFill>
          <p:spPr>
            <a:xfrm>
              <a:off x="5579762" y="2034850"/>
              <a:ext cx="2848125" cy="1451275"/>
            </a:xfrm>
            <a:prstGeom prst="rect">
              <a:avLst/>
            </a:prstGeom>
            <a:noFill/>
            <a:ln>
              <a:noFill/>
            </a:ln>
          </p:spPr>
        </p:pic>
        <p:cxnSp>
          <p:nvCxnSpPr>
            <p:cNvPr id="438" name="Google Shape;438;p37"/>
            <p:cNvCxnSpPr/>
            <p:nvPr/>
          </p:nvCxnSpPr>
          <p:spPr>
            <a:xfrm rot="10800000">
              <a:off x="5758175" y="3843775"/>
              <a:ext cx="2262300" cy="0"/>
            </a:xfrm>
            <a:prstGeom prst="straightConnector1">
              <a:avLst/>
            </a:prstGeom>
            <a:noFill/>
            <a:ln cap="flat" cmpd="sng" w="19950">
              <a:solidFill>
                <a:schemeClr val="dk2"/>
              </a:solidFill>
              <a:prstDash val="solid"/>
              <a:round/>
              <a:headEnd len="med" w="med" type="triangle"/>
              <a:tailEnd len="med" w="med" type="triangle"/>
            </a:ln>
          </p:spPr>
        </p:cxnSp>
        <p:cxnSp>
          <p:nvCxnSpPr>
            <p:cNvPr id="439" name="Google Shape;439;p37"/>
            <p:cNvCxnSpPr/>
            <p:nvPr/>
          </p:nvCxnSpPr>
          <p:spPr>
            <a:xfrm rot="10800000">
              <a:off x="7392575" y="3538975"/>
              <a:ext cx="627900" cy="0"/>
            </a:xfrm>
            <a:prstGeom prst="straightConnector1">
              <a:avLst/>
            </a:prstGeom>
            <a:noFill/>
            <a:ln cap="flat" cmpd="sng" w="19950">
              <a:solidFill>
                <a:schemeClr val="dk2"/>
              </a:solidFill>
              <a:prstDash val="solid"/>
              <a:round/>
              <a:headEnd len="med" w="med" type="triangle"/>
              <a:tailEnd len="med" w="med" type="triangle"/>
            </a:ln>
          </p:spPr>
        </p:cxnSp>
        <p:sp>
          <p:nvSpPr>
            <p:cNvPr id="440" name="Google Shape;440;p37"/>
            <p:cNvSpPr txBox="1"/>
            <p:nvPr/>
          </p:nvSpPr>
          <p:spPr>
            <a:xfrm>
              <a:off x="7403399" y="3484856"/>
              <a:ext cx="627900" cy="338700"/>
            </a:xfrm>
            <a:prstGeom prst="rect">
              <a:avLst/>
            </a:prstGeom>
            <a:noFill/>
            <a:ln>
              <a:noFill/>
            </a:ln>
          </p:spPr>
          <p:txBody>
            <a:bodyPr anchorCtr="0" anchor="t" bIns="95725" lIns="95725" spcFirstLastPara="1" rIns="95725" wrap="square" tIns="95725">
              <a:spAutoFit/>
            </a:bodyPr>
            <a:lstStyle/>
            <a:p>
              <a:pPr indent="0" lvl="0" marL="0" rtl="0" algn="l">
                <a:spcBef>
                  <a:spcPts val="0"/>
                </a:spcBef>
                <a:spcAft>
                  <a:spcPts val="0"/>
                </a:spcAft>
                <a:buNone/>
              </a:pPr>
              <a:r>
                <a:rPr b="1" lang="en-GB" sz="1047">
                  <a:solidFill>
                    <a:schemeClr val="dk2"/>
                  </a:solidFill>
                </a:rPr>
                <a:t>300mm</a:t>
              </a:r>
              <a:endParaRPr b="1" sz="1047">
                <a:solidFill>
                  <a:schemeClr val="dk2"/>
                </a:solidFill>
              </a:endParaRPr>
            </a:p>
          </p:txBody>
        </p:sp>
        <p:sp>
          <p:nvSpPr>
            <p:cNvPr id="441" name="Google Shape;441;p37"/>
            <p:cNvSpPr txBox="1"/>
            <p:nvPr/>
          </p:nvSpPr>
          <p:spPr>
            <a:xfrm>
              <a:off x="6641399" y="3768008"/>
              <a:ext cx="627900" cy="338700"/>
            </a:xfrm>
            <a:prstGeom prst="rect">
              <a:avLst/>
            </a:prstGeom>
            <a:noFill/>
            <a:ln>
              <a:noFill/>
            </a:ln>
          </p:spPr>
          <p:txBody>
            <a:bodyPr anchorCtr="0" anchor="t" bIns="95725" lIns="95725" spcFirstLastPara="1" rIns="95725" wrap="square" tIns="95725">
              <a:spAutoFit/>
            </a:bodyPr>
            <a:lstStyle/>
            <a:p>
              <a:pPr indent="0" lvl="0" marL="0" rtl="0" algn="l">
                <a:spcBef>
                  <a:spcPts val="0"/>
                </a:spcBef>
                <a:spcAft>
                  <a:spcPts val="0"/>
                </a:spcAft>
                <a:buNone/>
              </a:pPr>
              <a:r>
                <a:rPr b="1" lang="en-GB" sz="1047">
                  <a:solidFill>
                    <a:schemeClr val="dk2"/>
                  </a:solidFill>
                </a:rPr>
                <a:t>900mm</a:t>
              </a:r>
              <a:endParaRPr b="1" sz="1047">
                <a:solidFill>
                  <a:schemeClr val="dk2"/>
                </a:solidFill>
              </a:endParaRPr>
            </a:p>
          </p:txBody>
        </p:sp>
        <p:sp>
          <p:nvSpPr>
            <p:cNvPr id="442" name="Google Shape;442;p37"/>
            <p:cNvSpPr txBox="1"/>
            <p:nvPr/>
          </p:nvSpPr>
          <p:spPr>
            <a:xfrm>
              <a:off x="7098599" y="1863008"/>
              <a:ext cx="627900" cy="338700"/>
            </a:xfrm>
            <a:prstGeom prst="rect">
              <a:avLst/>
            </a:prstGeom>
            <a:noFill/>
            <a:ln>
              <a:noFill/>
            </a:ln>
          </p:spPr>
          <p:txBody>
            <a:bodyPr anchorCtr="0" anchor="t" bIns="95725" lIns="95725" spcFirstLastPara="1" rIns="95725" wrap="square" tIns="95725">
              <a:spAutoFit/>
            </a:bodyPr>
            <a:lstStyle/>
            <a:p>
              <a:pPr indent="0" lvl="0" marL="0" rtl="0" algn="l">
                <a:spcBef>
                  <a:spcPts val="0"/>
                </a:spcBef>
                <a:spcAft>
                  <a:spcPts val="0"/>
                </a:spcAft>
                <a:buNone/>
              </a:pPr>
              <a:r>
                <a:rPr b="1" lang="en-GB" sz="1047">
                  <a:solidFill>
                    <a:schemeClr val="dk2"/>
                  </a:solidFill>
                </a:rPr>
                <a:t>30 kgs</a:t>
              </a:r>
              <a:endParaRPr b="1" sz="1047">
                <a:solidFill>
                  <a:schemeClr val="dk2"/>
                </a:solidFill>
              </a:endParaRPr>
            </a:p>
          </p:txBody>
        </p:sp>
      </p:grpSp>
      <p:sp>
        <p:nvSpPr>
          <p:cNvPr id="443" name="Google Shape;443;p37"/>
          <p:cNvSpPr txBox="1"/>
          <p:nvPr/>
        </p:nvSpPr>
        <p:spPr>
          <a:xfrm>
            <a:off x="140275" y="950775"/>
            <a:ext cx="653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2"/>
                </a:solidFill>
              </a:rPr>
              <a:t>For a wheelbarrow (a second-class lever), the Mechanical Advantage (MA) is:</a:t>
            </a:r>
            <a:endParaRPr>
              <a:solidFill>
                <a:schemeClr val="dk2"/>
              </a:solidFill>
            </a:endParaRPr>
          </a:p>
        </p:txBody>
      </p:sp>
      <p:grpSp>
        <p:nvGrpSpPr>
          <p:cNvPr id="444" name="Google Shape;444;p37"/>
          <p:cNvGrpSpPr/>
          <p:nvPr/>
        </p:nvGrpSpPr>
        <p:grpSpPr>
          <a:xfrm>
            <a:off x="2144853" y="2466930"/>
            <a:ext cx="3856207" cy="720800"/>
            <a:chOff x="2418384" y="969373"/>
            <a:chExt cx="4629300" cy="720800"/>
          </a:xfrm>
        </p:grpSpPr>
        <p:grpSp>
          <p:nvGrpSpPr>
            <p:cNvPr id="445" name="Google Shape;445;p37"/>
            <p:cNvGrpSpPr/>
            <p:nvPr/>
          </p:nvGrpSpPr>
          <p:grpSpPr>
            <a:xfrm>
              <a:off x="2418384" y="969373"/>
              <a:ext cx="4629300" cy="547252"/>
              <a:chOff x="6531900" y="3712573"/>
              <a:chExt cx="4629300" cy="547252"/>
            </a:xfrm>
          </p:grpSpPr>
          <p:sp>
            <p:nvSpPr>
              <p:cNvPr id="446" name="Google Shape;446;p37"/>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MA =</a:t>
                </a:r>
                <a:r>
                  <a:rPr lang="en-GB">
                    <a:solidFill>
                      <a:schemeClr val="dk2"/>
                    </a:solidFill>
                  </a:rPr>
                  <a:t>  —————  </a:t>
                </a:r>
                <a:r>
                  <a:rPr lang="en-GB" sz="1500">
                    <a:solidFill>
                      <a:schemeClr val="dk2"/>
                    </a:solidFill>
                  </a:rPr>
                  <a:t>= 3</a:t>
                </a:r>
                <a:endParaRPr>
                  <a:solidFill>
                    <a:schemeClr val="dk2"/>
                  </a:solidFill>
                </a:endParaRPr>
              </a:p>
            </p:txBody>
          </p:sp>
          <p:sp>
            <p:nvSpPr>
              <p:cNvPr id="447" name="Google Shape;447;p37"/>
              <p:cNvSpPr txBox="1"/>
              <p:nvPr/>
            </p:nvSpPr>
            <p:spPr>
              <a:xfrm>
                <a:off x="7173606" y="3712573"/>
                <a:ext cx="12150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900</a:t>
                </a:r>
                <a:endParaRPr sz="1500">
                  <a:solidFill>
                    <a:schemeClr val="dk2"/>
                  </a:solidFill>
                </a:endParaRPr>
              </a:p>
            </p:txBody>
          </p:sp>
        </p:grpSp>
        <p:sp>
          <p:nvSpPr>
            <p:cNvPr id="448" name="Google Shape;448;p37"/>
            <p:cNvSpPr txBox="1"/>
            <p:nvPr/>
          </p:nvSpPr>
          <p:spPr>
            <a:xfrm>
              <a:off x="3007447" y="1274673"/>
              <a:ext cx="12924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300</a:t>
              </a:r>
              <a:endParaRPr sz="1500">
                <a:solidFill>
                  <a:schemeClr val="dk2"/>
                </a:solidFill>
              </a:endParaRPr>
            </a:p>
          </p:txBody>
        </p:sp>
      </p:grpSp>
      <p:grpSp>
        <p:nvGrpSpPr>
          <p:cNvPr id="449" name="Google Shape;449;p37"/>
          <p:cNvGrpSpPr/>
          <p:nvPr/>
        </p:nvGrpSpPr>
        <p:grpSpPr>
          <a:xfrm>
            <a:off x="2068653" y="4121249"/>
            <a:ext cx="3856207" cy="720800"/>
            <a:chOff x="2418384" y="969373"/>
            <a:chExt cx="4629300" cy="720800"/>
          </a:xfrm>
        </p:grpSpPr>
        <p:grpSp>
          <p:nvGrpSpPr>
            <p:cNvPr id="450" name="Google Shape;450;p37"/>
            <p:cNvGrpSpPr/>
            <p:nvPr/>
          </p:nvGrpSpPr>
          <p:grpSpPr>
            <a:xfrm>
              <a:off x="2418384" y="969373"/>
              <a:ext cx="4629300" cy="547252"/>
              <a:chOff x="6531900" y="3712573"/>
              <a:chExt cx="4629300" cy="547252"/>
            </a:xfrm>
          </p:grpSpPr>
          <p:sp>
            <p:nvSpPr>
              <p:cNvPr id="451" name="Google Shape;451;p37"/>
              <p:cNvSpPr txBox="1"/>
              <p:nvPr/>
            </p:nvSpPr>
            <p:spPr>
              <a:xfrm>
                <a:off x="6531900" y="3844325"/>
                <a:ext cx="462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Effort</a:t>
                </a:r>
                <a:r>
                  <a:rPr lang="en-GB" sz="1500">
                    <a:solidFill>
                      <a:schemeClr val="dk2"/>
                    </a:solidFill>
                  </a:rPr>
                  <a:t> =</a:t>
                </a:r>
                <a:r>
                  <a:rPr lang="en-GB">
                    <a:solidFill>
                      <a:schemeClr val="dk2"/>
                    </a:solidFill>
                  </a:rPr>
                  <a:t>  ——— </a:t>
                </a:r>
                <a:r>
                  <a:rPr lang="en-GB" sz="1500">
                    <a:solidFill>
                      <a:schemeClr val="dk2"/>
                    </a:solidFill>
                  </a:rPr>
                  <a:t>= 10 kgs</a:t>
                </a:r>
                <a:endParaRPr>
                  <a:solidFill>
                    <a:schemeClr val="dk2"/>
                  </a:solidFill>
                </a:endParaRPr>
              </a:p>
            </p:txBody>
          </p:sp>
          <p:sp>
            <p:nvSpPr>
              <p:cNvPr id="452" name="Google Shape;452;p37"/>
              <p:cNvSpPr txBox="1"/>
              <p:nvPr/>
            </p:nvSpPr>
            <p:spPr>
              <a:xfrm>
                <a:off x="7357393" y="3712573"/>
                <a:ext cx="9225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500">
                    <a:solidFill>
                      <a:schemeClr val="dk2"/>
                    </a:solidFill>
                  </a:rPr>
                  <a:t>30</a:t>
                </a:r>
                <a:endParaRPr sz="1500">
                  <a:solidFill>
                    <a:schemeClr val="dk2"/>
                  </a:solidFill>
                </a:endParaRPr>
              </a:p>
            </p:txBody>
          </p:sp>
        </p:grpSp>
        <p:sp>
          <p:nvSpPr>
            <p:cNvPr id="453" name="Google Shape;453;p37"/>
            <p:cNvSpPr txBox="1"/>
            <p:nvPr/>
          </p:nvSpPr>
          <p:spPr>
            <a:xfrm>
              <a:off x="3203914" y="1274673"/>
              <a:ext cx="9810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GB" sz="1500">
                  <a:solidFill>
                    <a:schemeClr val="dk2"/>
                  </a:solidFill>
                </a:rPr>
                <a:t>3</a:t>
              </a:r>
              <a:endParaRPr sz="1500">
                <a:solidFill>
                  <a:schemeClr val="dk2"/>
                </a:solidFil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id="458" name="Google Shape;458;p38" title="Screenshot 2026-04-29 at 3.46.06 PM.png"/>
          <p:cNvPicPr preferRelativeResize="0"/>
          <p:nvPr/>
        </p:nvPicPr>
        <p:blipFill>
          <a:blip r:embed="rId3">
            <a:alphaModFix/>
          </a:blip>
          <a:stretch>
            <a:fillRect/>
          </a:stretch>
        </p:blipFill>
        <p:spPr>
          <a:xfrm>
            <a:off x="152400" y="152400"/>
            <a:ext cx="7916529" cy="4838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