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4F66688-BF2E-407F-88A6-559B6647D310}">
  <a:tblStyle styleId="{74F66688-BF2E-407F-88A6-559B6647D31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7E68464-E638-4919-AB03-6156E02EEAE3}"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3DC91CD-5A3B-437E-8FD0-0DF8B896F9C9}" styleName="Table_2">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37b11038a7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37b11038a7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83608b2bd8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83608b2bd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83608b2bd8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83608b2bd8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8363dd155a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g38363dd155a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8363dd155a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g38363dd155a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8363dd155a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g38363dd155a_0_2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8363dd155a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g38363dd155a_0_2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8363dd155a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g38363dd155a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8363dd155a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g38363dd155a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8363dd155a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g38363dd155a_0_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8363dd155a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g38363dd155a_0_2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8363dd155a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g38363dd155a_0_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8363dd155a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g38363dd155a_0_2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8363dd155a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g38363dd155a_0_3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e6a14d5a7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e6a14d5a7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hyperlink" Target="http://www.youtube.com/watch?v=QUMTxTsvd4U" TargetMode="External"/><Relationship Id="rId6"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drive.google.com/file/d/1wWCCqWFwdwSPZrVEzYYs8t1FfmESXMCL/view" TargetMode="External"/><Relationship Id="rId4" Type="http://schemas.openxmlformats.org/officeDocument/2006/relationships/image" Target="../media/image8.png"/><Relationship Id="rId5" Type="http://schemas.openxmlformats.org/officeDocument/2006/relationships/hyperlink" Target="http://drive.google.com/file/d/1dsHEBxPs-v1mZ8OyM0S8y8I9-3hm0ZPE/view" TargetMode="External"/><Relationship Id="rId6" Type="http://schemas.openxmlformats.org/officeDocument/2006/relationships/image" Target="../media/image14.png"/><Relationship Id="rId7"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drive.google.com/file/d/11u6iRUxwMqNnFUbd0M3adP0Hn6i9DB5B/view" TargetMode="External"/><Relationship Id="rId4" Type="http://schemas.openxmlformats.org/officeDocument/2006/relationships/image" Target="../media/image12.jpg"/><Relationship Id="rId10" Type="http://schemas.openxmlformats.org/officeDocument/2006/relationships/image" Target="../media/image2.jpg"/><Relationship Id="rId9" Type="http://schemas.openxmlformats.org/officeDocument/2006/relationships/hyperlink" Target="http://www.youtube.com/watch?v=toIFN8eR0ro" TargetMode="External"/><Relationship Id="rId5" Type="http://schemas.openxmlformats.org/officeDocument/2006/relationships/hyperlink" Target="http://drive.google.com/file/d/1jYHH2eJA7FTP9_TWGy0GDFcJ3fCoIOvP/view" TargetMode="External"/><Relationship Id="rId6" Type="http://schemas.openxmlformats.org/officeDocument/2006/relationships/image" Target="../media/image8.png"/><Relationship Id="rId7" Type="http://schemas.openxmlformats.org/officeDocument/2006/relationships/hyperlink" Target="https://www.bbc.com/news/technology-51413724#:~:text=Apple%20has%20been%20fined%2025,said%20consumers%20were%20not%20warned." TargetMode="External"/><Relationship Id="rId8"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drive.google.com/file/d/11u6iRUxwMqNnFUbd0M3adP0Hn6i9DB5B/view" TargetMode="External"/><Relationship Id="rId4" Type="http://schemas.openxmlformats.org/officeDocument/2006/relationships/image" Target="../media/image12.jpg"/><Relationship Id="rId10" Type="http://schemas.openxmlformats.org/officeDocument/2006/relationships/image" Target="../media/image2.jpg"/><Relationship Id="rId9" Type="http://schemas.openxmlformats.org/officeDocument/2006/relationships/hyperlink" Target="http://www.youtube.com/watch?v=toIFN8eR0ro" TargetMode="External"/><Relationship Id="rId5" Type="http://schemas.openxmlformats.org/officeDocument/2006/relationships/hyperlink" Target="http://drive.google.com/file/d/1jYHH2eJA7FTP9_TWGy0GDFcJ3fCoIOvP/view" TargetMode="External"/><Relationship Id="rId6" Type="http://schemas.openxmlformats.org/officeDocument/2006/relationships/image" Target="../media/image8.png"/><Relationship Id="rId7" Type="http://schemas.openxmlformats.org/officeDocument/2006/relationships/hyperlink" Target="https://www.bbc.com/news/technology-51413724#:~:text=Apple%20has%20been%20fined%2025,said%20consumers%20were%20not%20warned." TargetMode="External"/><Relationship Id="rId8"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drive.google.com/file/d/1dap1RZmNUQPJ_GJBkNWA5Fj6gHRu4i0r/view" TargetMode="External"/><Relationship Id="rId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hyperlink" Target="http://drive.google.com/file/d/1aWiYzJNj4Vpg4k-pDo0yXbMB15fRBfNn/view" TargetMode="External"/><Relationship Id="rId5" Type="http://schemas.openxmlformats.org/officeDocument/2006/relationships/image" Target="../media/image8.png"/><Relationship Id="rId6" Type="http://schemas.openxmlformats.org/officeDocument/2006/relationships/hyperlink" Target="http://drive.google.com/file/d/1F7WOyXxC6p25vUqsByb8QgaYD6gD0lOJ/view"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hyperlink" Target="https://en.wikipedia.org/wiki/Social_structure" TargetMode="External"/><Relationship Id="rId5"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6.png"/><Relationship Id="rId4" Type="http://schemas.openxmlformats.org/officeDocument/2006/relationships/image" Target="../media/image19.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6.png"/><Relationship Id="rId4" Type="http://schemas.openxmlformats.org/officeDocument/2006/relationships/image" Target="../media/image19.png"/><Relationship Id="rId5" Type="http://schemas.openxmlformats.org/officeDocument/2006/relationships/image" Target="../media/image32.png"/><Relationship Id="rId6"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6.png"/><Relationship Id="rId4" Type="http://schemas.openxmlformats.org/officeDocument/2006/relationships/image" Target="../media/image19.png"/><Relationship Id="rId5" Type="http://schemas.openxmlformats.org/officeDocument/2006/relationships/image" Target="../media/image29.png"/><Relationship Id="rId6" Type="http://schemas.openxmlformats.org/officeDocument/2006/relationships/image" Target="../media/image31.png"/><Relationship Id="rId7"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55" name="Google Shape;55;p13"/>
          <p:cNvSpPr txBox="1"/>
          <p:nvPr/>
        </p:nvSpPr>
        <p:spPr>
          <a:xfrm>
            <a:off x="7047725" y="0"/>
            <a:ext cx="2096400" cy="461700"/>
          </a:xfrm>
          <a:prstGeom prst="rect">
            <a:avLst/>
          </a:prstGeom>
          <a:solidFill>
            <a:srgbClr val="F4CC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595959"/>
                </a:solidFill>
                <a:latin typeface="Georgia"/>
                <a:ea typeface="Georgia"/>
                <a:cs typeface="Georgia"/>
                <a:sym typeface="Georgia"/>
              </a:rPr>
              <a:t>Design in context</a:t>
            </a:r>
            <a:endParaRPr sz="1800">
              <a:solidFill>
                <a:srgbClr val="595959"/>
              </a:solidFill>
              <a:latin typeface="Georgia"/>
              <a:ea typeface="Georgia"/>
              <a:cs typeface="Georgia"/>
              <a:sym typeface="Georgia"/>
            </a:endParaRPr>
          </a:p>
        </p:txBody>
      </p:sp>
      <p:sp>
        <p:nvSpPr>
          <p:cNvPr id="56" name="Google Shape;56;p13"/>
          <p:cNvSpPr txBox="1"/>
          <p:nvPr/>
        </p:nvSpPr>
        <p:spPr>
          <a:xfrm>
            <a:off x="311708" y="744575"/>
            <a:ext cx="8520600" cy="2052600"/>
          </a:xfrm>
          <a:prstGeom prst="rect">
            <a:avLst/>
          </a:prstGeom>
          <a:solidFill>
            <a:srgbClr val="EEFF41"/>
          </a:solidFill>
          <a:ln>
            <a:noFill/>
          </a:ln>
        </p:spPr>
        <p:txBody>
          <a:bodyPr anchorCtr="0" anchor="b" bIns="91425" lIns="91425" spcFirstLastPara="1" rIns="91425" wrap="square" tIns="91425">
            <a:normAutofit/>
          </a:bodyPr>
          <a:lstStyle/>
          <a:p>
            <a:pPr indent="0" lvl="0" marL="0" rtl="0" algn="ctr">
              <a:spcBef>
                <a:spcPts val="0"/>
              </a:spcBef>
              <a:spcAft>
                <a:spcPts val="0"/>
              </a:spcAft>
              <a:buNone/>
            </a:pPr>
            <a:r>
              <a:rPr lang="en-GB" sz="5200"/>
              <a:t>Responsibility of the designer</a:t>
            </a:r>
            <a:endParaRPr sz="5200"/>
          </a:p>
        </p:txBody>
      </p:sp>
      <p:pic>
        <p:nvPicPr>
          <p:cNvPr id="57" name="Google Shape;57;p13" title="Screenshot 2025-09-25 at 2.05.08 PM.png"/>
          <p:cNvPicPr preferRelativeResize="0"/>
          <p:nvPr/>
        </p:nvPicPr>
        <p:blipFill>
          <a:blip r:embed="rId3">
            <a:alphaModFix/>
          </a:blip>
          <a:stretch>
            <a:fillRect/>
          </a:stretch>
        </p:blipFill>
        <p:spPr>
          <a:xfrm>
            <a:off x="1221223" y="3224337"/>
            <a:ext cx="6249649" cy="589200"/>
          </a:xfrm>
          <a:prstGeom prst="rect">
            <a:avLst/>
          </a:prstGeom>
          <a:noFill/>
          <a:ln>
            <a:noFill/>
          </a:ln>
        </p:spPr>
      </p:pic>
      <p:pic>
        <p:nvPicPr>
          <p:cNvPr id="58" name="Google Shape;58;p13" title="ques.png"/>
          <p:cNvPicPr preferRelativeResize="0"/>
          <p:nvPr/>
        </p:nvPicPr>
        <p:blipFill>
          <a:blip r:embed="rId4">
            <a:alphaModFix/>
          </a:blip>
          <a:stretch>
            <a:fillRect/>
          </a:stretch>
        </p:blipFill>
        <p:spPr>
          <a:xfrm>
            <a:off x="422375" y="3229211"/>
            <a:ext cx="595274" cy="5794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109178"/>
            <a:ext cx="8520600" cy="572700"/>
          </a:xfrm>
          <a:prstGeom prst="rect">
            <a:avLst/>
          </a:prstGeom>
          <a:solidFill>
            <a:schemeClr val="accent5"/>
          </a:solidFill>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GB">
                <a:solidFill>
                  <a:schemeClr val="lt1"/>
                </a:solidFill>
                <a:latin typeface="Average"/>
                <a:ea typeface="Average"/>
                <a:cs typeface="Average"/>
                <a:sym typeface="Average"/>
              </a:rPr>
              <a:t>Contents</a:t>
            </a:r>
            <a:endParaRPr>
              <a:solidFill>
                <a:schemeClr val="lt1"/>
              </a:solidFill>
              <a:latin typeface="Average"/>
              <a:ea typeface="Average"/>
              <a:cs typeface="Average"/>
              <a:sym typeface="Average"/>
            </a:endParaRPr>
          </a:p>
        </p:txBody>
      </p:sp>
      <p:graphicFrame>
        <p:nvGraphicFramePr>
          <p:cNvPr id="64" name="Google Shape;64;p14"/>
          <p:cNvGraphicFramePr/>
          <p:nvPr/>
        </p:nvGraphicFramePr>
        <p:xfrm>
          <a:off x="311700" y="747568"/>
          <a:ext cx="3000000" cy="3000000"/>
        </p:xfrm>
        <a:graphic>
          <a:graphicData uri="http://schemas.openxmlformats.org/drawingml/2006/table">
            <a:tbl>
              <a:tblPr>
                <a:noFill/>
                <a:tableStyleId>{74F66688-BF2E-407F-88A6-559B6647D310}</a:tableStyleId>
              </a:tblPr>
              <a:tblGrid>
                <a:gridCol w="2342200"/>
                <a:gridCol w="6178400"/>
              </a:tblGrid>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Clients, their community and the environment</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Outline how design decisions have resulted in products that have had significant positive or negative impacts on a community or on the environment’s sustainability.</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Safety</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Discuss how standards can help designers ensure the well-being, health and</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safety of users when using their products.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Obsolete</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D</a:t>
                      </a:r>
                      <a:r>
                        <a:rPr lang="en-GB" sz="1200">
                          <a:latin typeface="Lexend Light"/>
                          <a:ea typeface="Lexend Light"/>
                          <a:cs typeface="Lexend Light"/>
                          <a:sym typeface="Lexend Light"/>
                        </a:rPr>
                        <a:t>iscuss how obsolescence (including planned, social, style, functional,</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technological) affects the triple bottom line (TBL) and identify products that have been impacted.</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nvSpPr>
        <p:spPr>
          <a:xfrm>
            <a:off x="113550" y="78650"/>
            <a:ext cx="8916900" cy="473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a:t>
            </a:r>
            <a:r>
              <a:rPr b="1" lang="en-GB" sz="1100">
                <a:solidFill>
                  <a:srgbClr val="351C75"/>
                </a:solidFill>
              </a:rPr>
              <a:t> 1.1.1 </a:t>
            </a:r>
            <a:r>
              <a:rPr b="1" lang="en-GB" sz="1100">
                <a:solidFill>
                  <a:srgbClr val="351C75"/>
                </a:solidFill>
              </a:rPr>
              <a:t>A designer has a responsibility to the needs of clients, their community and the environment when designing and creating products.</a:t>
            </a:r>
            <a:endParaRPr b="1" sz="1100">
              <a:solidFill>
                <a:srgbClr val="351C75"/>
              </a:solidFill>
            </a:endParaRPr>
          </a:p>
        </p:txBody>
      </p:sp>
      <p:sp>
        <p:nvSpPr>
          <p:cNvPr id="70" name="Google Shape;70;p15"/>
          <p:cNvSpPr txBox="1"/>
          <p:nvPr/>
        </p:nvSpPr>
        <p:spPr>
          <a:xfrm>
            <a:off x="231425" y="868150"/>
            <a:ext cx="5967900" cy="12930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rPr>
              <a:t>Design choices are highly crucial in determining how products affect communities and the environment. Well-considered designs can bring positive benefits, such as affordable housing that enhances living standards or sustainable packaging that minimizes waste and preserves resources. In contrast, careless design decisions like using non-recyclable materials, creating energy-intensive products, or reducing product lifespan can damage ecosystems and place heavy burdens on society. </a:t>
            </a:r>
            <a:endParaRPr sz="1100">
              <a:solidFill>
                <a:srgbClr val="434343"/>
              </a:solidFill>
            </a:endParaRPr>
          </a:p>
        </p:txBody>
      </p:sp>
      <p:sp>
        <p:nvSpPr>
          <p:cNvPr id="71" name="Google Shape;71;p15"/>
          <p:cNvSpPr txBox="1"/>
          <p:nvPr/>
        </p:nvSpPr>
        <p:spPr>
          <a:xfrm>
            <a:off x="125925" y="4417005"/>
            <a:ext cx="8843700" cy="5541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Responsible design is essential, as it improves functionality and accessibility while also supporting sustainability and community well-being in the long term.</a:t>
            </a:r>
            <a:endParaRPr sz="1200">
              <a:solidFill>
                <a:schemeClr val="dk2"/>
              </a:solidFill>
            </a:endParaRPr>
          </a:p>
        </p:txBody>
      </p:sp>
      <p:pic>
        <p:nvPicPr>
          <p:cNvPr id="72" name="Google Shape;72;p15"/>
          <p:cNvPicPr preferRelativeResize="0"/>
          <p:nvPr/>
        </p:nvPicPr>
        <p:blipFill>
          <a:blip r:embed="rId3">
            <a:alphaModFix/>
          </a:blip>
          <a:stretch>
            <a:fillRect/>
          </a:stretch>
        </p:blipFill>
        <p:spPr>
          <a:xfrm>
            <a:off x="6699128" y="704450"/>
            <a:ext cx="2152650" cy="2124075"/>
          </a:xfrm>
          <a:prstGeom prst="rect">
            <a:avLst/>
          </a:prstGeom>
          <a:noFill/>
          <a:ln>
            <a:noFill/>
          </a:ln>
        </p:spPr>
      </p:pic>
      <p:pic>
        <p:nvPicPr>
          <p:cNvPr id="73" name="Google Shape;73;p15"/>
          <p:cNvPicPr preferRelativeResize="0"/>
          <p:nvPr/>
        </p:nvPicPr>
        <p:blipFill>
          <a:blip r:embed="rId4">
            <a:alphaModFix/>
          </a:blip>
          <a:stretch>
            <a:fillRect/>
          </a:stretch>
        </p:blipFill>
        <p:spPr>
          <a:xfrm>
            <a:off x="231425" y="2316064"/>
            <a:ext cx="2619375" cy="1743075"/>
          </a:xfrm>
          <a:prstGeom prst="rect">
            <a:avLst/>
          </a:prstGeom>
          <a:noFill/>
          <a:ln>
            <a:noFill/>
          </a:ln>
        </p:spPr>
      </p:pic>
      <p:pic>
        <p:nvPicPr>
          <p:cNvPr descr="Design for a circular economy&#10;When a product is designed, choices are made about how it is produced, used, maintained, repaired and ultimately disposed.&#10;&#10;It's important to get these design choices right, as they can lock in up to 70% of the environmental impact of a product across its life.&#10;&#10;Environmental impact can be minimised by following principles of eco-design.&#10;&#10;Products can be made to be upgradable, repairable and reusable so they are more durable and last longer.&#10;&#10;Products can be designed for the circular economy by:&#10;&#10;streamlining materials used, &#10;designing out chemicals of concern, and &#10;making the product easy to disassemble.&#10;The goal is to design out waste.&#10;&#10;Taking it a step further, products can be designed in ways that support and improve natural systems and give back to the community." id="74" name="Google Shape;74;p15" title="How You can Design for Environmental Good | RMIT University">
            <a:hlinkClick r:id="rId5"/>
          </p:cNvPr>
          <p:cNvPicPr preferRelativeResize="0"/>
          <p:nvPr/>
        </p:nvPicPr>
        <p:blipFill>
          <a:blip r:embed="rId6">
            <a:alphaModFix/>
          </a:blip>
          <a:stretch>
            <a:fillRect/>
          </a:stretch>
        </p:blipFill>
        <p:spPr>
          <a:xfrm>
            <a:off x="3003200" y="2313550"/>
            <a:ext cx="3048000"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nvSpPr>
        <p:spPr>
          <a:xfrm>
            <a:off x="113550" y="78650"/>
            <a:ext cx="8916900" cy="369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1.1.2 </a:t>
            </a:r>
            <a:r>
              <a:rPr b="1" lang="en-GB" sz="1100">
                <a:solidFill>
                  <a:srgbClr val="351C75"/>
                </a:solidFill>
              </a:rPr>
              <a:t>It is a designer’s responsibility to ensure their products are safe to use.</a:t>
            </a:r>
            <a:endParaRPr b="1" sz="1100">
              <a:solidFill>
                <a:srgbClr val="351C75"/>
              </a:solidFill>
            </a:endParaRPr>
          </a:p>
        </p:txBody>
      </p:sp>
      <p:sp>
        <p:nvSpPr>
          <p:cNvPr id="80" name="Google Shape;80;p16"/>
          <p:cNvSpPr txBox="1"/>
          <p:nvPr/>
        </p:nvSpPr>
        <p:spPr>
          <a:xfrm>
            <a:off x="231424" y="868150"/>
            <a:ext cx="6500700" cy="18471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rPr>
              <a:t>Designers have an important responsibility to make sure that their products are safe to use. Unsafe design can cause accidents, health problems, and even result in legal issues or a loss of trust from customers. For example, when designing toys for children, designers must avoid small detachable parts that could be choking hazards and use non-toxic materials to keep children safe. In consumer electronics, safety features such as proper insulation and heat management are necessary to prevent electric shocks or fires. Similarly, in furniture design, products must be stable and durable so they do not collapse during regular use. By following safety standards, carrying out thorough testing, and meeting legal regulations, designers ensure their products protect users while also being dependable and trustworthy.</a:t>
            </a:r>
            <a:endParaRPr sz="1100">
              <a:solidFill>
                <a:srgbClr val="434343"/>
              </a:solidFill>
            </a:endParaRPr>
          </a:p>
        </p:txBody>
      </p:sp>
      <p:pic>
        <p:nvPicPr>
          <p:cNvPr id="81" name="Google Shape;81;p16"/>
          <p:cNvPicPr preferRelativeResize="0"/>
          <p:nvPr/>
        </p:nvPicPr>
        <p:blipFill>
          <a:blip r:embed="rId3">
            <a:alphaModFix/>
          </a:blip>
          <a:stretch>
            <a:fillRect/>
          </a:stretch>
        </p:blipFill>
        <p:spPr>
          <a:xfrm>
            <a:off x="152400" y="2867650"/>
            <a:ext cx="2123450" cy="2123450"/>
          </a:xfrm>
          <a:prstGeom prst="rect">
            <a:avLst/>
          </a:prstGeom>
          <a:noFill/>
          <a:ln>
            <a:noFill/>
          </a:ln>
        </p:spPr>
      </p:pic>
      <p:pic>
        <p:nvPicPr>
          <p:cNvPr id="82" name="Google Shape;82;p16"/>
          <p:cNvPicPr preferRelativeResize="0"/>
          <p:nvPr/>
        </p:nvPicPr>
        <p:blipFill>
          <a:blip r:embed="rId4">
            <a:alphaModFix/>
          </a:blip>
          <a:stretch>
            <a:fillRect/>
          </a:stretch>
        </p:blipFill>
        <p:spPr>
          <a:xfrm>
            <a:off x="2428250" y="2867650"/>
            <a:ext cx="2619375" cy="1743075"/>
          </a:xfrm>
          <a:prstGeom prst="rect">
            <a:avLst/>
          </a:prstGeom>
          <a:noFill/>
          <a:ln>
            <a:noFill/>
          </a:ln>
        </p:spPr>
      </p:pic>
      <p:pic>
        <p:nvPicPr>
          <p:cNvPr id="83" name="Google Shape;83;p16"/>
          <p:cNvPicPr preferRelativeResize="0"/>
          <p:nvPr/>
        </p:nvPicPr>
        <p:blipFill>
          <a:blip r:embed="rId5">
            <a:alphaModFix/>
          </a:blip>
          <a:stretch>
            <a:fillRect/>
          </a:stretch>
        </p:blipFill>
        <p:spPr>
          <a:xfrm>
            <a:off x="5200025" y="2867650"/>
            <a:ext cx="2533650" cy="18097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nvSpPr>
        <p:spPr>
          <a:xfrm>
            <a:off x="333825" y="881100"/>
            <a:ext cx="1278900" cy="76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9" name="Google Shape;89;p17" title="Top 10 Products That Are DESIGNED to FAIL.mp4">
            <a:hlinkClick r:id="rId3"/>
          </p:cNvPr>
          <p:cNvPicPr preferRelativeResize="0"/>
          <p:nvPr/>
        </p:nvPicPr>
        <p:blipFill rotWithShape="1">
          <a:blip r:embed="rId4">
            <a:alphaModFix/>
          </a:blip>
          <a:srcRect b="0" l="0" r="0" t="0"/>
          <a:stretch/>
        </p:blipFill>
        <p:spPr>
          <a:xfrm>
            <a:off x="3932551" y="1530514"/>
            <a:ext cx="1278900" cy="843275"/>
          </a:xfrm>
          <a:prstGeom prst="rect">
            <a:avLst/>
          </a:prstGeom>
          <a:noFill/>
          <a:ln>
            <a:noFill/>
          </a:ln>
        </p:spPr>
      </p:pic>
      <p:pic>
        <p:nvPicPr>
          <p:cNvPr id="90" name="Google Shape;90;p17" title="Planned obsolescence in one minute.mp4">
            <a:hlinkClick r:id="rId5"/>
          </p:cNvPr>
          <p:cNvPicPr preferRelativeResize="0"/>
          <p:nvPr/>
        </p:nvPicPr>
        <p:blipFill rotWithShape="1">
          <a:blip r:embed="rId4">
            <a:alphaModFix/>
          </a:blip>
          <a:srcRect b="0" l="0" r="0" t="0"/>
          <a:stretch/>
        </p:blipFill>
        <p:spPr>
          <a:xfrm>
            <a:off x="3932550" y="612539"/>
            <a:ext cx="1278900" cy="843275"/>
          </a:xfrm>
          <a:prstGeom prst="rect">
            <a:avLst/>
          </a:prstGeom>
          <a:noFill/>
          <a:ln>
            <a:noFill/>
          </a:ln>
        </p:spPr>
      </p:pic>
      <p:sp>
        <p:nvSpPr>
          <p:cNvPr id="91" name="Google Shape;91;p17"/>
          <p:cNvSpPr txBox="1"/>
          <p:nvPr/>
        </p:nvSpPr>
        <p:spPr>
          <a:xfrm>
            <a:off x="53800" y="709077"/>
            <a:ext cx="3813600" cy="17808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How a classic design defies obsolescence and transcends its original function. </a:t>
            </a:r>
            <a:endParaRPr b="1"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1"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These two video outline what obsolescence is, and how industry has used this as a means of generating more sales. Whether this is right or wrong is up to you to decide, but how does this connect to classic designs? A classic design might be so entrenched into our culture and life that it may no longer be needed as a functional object, or may have actually</a:t>
            </a:r>
            <a:endParaRPr b="0" i="0" sz="1200" u="none" cap="none" strike="noStrike">
              <a:solidFill>
                <a:srgbClr val="000000"/>
              </a:solidFill>
              <a:latin typeface="Arial"/>
              <a:ea typeface="Arial"/>
              <a:cs typeface="Arial"/>
              <a:sym typeface="Arial"/>
            </a:endParaRPr>
          </a:p>
        </p:txBody>
      </p:sp>
      <p:sp>
        <p:nvSpPr>
          <p:cNvPr id="92" name="Google Shape;92;p17"/>
          <p:cNvSpPr txBox="1"/>
          <p:nvPr/>
        </p:nvSpPr>
        <p:spPr>
          <a:xfrm>
            <a:off x="53800" y="2445027"/>
            <a:ext cx="5231100" cy="29118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become technically obsolete. However, because of its </a:t>
            </a:r>
            <a:r>
              <a:rPr b="1" i="0" lang="en-GB" sz="1200" u="none" cap="none" strike="noStrike">
                <a:solidFill>
                  <a:srgbClr val="000000"/>
                </a:solidFill>
                <a:latin typeface="Arial"/>
                <a:ea typeface="Arial"/>
                <a:cs typeface="Arial"/>
                <a:sym typeface="Arial"/>
              </a:rPr>
              <a:t>iconic status</a:t>
            </a:r>
            <a:r>
              <a:rPr b="0" i="0" lang="en-GB" sz="1200" u="none" cap="none" strike="noStrike">
                <a:solidFill>
                  <a:srgbClr val="000000"/>
                </a:solidFill>
                <a:latin typeface="Arial"/>
                <a:ea typeface="Arial"/>
                <a:cs typeface="Arial"/>
                <a:sym typeface="Arial"/>
              </a:rPr>
              <a:t> and its valued place in our </a:t>
            </a:r>
            <a:r>
              <a:rPr b="1" i="0" lang="en-GB" sz="1200" u="none" cap="none" strike="noStrike">
                <a:solidFill>
                  <a:srgbClr val="000000"/>
                </a:solidFill>
                <a:latin typeface="Arial"/>
                <a:ea typeface="Arial"/>
                <a:cs typeface="Arial"/>
                <a:sym typeface="Arial"/>
              </a:rPr>
              <a:t>society</a:t>
            </a:r>
            <a:r>
              <a:rPr b="0" i="0" lang="en-GB" sz="1200" u="none" cap="none" strike="noStrike">
                <a:solidFill>
                  <a:srgbClr val="000000"/>
                </a:solidFill>
                <a:latin typeface="Arial"/>
                <a:ea typeface="Arial"/>
                <a:cs typeface="Arial"/>
                <a:sym typeface="Arial"/>
              </a:rPr>
              <a:t> and </a:t>
            </a:r>
            <a:r>
              <a:rPr b="1" i="0" lang="en-GB" sz="1200" u="none" cap="none" strike="noStrike">
                <a:solidFill>
                  <a:srgbClr val="000000"/>
                </a:solidFill>
                <a:latin typeface="Arial"/>
                <a:ea typeface="Arial"/>
                <a:cs typeface="Arial"/>
                <a:sym typeface="Arial"/>
              </a:rPr>
              <a:t>culture</a:t>
            </a:r>
            <a:r>
              <a:rPr b="0" i="0" lang="en-GB" sz="1200" u="none" cap="none" strike="noStrike">
                <a:solidFill>
                  <a:srgbClr val="000000"/>
                </a:solidFill>
                <a:latin typeface="Arial"/>
                <a:ea typeface="Arial"/>
                <a:cs typeface="Arial"/>
                <a:sym typeface="Arial"/>
              </a:rPr>
              <a:t> it is still highly valuable. It may still sell in small numbers although it may not be commercially viable to produce in large numbers, it may still have a “niche” marketplace. If it has been taken out of production, the resale value of the existing and remaining items can increase enormously as the amount of available items reduces over time. Such items become collectable and have investment value. This can also lead to an increase in the products “</a:t>
            </a:r>
            <a:r>
              <a:rPr b="1" i="0" lang="en-GB" sz="1200" u="none" cap="none" strike="noStrike">
                <a:solidFill>
                  <a:srgbClr val="000000"/>
                </a:solidFill>
                <a:latin typeface="Arial"/>
                <a:ea typeface="Arial"/>
                <a:cs typeface="Arial"/>
                <a:sym typeface="Arial"/>
              </a:rPr>
              <a:t>iconic</a:t>
            </a:r>
            <a:r>
              <a:rPr b="0" i="0" lang="en-GB" sz="1200" u="none" cap="none" strike="noStrike">
                <a:solidFill>
                  <a:srgbClr val="000000"/>
                </a:solidFill>
                <a:latin typeface="Arial"/>
                <a:ea typeface="Arial"/>
                <a:cs typeface="Arial"/>
                <a:sym typeface="Arial"/>
              </a:rPr>
              <a:t>” status. Classic cars are a good example of this. Some classic designs may not intrinsically be worth much money but are valuable and desirable objects to certain owners or collectors, such as children’s toys etc.</a:t>
            </a:r>
            <a:endParaRPr b="0" i="0" sz="1200" u="none" cap="none" strike="noStrike">
              <a:solidFill>
                <a:srgbClr val="000000"/>
              </a:solidFill>
              <a:latin typeface="Arial"/>
              <a:ea typeface="Arial"/>
              <a:cs typeface="Arial"/>
              <a:sym typeface="Arial"/>
            </a:endParaRPr>
          </a:p>
        </p:txBody>
      </p:sp>
      <p:sp>
        <p:nvSpPr>
          <p:cNvPr id="93" name="Google Shape;93;p17"/>
          <p:cNvSpPr txBox="1"/>
          <p:nvPr/>
        </p:nvSpPr>
        <p:spPr>
          <a:xfrm>
            <a:off x="5372850" y="515675"/>
            <a:ext cx="3657600" cy="34818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Some products are considered to be design classics based on the quality of </a:t>
            </a:r>
            <a:r>
              <a:rPr b="0" i="1" lang="en-GB" sz="1200" u="none" cap="none" strike="noStrike">
                <a:solidFill>
                  <a:srgbClr val="000000"/>
                </a:solidFill>
                <a:latin typeface="Arial"/>
                <a:ea typeface="Arial"/>
                <a:cs typeface="Arial"/>
                <a:sym typeface="Arial"/>
              </a:rPr>
              <a:t>execution</a:t>
            </a:r>
            <a:r>
              <a:rPr b="0" i="0" lang="en-GB" sz="1200" u="none" cap="none" strike="noStrike">
                <a:solidFill>
                  <a:srgbClr val="000000"/>
                </a:solidFill>
                <a:latin typeface="Arial"/>
                <a:ea typeface="Arial"/>
                <a:cs typeface="Arial"/>
                <a:sym typeface="Arial"/>
              </a:rPr>
              <a:t>, </a:t>
            </a:r>
            <a:r>
              <a:rPr b="0" i="1" lang="en-GB" sz="1200" u="none" cap="none" strike="noStrike">
                <a:solidFill>
                  <a:srgbClr val="000000"/>
                </a:solidFill>
                <a:latin typeface="Arial"/>
                <a:ea typeface="Arial"/>
                <a:cs typeface="Arial"/>
                <a:sym typeface="Arial"/>
              </a:rPr>
              <a:t>enduring qualities</a:t>
            </a:r>
            <a:r>
              <a:rPr b="0" i="0" lang="en-GB" sz="1200" u="none" cap="none" strike="noStrike">
                <a:solidFill>
                  <a:srgbClr val="000000"/>
                </a:solidFill>
                <a:latin typeface="Arial"/>
                <a:ea typeface="Arial"/>
                <a:cs typeface="Arial"/>
                <a:sym typeface="Arial"/>
              </a:rPr>
              <a:t> and </a:t>
            </a:r>
            <a:r>
              <a:rPr b="0" i="1" lang="en-GB" sz="1200" u="none" cap="none" strike="noStrike">
                <a:solidFill>
                  <a:srgbClr val="000000"/>
                </a:solidFill>
                <a:latin typeface="Arial"/>
                <a:ea typeface="Arial"/>
                <a:cs typeface="Arial"/>
                <a:sym typeface="Arial"/>
              </a:rPr>
              <a:t>restraint</a:t>
            </a:r>
            <a:r>
              <a:rPr b="0" i="0" lang="en-GB" sz="1200" u="none" cap="none" strike="noStrike">
                <a:solidFill>
                  <a:srgbClr val="000000"/>
                </a:solidFill>
                <a:latin typeface="Arial"/>
                <a:ea typeface="Arial"/>
                <a:cs typeface="Arial"/>
                <a:sym typeface="Arial"/>
              </a:rPr>
              <a:t> - </a:t>
            </a:r>
            <a:r>
              <a:rPr b="0" i="0" lang="en-GB" sz="1200" u="none" cap="none" strike="noStrike">
                <a:solidFill>
                  <a:srgbClr val="0000FF"/>
                </a:solidFill>
                <a:latin typeface="Arial"/>
                <a:ea typeface="Arial"/>
                <a:cs typeface="Arial"/>
                <a:sym typeface="Arial"/>
              </a:rPr>
              <a:t>what does this actually mean?</a:t>
            </a:r>
            <a:endParaRPr b="0" i="0" sz="1200" u="none" cap="none" strike="noStrike">
              <a:solidFill>
                <a:srgbClr val="0000FF"/>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FF"/>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All classic designs have qualities that enables them to fulfill its function as an actual product, whether it is making toast or shading your eyes from the sun. Some products however obtain a classic status that </a:t>
            </a:r>
            <a:r>
              <a:rPr b="1" i="0" lang="en-GB" sz="1200" u="none" cap="none" strike="noStrike">
                <a:solidFill>
                  <a:srgbClr val="000000"/>
                </a:solidFill>
                <a:latin typeface="Arial"/>
                <a:ea typeface="Arial"/>
                <a:cs typeface="Arial"/>
                <a:sym typeface="Arial"/>
              </a:rPr>
              <a:t>transcends</a:t>
            </a:r>
            <a:r>
              <a:rPr b="0" i="0" lang="en-GB" sz="1200" u="none" cap="none" strike="noStrike">
                <a:solidFill>
                  <a:srgbClr val="000000"/>
                </a:solidFill>
                <a:latin typeface="Arial"/>
                <a:ea typeface="Arial"/>
                <a:cs typeface="Arial"/>
                <a:sym typeface="Arial"/>
              </a:rPr>
              <a:t> their basic function and they become iconic objects, for what they look like, or what they stand for in society. For example, The Spitfire fighter plane has </a:t>
            </a:r>
            <a:r>
              <a:rPr b="1" i="0" lang="en-GB" sz="1200" u="none" cap="none" strike="noStrike">
                <a:solidFill>
                  <a:srgbClr val="000000"/>
                </a:solidFill>
                <a:latin typeface="Arial"/>
                <a:ea typeface="Arial"/>
                <a:cs typeface="Arial"/>
                <a:sym typeface="Arial"/>
              </a:rPr>
              <a:t>transcended</a:t>
            </a:r>
            <a:r>
              <a:rPr b="0" i="0" lang="en-GB" sz="1200" u="none" cap="none" strike="noStrike">
                <a:solidFill>
                  <a:srgbClr val="000000"/>
                </a:solidFill>
                <a:latin typeface="Arial"/>
                <a:ea typeface="Arial"/>
                <a:cs typeface="Arial"/>
                <a:sym typeface="Arial"/>
              </a:rPr>
              <a:t> past its original function as a weapon of war for the British people and has reached iconic status in their culture to represent freedom and liberty.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FF"/>
                </a:solidFill>
                <a:latin typeface="Arial"/>
                <a:ea typeface="Arial"/>
                <a:cs typeface="Arial"/>
                <a:sym typeface="Arial"/>
              </a:rPr>
              <a:t>What classics designs from your culture have reached iconic status?</a:t>
            </a:r>
            <a:endParaRPr b="0" i="0" sz="1200" u="none" cap="none" strike="noStrike">
              <a:solidFill>
                <a:srgbClr val="0000FF"/>
              </a:solidFill>
              <a:latin typeface="Arial"/>
              <a:ea typeface="Arial"/>
              <a:cs typeface="Arial"/>
              <a:sym typeface="Arial"/>
            </a:endParaRPr>
          </a:p>
        </p:txBody>
      </p:sp>
      <p:sp>
        <p:nvSpPr>
          <p:cNvPr id="94" name="Google Shape;94;p17"/>
          <p:cNvSpPr txBox="1"/>
          <p:nvPr/>
        </p:nvSpPr>
        <p:spPr>
          <a:xfrm>
            <a:off x="53800" y="4692100"/>
            <a:ext cx="5157600" cy="374400"/>
          </a:xfrm>
          <a:prstGeom prst="rect">
            <a:avLst/>
          </a:prstGeom>
          <a:solidFill>
            <a:srgbClr val="F1C23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Obsolete</a:t>
            </a:r>
            <a:r>
              <a:rPr b="0" i="0" lang="en-GB" sz="1400" u="none" cap="none" strike="noStrike">
                <a:solidFill>
                  <a:schemeClr val="dk1"/>
                </a:solidFill>
                <a:latin typeface="Arial"/>
                <a:ea typeface="Arial"/>
                <a:cs typeface="Arial"/>
                <a:sym typeface="Arial"/>
              </a:rPr>
              <a:t>. </a:t>
            </a:r>
            <a:r>
              <a:rPr b="0" i="0" lang="en-GB" sz="1200" u="none" cap="none" strike="noStrike">
                <a:solidFill>
                  <a:schemeClr val="dk1"/>
                </a:solidFill>
                <a:latin typeface="Arial"/>
                <a:ea typeface="Arial"/>
                <a:cs typeface="Arial"/>
                <a:sym typeface="Arial"/>
              </a:rPr>
              <a:t>No longer produced or used; out of date.</a:t>
            </a:r>
            <a:endParaRPr b="0" i="0" sz="1200" u="none" cap="none" strike="noStrike">
              <a:solidFill>
                <a:schemeClr val="dk1"/>
              </a:solidFill>
              <a:latin typeface="Arial"/>
              <a:ea typeface="Arial"/>
              <a:cs typeface="Arial"/>
              <a:sym typeface="Arial"/>
            </a:endParaRPr>
          </a:p>
        </p:txBody>
      </p:sp>
      <p:pic>
        <p:nvPicPr>
          <p:cNvPr id="95" name="Google Shape;95;p17"/>
          <p:cNvPicPr preferRelativeResize="0"/>
          <p:nvPr/>
        </p:nvPicPr>
        <p:blipFill rotWithShape="1">
          <a:blip r:embed="rId6">
            <a:alphaModFix/>
          </a:blip>
          <a:srcRect b="0" l="0" r="0" t="0"/>
          <a:stretch/>
        </p:blipFill>
        <p:spPr>
          <a:xfrm>
            <a:off x="7335900" y="3762575"/>
            <a:ext cx="1694550" cy="1303925"/>
          </a:xfrm>
          <a:prstGeom prst="rect">
            <a:avLst/>
          </a:prstGeom>
          <a:noFill/>
          <a:ln>
            <a:noFill/>
          </a:ln>
        </p:spPr>
      </p:pic>
      <p:pic>
        <p:nvPicPr>
          <p:cNvPr id="96" name="Google Shape;96;p17"/>
          <p:cNvPicPr preferRelativeResize="0"/>
          <p:nvPr/>
        </p:nvPicPr>
        <p:blipFill rotWithShape="1">
          <a:blip r:embed="rId7">
            <a:alphaModFix/>
          </a:blip>
          <a:srcRect b="0" l="0" r="0" t="0"/>
          <a:stretch/>
        </p:blipFill>
        <p:spPr>
          <a:xfrm>
            <a:off x="5418313" y="3997475"/>
            <a:ext cx="1784175" cy="1069025"/>
          </a:xfrm>
          <a:prstGeom prst="rect">
            <a:avLst/>
          </a:prstGeom>
          <a:noFill/>
          <a:ln>
            <a:noFill/>
          </a:ln>
        </p:spPr>
      </p:pic>
      <p:sp>
        <p:nvSpPr>
          <p:cNvPr id="97" name="Google Shape;97;p17"/>
          <p:cNvSpPr txBox="1"/>
          <p:nvPr/>
        </p:nvSpPr>
        <p:spPr>
          <a:xfrm>
            <a:off x="113550" y="78650"/>
            <a:ext cx="8916900" cy="369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1.1.3 Products can become obsolete due to a number of factors and this can be planned.</a:t>
            </a:r>
            <a:endParaRPr b="1" sz="1100">
              <a:solidFill>
                <a:srgbClr val="351C75"/>
              </a:solidFill>
            </a:endParaRPr>
          </a:p>
        </p:txBody>
      </p:sp>
      <p:sp>
        <p:nvSpPr>
          <p:cNvPr id="98" name="Google Shape;98;p17"/>
          <p:cNvSpPr txBox="1"/>
          <p:nvPr/>
        </p:nvSpPr>
        <p:spPr>
          <a:xfrm>
            <a:off x="133977" y="491275"/>
            <a:ext cx="1745100" cy="240300"/>
          </a:xfrm>
          <a:prstGeom prst="rect">
            <a:avLst/>
          </a:prstGeom>
          <a:solidFill>
            <a:srgbClr val="FCE5C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lang="en-GB" sz="1200"/>
              <a:t>Obsolescence</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8"/>
          <p:cNvSpPr txBox="1"/>
          <p:nvPr/>
        </p:nvSpPr>
        <p:spPr>
          <a:xfrm>
            <a:off x="333825" y="881100"/>
            <a:ext cx="1278900" cy="76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8"/>
          <p:cNvSpPr txBox="1"/>
          <p:nvPr/>
        </p:nvSpPr>
        <p:spPr>
          <a:xfrm>
            <a:off x="4638200" y="510125"/>
            <a:ext cx="4392300" cy="25443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Planned obsolescence can sometimes be called </a:t>
            </a:r>
            <a:r>
              <a:rPr b="1" i="0" lang="en-GB" sz="1200" u="none" cap="none" strike="noStrike">
                <a:solidFill>
                  <a:srgbClr val="000000"/>
                </a:solidFill>
                <a:latin typeface="Arial"/>
                <a:ea typeface="Arial"/>
                <a:cs typeface="Arial"/>
                <a:sym typeface="Arial"/>
              </a:rPr>
              <a:t>premature obsolescence</a:t>
            </a:r>
            <a:r>
              <a:rPr b="0" i="0" lang="en-GB" sz="1200" u="none" cap="none" strike="noStrike">
                <a:solidFill>
                  <a:srgbClr val="000000"/>
                </a:solidFill>
                <a:latin typeface="Arial"/>
                <a:ea typeface="Arial"/>
                <a:cs typeface="Arial"/>
                <a:sym typeface="Arial"/>
              </a:rPr>
              <a:t>. This is where the technology of the product is in advance of the products current life cycle. Premature obsolescence is where a company deliberately slows down their older models so customers will seek to upgrade to the latest version. This has become more prevalent with electronic products, as it is easy to schedule a software upgrade to initiate the process.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Apple</a:t>
            </a:r>
            <a:r>
              <a:rPr b="0" i="0" lang="en-GB" sz="1200" u="none" cap="none" strike="noStrike">
                <a:solidFill>
                  <a:srgbClr val="000000"/>
                </a:solidFill>
                <a:latin typeface="Arial"/>
                <a:ea typeface="Arial"/>
                <a:cs typeface="Arial"/>
                <a:sym typeface="Arial"/>
              </a:rPr>
              <a:t> is possibly the most recent and famous company caught doing this.  In 2017 it was forced to admit that is was deliberately slowing down its older models. It was eventually fined </a:t>
            </a:r>
            <a:r>
              <a:rPr b="1" i="0" lang="en-GB" sz="1200" u="none" cap="none" strike="noStrike">
                <a:solidFill>
                  <a:srgbClr val="000000"/>
                </a:solidFill>
                <a:latin typeface="Arial"/>
                <a:ea typeface="Arial"/>
                <a:cs typeface="Arial"/>
                <a:sym typeface="Arial"/>
              </a:rPr>
              <a:t>€25 million</a:t>
            </a:r>
            <a:r>
              <a:rPr b="0" i="0" lang="en-GB" sz="1200" u="none" cap="none" strike="noStrike">
                <a:solidFill>
                  <a:srgbClr val="000000"/>
                </a:solidFill>
                <a:latin typeface="Arial"/>
                <a:ea typeface="Arial"/>
                <a:cs typeface="Arial"/>
                <a:sym typeface="Arial"/>
              </a:rPr>
              <a:t> in Europe for doing so.</a:t>
            </a:r>
            <a:endParaRPr b="0" i="0" sz="1200" u="none" cap="none" strike="noStrike">
              <a:solidFill>
                <a:srgbClr val="000000"/>
              </a:solidFill>
              <a:latin typeface="Arial"/>
              <a:ea typeface="Arial"/>
              <a:cs typeface="Arial"/>
              <a:sym typeface="Arial"/>
            </a:endParaRPr>
          </a:p>
        </p:txBody>
      </p:sp>
      <p:pic>
        <p:nvPicPr>
          <p:cNvPr id="105" name="Google Shape;105;p18" title="The Truth about Planned Obsolescence.mp4">
            <a:hlinkClick r:id="rId3"/>
          </p:cNvPr>
          <p:cNvPicPr preferRelativeResize="0"/>
          <p:nvPr/>
        </p:nvPicPr>
        <p:blipFill rotWithShape="1">
          <a:blip r:embed="rId4">
            <a:alphaModFix/>
          </a:blip>
          <a:srcRect b="0" l="0" r="0" t="0"/>
          <a:stretch/>
        </p:blipFill>
        <p:spPr>
          <a:xfrm>
            <a:off x="2568358" y="3952000"/>
            <a:ext cx="1859818" cy="1098425"/>
          </a:xfrm>
          <a:prstGeom prst="rect">
            <a:avLst/>
          </a:prstGeom>
          <a:noFill/>
          <a:ln>
            <a:noFill/>
          </a:ln>
        </p:spPr>
      </p:pic>
      <p:sp>
        <p:nvSpPr>
          <p:cNvPr id="106" name="Google Shape;106;p18"/>
          <p:cNvSpPr txBox="1"/>
          <p:nvPr/>
        </p:nvSpPr>
        <p:spPr>
          <a:xfrm>
            <a:off x="141550" y="684481"/>
            <a:ext cx="4364700" cy="32901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Planned obsolescence</a:t>
            </a:r>
            <a:r>
              <a:rPr b="0" i="0" lang="en-GB" sz="1200" u="none" cap="none" strike="noStrike">
                <a:solidFill>
                  <a:srgbClr val="000000"/>
                </a:solidFill>
                <a:latin typeface="Arial"/>
                <a:ea typeface="Arial"/>
                <a:cs typeface="Arial"/>
                <a:sym typeface="Arial"/>
              </a:rPr>
              <a:t> is when a product is deliberately designed to have a specific product cycle. It is usually designed to </a:t>
            </a:r>
            <a:r>
              <a:rPr b="1" i="0" lang="en-GB" sz="1200" u="none" cap="none" strike="noStrike">
                <a:solidFill>
                  <a:srgbClr val="000000"/>
                </a:solidFill>
                <a:latin typeface="Arial"/>
                <a:ea typeface="Arial"/>
                <a:cs typeface="Arial"/>
                <a:sym typeface="Arial"/>
              </a:rPr>
              <a:t>shorten</a:t>
            </a:r>
            <a:r>
              <a:rPr b="0" i="0" lang="en-GB" sz="1200" u="none" cap="none" strike="noStrike">
                <a:solidFill>
                  <a:srgbClr val="000000"/>
                </a:solidFill>
                <a:latin typeface="Arial"/>
                <a:ea typeface="Arial"/>
                <a:cs typeface="Arial"/>
                <a:sym typeface="Arial"/>
              </a:rPr>
              <a:t> the life span of the product.</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 product is deliberately designed to last long enough to develop a customers lasting need. It is also designed to convince the customer that the product is a quality item, even though it will eventually need replacing. In this way, when the product fails the customer will want to buy another up-to-date model. You can argue whether this is morally right or wrong, but many many companies have been using this practice for years.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Obsolescence</a:t>
            </a:r>
            <a:r>
              <a:rPr b="0" i="0" lang="en-GB" sz="1200" u="none" cap="none" strike="noStrike">
                <a:solidFill>
                  <a:srgbClr val="000000"/>
                </a:solidFill>
                <a:latin typeface="Arial"/>
                <a:ea typeface="Arial"/>
                <a:cs typeface="Arial"/>
                <a:sym typeface="Arial"/>
              </a:rPr>
              <a:t> can also determined by fashion, material, technology or improvements in manufacturing techniques. These however would not be seen as planned obsolescence, but through natural progression, and be part of product innovation and invention.</a:t>
            </a:r>
            <a:endParaRPr b="0" i="0" sz="1200" u="none" cap="none" strike="noStrike">
              <a:solidFill>
                <a:srgbClr val="000000"/>
              </a:solidFill>
              <a:latin typeface="Arial"/>
              <a:ea typeface="Arial"/>
              <a:cs typeface="Arial"/>
              <a:sym typeface="Arial"/>
            </a:endParaRPr>
          </a:p>
        </p:txBody>
      </p:sp>
      <p:pic>
        <p:nvPicPr>
          <p:cNvPr id="107" name="Google Shape;107;p18" title="Apple slows down older iPhones, faces lawsuit.mp4">
            <a:hlinkClick r:id="rId5"/>
          </p:cNvPr>
          <p:cNvPicPr preferRelativeResize="0"/>
          <p:nvPr/>
        </p:nvPicPr>
        <p:blipFill rotWithShape="1">
          <a:blip r:embed="rId6">
            <a:alphaModFix/>
          </a:blip>
          <a:srcRect b="0" l="0" r="0" t="0"/>
          <a:stretch/>
        </p:blipFill>
        <p:spPr>
          <a:xfrm>
            <a:off x="4714800" y="3054425"/>
            <a:ext cx="2072675" cy="1996000"/>
          </a:xfrm>
          <a:prstGeom prst="rect">
            <a:avLst/>
          </a:prstGeom>
          <a:noFill/>
          <a:ln>
            <a:noFill/>
          </a:ln>
        </p:spPr>
      </p:pic>
      <p:pic>
        <p:nvPicPr>
          <p:cNvPr id="108" name="Google Shape;108;p18">
            <a:hlinkClick r:id="rId7"/>
          </p:cNvPr>
          <p:cNvPicPr preferRelativeResize="0"/>
          <p:nvPr/>
        </p:nvPicPr>
        <p:blipFill rotWithShape="1">
          <a:blip r:embed="rId8">
            <a:alphaModFix/>
          </a:blip>
          <a:srcRect b="0" l="0" r="0" t="0"/>
          <a:stretch/>
        </p:blipFill>
        <p:spPr>
          <a:xfrm>
            <a:off x="6897225" y="3054425"/>
            <a:ext cx="2133225" cy="1996000"/>
          </a:xfrm>
          <a:prstGeom prst="rect">
            <a:avLst/>
          </a:prstGeom>
          <a:noFill/>
          <a:ln cap="flat" cmpd="sng" w="19050">
            <a:solidFill>
              <a:srgbClr val="FF0000"/>
            </a:solidFill>
            <a:prstDash val="solid"/>
            <a:round/>
            <a:headEnd len="sm" w="sm" type="none"/>
            <a:tailEnd len="sm" w="sm" type="none"/>
          </a:ln>
        </p:spPr>
      </p:pic>
      <p:pic>
        <p:nvPicPr>
          <p:cNvPr descr="In the fight against planned obsolescence, the European Parliament wants to set minimum resistance criteria for products and better inform consumers about their durability. The aim is to encourage repair and reduce waste. The good news ? 77% of consumers in the EU would rather fix broken products than buy new ones.&#10;&#10;Comment on: &#10;Google + http://tinyurl.com/orh99s6&#10;Facebook http://www.facebook.com/europeanparliament&#10;Twitter https://twitter.com/Europarl_EN" id="109" name="Google Shape;109;p18" title="Planned obsolescence: Why things don't last">
            <a:hlinkClick r:id="rId9"/>
          </p:cNvPr>
          <p:cNvPicPr preferRelativeResize="0"/>
          <p:nvPr/>
        </p:nvPicPr>
        <p:blipFill rotWithShape="1">
          <a:blip r:embed="rId10">
            <a:alphaModFix/>
          </a:blip>
          <a:srcRect b="0" l="0" r="0" t="0"/>
          <a:stretch/>
        </p:blipFill>
        <p:spPr>
          <a:xfrm>
            <a:off x="425625" y="3932700"/>
            <a:ext cx="1554600" cy="1098425"/>
          </a:xfrm>
          <a:prstGeom prst="rect">
            <a:avLst/>
          </a:prstGeom>
          <a:noFill/>
          <a:ln cap="flat" cmpd="sng" w="9525">
            <a:solidFill>
              <a:srgbClr val="666666"/>
            </a:solidFill>
            <a:prstDash val="solid"/>
            <a:round/>
            <a:headEnd len="sm" w="sm" type="none"/>
            <a:tailEnd len="sm" w="sm" type="none"/>
          </a:ln>
        </p:spPr>
      </p:pic>
      <p:sp>
        <p:nvSpPr>
          <p:cNvPr id="110" name="Google Shape;110;p18"/>
          <p:cNvSpPr txBox="1"/>
          <p:nvPr/>
        </p:nvSpPr>
        <p:spPr>
          <a:xfrm>
            <a:off x="113550" y="78650"/>
            <a:ext cx="8916900" cy="369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1.1.3 Products can become obsolete due to a number of factors and this can be planned.</a:t>
            </a:r>
            <a:endParaRPr b="1" sz="1100">
              <a:solidFill>
                <a:srgbClr val="351C75"/>
              </a:solidFill>
            </a:endParaRPr>
          </a:p>
        </p:txBody>
      </p:sp>
      <p:sp>
        <p:nvSpPr>
          <p:cNvPr id="111" name="Google Shape;111;p18"/>
          <p:cNvSpPr txBox="1"/>
          <p:nvPr/>
        </p:nvSpPr>
        <p:spPr>
          <a:xfrm>
            <a:off x="133981" y="491270"/>
            <a:ext cx="2391600" cy="240300"/>
          </a:xfrm>
          <a:prstGeom prst="rect">
            <a:avLst/>
          </a:prstGeom>
          <a:solidFill>
            <a:srgbClr val="FCE5C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lang="en-GB" sz="1200"/>
              <a:t>Planned obsolescence</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9"/>
          <p:cNvSpPr txBox="1"/>
          <p:nvPr/>
        </p:nvSpPr>
        <p:spPr>
          <a:xfrm>
            <a:off x="333825" y="881100"/>
            <a:ext cx="1278900" cy="76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9"/>
          <p:cNvSpPr txBox="1"/>
          <p:nvPr/>
        </p:nvSpPr>
        <p:spPr>
          <a:xfrm>
            <a:off x="4638200" y="510125"/>
            <a:ext cx="4392300" cy="25443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Planned obsolescence can sometimes be called </a:t>
            </a:r>
            <a:r>
              <a:rPr b="1" i="0" lang="en-GB" sz="1200" u="none" cap="none" strike="noStrike">
                <a:solidFill>
                  <a:srgbClr val="000000"/>
                </a:solidFill>
                <a:latin typeface="Arial"/>
                <a:ea typeface="Arial"/>
                <a:cs typeface="Arial"/>
                <a:sym typeface="Arial"/>
              </a:rPr>
              <a:t>premature obsolescence</a:t>
            </a:r>
            <a:r>
              <a:rPr b="0" i="0" lang="en-GB" sz="1200" u="none" cap="none" strike="noStrike">
                <a:solidFill>
                  <a:srgbClr val="000000"/>
                </a:solidFill>
                <a:latin typeface="Arial"/>
                <a:ea typeface="Arial"/>
                <a:cs typeface="Arial"/>
                <a:sym typeface="Arial"/>
              </a:rPr>
              <a:t>. This is where the technology of the product is in advance of the products current life cycle. Premature obsolescence is where a company deliberately slows down their older models so customers will seek to upgrade to the latest version. This has become more prevalent with electronic products, as it is easy to schedule a software upgrade to initiate the process.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Apple</a:t>
            </a:r>
            <a:r>
              <a:rPr b="0" i="0" lang="en-GB" sz="1200" u="none" cap="none" strike="noStrike">
                <a:solidFill>
                  <a:srgbClr val="000000"/>
                </a:solidFill>
                <a:latin typeface="Arial"/>
                <a:ea typeface="Arial"/>
                <a:cs typeface="Arial"/>
                <a:sym typeface="Arial"/>
              </a:rPr>
              <a:t> is possibly the most recent and famous company caught doing this.  In 2017 it was forced to admit that is was deliberately slowing down its older models. It was eventually fined </a:t>
            </a:r>
            <a:r>
              <a:rPr b="1" i="0" lang="en-GB" sz="1200" u="none" cap="none" strike="noStrike">
                <a:solidFill>
                  <a:srgbClr val="000000"/>
                </a:solidFill>
                <a:latin typeface="Arial"/>
                <a:ea typeface="Arial"/>
                <a:cs typeface="Arial"/>
                <a:sym typeface="Arial"/>
              </a:rPr>
              <a:t>€25 million</a:t>
            </a:r>
            <a:r>
              <a:rPr b="0" i="0" lang="en-GB" sz="1200" u="none" cap="none" strike="noStrike">
                <a:solidFill>
                  <a:srgbClr val="000000"/>
                </a:solidFill>
                <a:latin typeface="Arial"/>
                <a:ea typeface="Arial"/>
                <a:cs typeface="Arial"/>
                <a:sym typeface="Arial"/>
              </a:rPr>
              <a:t> in Europe for doing so.</a:t>
            </a:r>
            <a:endParaRPr b="0" i="0" sz="1200" u="none" cap="none" strike="noStrike">
              <a:solidFill>
                <a:srgbClr val="000000"/>
              </a:solidFill>
              <a:latin typeface="Arial"/>
              <a:ea typeface="Arial"/>
              <a:cs typeface="Arial"/>
              <a:sym typeface="Arial"/>
            </a:endParaRPr>
          </a:p>
        </p:txBody>
      </p:sp>
      <p:pic>
        <p:nvPicPr>
          <p:cNvPr id="118" name="Google Shape;118;p19" title="The Truth about Planned Obsolescence.mp4">
            <a:hlinkClick r:id="rId3"/>
          </p:cNvPr>
          <p:cNvPicPr preferRelativeResize="0"/>
          <p:nvPr/>
        </p:nvPicPr>
        <p:blipFill rotWithShape="1">
          <a:blip r:embed="rId4">
            <a:alphaModFix/>
          </a:blip>
          <a:srcRect b="0" l="0" r="0" t="0"/>
          <a:stretch/>
        </p:blipFill>
        <p:spPr>
          <a:xfrm>
            <a:off x="2568358" y="3952000"/>
            <a:ext cx="1859818" cy="1098425"/>
          </a:xfrm>
          <a:prstGeom prst="rect">
            <a:avLst/>
          </a:prstGeom>
          <a:noFill/>
          <a:ln>
            <a:noFill/>
          </a:ln>
        </p:spPr>
      </p:pic>
      <p:sp>
        <p:nvSpPr>
          <p:cNvPr id="119" name="Google Shape;119;p19"/>
          <p:cNvSpPr txBox="1"/>
          <p:nvPr/>
        </p:nvSpPr>
        <p:spPr>
          <a:xfrm>
            <a:off x="141550" y="684481"/>
            <a:ext cx="4364700" cy="32901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Planned obsolescence</a:t>
            </a:r>
            <a:r>
              <a:rPr b="0" i="0" lang="en-GB" sz="1200" u="none" cap="none" strike="noStrike">
                <a:solidFill>
                  <a:srgbClr val="000000"/>
                </a:solidFill>
                <a:latin typeface="Arial"/>
                <a:ea typeface="Arial"/>
                <a:cs typeface="Arial"/>
                <a:sym typeface="Arial"/>
              </a:rPr>
              <a:t> is when a product is deliberately designed to have a specific product cycle. It is usually designed to </a:t>
            </a:r>
            <a:r>
              <a:rPr b="1" i="0" lang="en-GB" sz="1200" u="none" cap="none" strike="noStrike">
                <a:solidFill>
                  <a:srgbClr val="000000"/>
                </a:solidFill>
                <a:latin typeface="Arial"/>
                <a:ea typeface="Arial"/>
                <a:cs typeface="Arial"/>
                <a:sym typeface="Arial"/>
              </a:rPr>
              <a:t>shorten</a:t>
            </a:r>
            <a:r>
              <a:rPr b="0" i="0" lang="en-GB" sz="1200" u="none" cap="none" strike="noStrike">
                <a:solidFill>
                  <a:srgbClr val="000000"/>
                </a:solidFill>
                <a:latin typeface="Arial"/>
                <a:ea typeface="Arial"/>
                <a:cs typeface="Arial"/>
                <a:sym typeface="Arial"/>
              </a:rPr>
              <a:t> the life span of the product.</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 product is deliberately designed to last long enough to develop a customers lasting need. It is also designed to convince the customer that the product is a quality item, even though it will eventually need replacing. In this way, when the product fails the customer will want to buy another up-to-date model. You can argue whether this is morally right or wrong, but many many companies have been using this practice for years.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Obsolescence</a:t>
            </a:r>
            <a:r>
              <a:rPr b="0" i="0" lang="en-GB" sz="1200" u="none" cap="none" strike="noStrike">
                <a:solidFill>
                  <a:srgbClr val="000000"/>
                </a:solidFill>
                <a:latin typeface="Arial"/>
                <a:ea typeface="Arial"/>
                <a:cs typeface="Arial"/>
                <a:sym typeface="Arial"/>
              </a:rPr>
              <a:t> can also determined by fashion, material, technology or improvements in manufacturing techniques. These however would not be seen as planned obsolescence, but through natural progression, and be part of product innovation and invention.</a:t>
            </a:r>
            <a:endParaRPr b="0" i="0" sz="1200" u="none" cap="none" strike="noStrike">
              <a:solidFill>
                <a:srgbClr val="000000"/>
              </a:solidFill>
              <a:latin typeface="Arial"/>
              <a:ea typeface="Arial"/>
              <a:cs typeface="Arial"/>
              <a:sym typeface="Arial"/>
            </a:endParaRPr>
          </a:p>
        </p:txBody>
      </p:sp>
      <p:pic>
        <p:nvPicPr>
          <p:cNvPr id="120" name="Google Shape;120;p19" title="Apple slows down older iPhones, faces lawsuit.mp4">
            <a:hlinkClick r:id="rId5"/>
          </p:cNvPr>
          <p:cNvPicPr preferRelativeResize="0"/>
          <p:nvPr/>
        </p:nvPicPr>
        <p:blipFill rotWithShape="1">
          <a:blip r:embed="rId6">
            <a:alphaModFix/>
          </a:blip>
          <a:srcRect b="0" l="0" r="0" t="0"/>
          <a:stretch/>
        </p:blipFill>
        <p:spPr>
          <a:xfrm>
            <a:off x="4714800" y="3054425"/>
            <a:ext cx="2072675" cy="1996000"/>
          </a:xfrm>
          <a:prstGeom prst="rect">
            <a:avLst/>
          </a:prstGeom>
          <a:noFill/>
          <a:ln>
            <a:noFill/>
          </a:ln>
        </p:spPr>
      </p:pic>
      <p:pic>
        <p:nvPicPr>
          <p:cNvPr id="121" name="Google Shape;121;p19">
            <a:hlinkClick r:id="rId7"/>
          </p:cNvPr>
          <p:cNvPicPr preferRelativeResize="0"/>
          <p:nvPr/>
        </p:nvPicPr>
        <p:blipFill rotWithShape="1">
          <a:blip r:embed="rId8">
            <a:alphaModFix/>
          </a:blip>
          <a:srcRect b="0" l="0" r="0" t="0"/>
          <a:stretch/>
        </p:blipFill>
        <p:spPr>
          <a:xfrm>
            <a:off x="6897225" y="3054425"/>
            <a:ext cx="2133225" cy="1996000"/>
          </a:xfrm>
          <a:prstGeom prst="rect">
            <a:avLst/>
          </a:prstGeom>
          <a:noFill/>
          <a:ln cap="flat" cmpd="sng" w="19050">
            <a:solidFill>
              <a:srgbClr val="FF0000"/>
            </a:solidFill>
            <a:prstDash val="solid"/>
            <a:round/>
            <a:headEnd len="sm" w="sm" type="none"/>
            <a:tailEnd len="sm" w="sm" type="none"/>
          </a:ln>
        </p:spPr>
      </p:pic>
      <p:pic>
        <p:nvPicPr>
          <p:cNvPr descr="In the fight against planned obsolescence, the European Parliament wants to set minimum resistance criteria for products and better inform consumers about their durability. The aim is to encourage repair and reduce waste. The good news ? 77% of consumers in the EU would rather fix broken products than buy new ones.&#10;&#10;Comment on: &#10;Google + http://tinyurl.com/orh99s6&#10;Facebook http://www.facebook.com/europeanparliament&#10;Twitter https://twitter.com/Europarl_EN" id="122" name="Google Shape;122;p19" title="Planned obsolescence: Why things don't last">
            <a:hlinkClick r:id="rId9"/>
          </p:cNvPr>
          <p:cNvPicPr preferRelativeResize="0"/>
          <p:nvPr/>
        </p:nvPicPr>
        <p:blipFill rotWithShape="1">
          <a:blip r:embed="rId10">
            <a:alphaModFix/>
          </a:blip>
          <a:srcRect b="0" l="0" r="0" t="0"/>
          <a:stretch/>
        </p:blipFill>
        <p:spPr>
          <a:xfrm>
            <a:off x="425625" y="3932700"/>
            <a:ext cx="1554600" cy="1098425"/>
          </a:xfrm>
          <a:prstGeom prst="rect">
            <a:avLst/>
          </a:prstGeom>
          <a:noFill/>
          <a:ln cap="flat" cmpd="sng" w="9525">
            <a:solidFill>
              <a:srgbClr val="666666"/>
            </a:solidFill>
            <a:prstDash val="solid"/>
            <a:round/>
            <a:headEnd len="sm" w="sm" type="none"/>
            <a:tailEnd len="sm" w="sm" type="none"/>
          </a:ln>
        </p:spPr>
      </p:pic>
      <p:sp>
        <p:nvSpPr>
          <p:cNvPr id="123" name="Google Shape;123;p19"/>
          <p:cNvSpPr txBox="1"/>
          <p:nvPr/>
        </p:nvSpPr>
        <p:spPr>
          <a:xfrm>
            <a:off x="113550" y="78650"/>
            <a:ext cx="8916900" cy="369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1.1.3 Products can become obsolete due to a number of factors and this can be planned.</a:t>
            </a:r>
            <a:endParaRPr b="1" sz="1100">
              <a:solidFill>
                <a:srgbClr val="351C75"/>
              </a:solidFill>
            </a:endParaRPr>
          </a:p>
        </p:txBody>
      </p:sp>
      <p:sp>
        <p:nvSpPr>
          <p:cNvPr id="124" name="Google Shape;124;p19"/>
          <p:cNvSpPr txBox="1"/>
          <p:nvPr/>
        </p:nvSpPr>
        <p:spPr>
          <a:xfrm>
            <a:off x="133981" y="491270"/>
            <a:ext cx="2391600" cy="240300"/>
          </a:xfrm>
          <a:prstGeom prst="rect">
            <a:avLst/>
          </a:prstGeom>
          <a:solidFill>
            <a:srgbClr val="FCE5C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lang="en-GB" sz="1200"/>
              <a:t>Planned obsolescence</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0"/>
          <p:cNvSpPr txBox="1"/>
          <p:nvPr/>
        </p:nvSpPr>
        <p:spPr>
          <a:xfrm>
            <a:off x="333825" y="881100"/>
            <a:ext cx="1278900" cy="76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20"/>
          <p:cNvSpPr txBox="1"/>
          <p:nvPr/>
        </p:nvSpPr>
        <p:spPr>
          <a:xfrm>
            <a:off x="113550" y="78650"/>
            <a:ext cx="8916900" cy="369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1.1.3 Products can become obsolete due to a number of factors and this can be planned.</a:t>
            </a:r>
            <a:endParaRPr b="1" sz="1100">
              <a:solidFill>
                <a:srgbClr val="351C75"/>
              </a:solidFill>
            </a:endParaRPr>
          </a:p>
        </p:txBody>
      </p:sp>
      <p:sp>
        <p:nvSpPr>
          <p:cNvPr id="131" name="Google Shape;131;p20"/>
          <p:cNvSpPr txBox="1"/>
          <p:nvPr/>
        </p:nvSpPr>
        <p:spPr>
          <a:xfrm>
            <a:off x="133981" y="491270"/>
            <a:ext cx="2391600" cy="240300"/>
          </a:xfrm>
          <a:prstGeom prst="rect">
            <a:avLst/>
          </a:prstGeom>
          <a:solidFill>
            <a:srgbClr val="FCE5C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lang="en-GB" sz="1200"/>
              <a:t>Types of</a:t>
            </a:r>
            <a:r>
              <a:rPr b="1" lang="en-GB" sz="1200"/>
              <a:t> obsolescence</a:t>
            </a:r>
            <a:endParaRPr b="0" i="0" sz="1200" u="none" cap="none" strike="noStrike">
              <a:solidFill>
                <a:srgbClr val="000000"/>
              </a:solidFill>
              <a:latin typeface="Arial"/>
              <a:ea typeface="Arial"/>
              <a:cs typeface="Arial"/>
              <a:sym typeface="Arial"/>
            </a:endParaRPr>
          </a:p>
        </p:txBody>
      </p:sp>
      <p:graphicFrame>
        <p:nvGraphicFramePr>
          <p:cNvPr id="132" name="Google Shape;132;p20"/>
          <p:cNvGraphicFramePr/>
          <p:nvPr/>
        </p:nvGraphicFramePr>
        <p:xfrm>
          <a:off x="133975" y="830425"/>
          <a:ext cx="3000000" cy="3000000"/>
        </p:xfrm>
        <a:graphic>
          <a:graphicData uri="http://schemas.openxmlformats.org/drawingml/2006/table">
            <a:tbl>
              <a:tblPr>
                <a:noFill/>
                <a:tableStyleId>{77E68464-E638-4919-AB03-6156E02EEAE3}</a:tableStyleId>
              </a:tblPr>
              <a:tblGrid>
                <a:gridCol w="1220800"/>
                <a:gridCol w="2805875"/>
                <a:gridCol w="2815850"/>
                <a:gridCol w="2074375"/>
              </a:tblGrid>
              <a:tr h="371475">
                <a:tc>
                  <a:txBody>
                    <a:bodyPr/>
                    <a:lstStyle/>
                    <a:p>
                      <a:pPr indent="0" lvl="0" marL="0" rtl="0" algn="ctr">
                        <a:lnSpc>
                          <a:spcPct val="115000"/>
                        </a:lnSpc>
                        <a:spcBef>
                          <a:spcPts val="0"/>
                        </a:spcBef>
                        <a:spcAft>
                          <a:spcPts val="0"/>
                        </a:spcAft>
                        <a:buNone/>
                      </a:pPr>
                      <a:r>
                        <a:rPr b="1" lang="en-GB" sz="1200"/>
                        <a:t>Type</a:t>
                      </a:r>
                      <a:endParaRPr b="1"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GB" sz="1200"/>
                        <a:t>Definition</a:t>
                      </a:r>
                      <a:endParaRPr b="1"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GB" sz="1200"/>
                        <a:t>Impact on Users/Markets</a:t>
                      </a:r>
                      <a:endParaRPr b="1"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GB" sz="1200"/>
                        <a:t>Example</a:t>
                      </a:r>
                      <a:endParaRPr b="1"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r>
              <a:tr h="371475">
                <a:tc>
                  <a:txBody>
                    <a:bodyPr/>
                    <a:lstStyle/>
                    <a:p>
                      <a:pPr indent="0" lvl="0" marL="0" rtl="0" algn="l">
                        <a:spcBef>
                          <a:spcPts val="0"/>
                        </a:spcBef>
                        <a:spcAft>
                          <a:spcPts val="0"/>
                        </a:spcAft>
                        <a:buNone/>
                      </a:pPr>
                      <a:r>
                        <a:rPr b="1" lang="en-GB" sz="1200"/>
                        <a:t>Planned</a:t>
                      </a:r>
                      <a:endParaRPr b="1"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Product is deliberately designed with a limited lifespan.</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Consumers must replace products sooner; creates waste but boosts company sales.</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Printers that stop after a fixed number of prints.</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r>
              <a:tr h="371475">
                <a:tc>
                  <a:txBody>
                    <a:bodyPr/>
                    <a:lstStyle/>
                    <a:p>
                      <a:pPr indent="0" lvl="0" marL="0" rtl="0" algn="l">
                        <a:spcBef>
                          <a:spcPts val="0"/>
                        </a:spcBef>
                        <a:spcAft>
                          <a:spcPts val="0"/>
                        </a:spcAft>
                        <a:buNone/>
                      </a:pPr>
                      <a:r>
                        <a:rPr b="1" lang="en-GB" sz="1200"/>
                        <a:t>Technological</a:t>
                      </a:r>
                      <a:endParaRPr b="1"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New technology makes older products outdated or incompatible.</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Forces upgrades; encourages innovation but leaves old products behind.</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Smartphones losing software support.</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r>
              <a:tr h="371475">
                <a:tc>
                  <a:txBody>
                    <a:bodyPr/>
                    <a:lstStyle/>
                    <a:p>
                      <a:pPr indent="0" lvl="0" marL="0" rtl="0" algn="l">
                        <a:spcBef>
                          <a:spcPts val="0"/>
                        </a:spcBef>
                        <a:spcAft>
                          <a:spcPts val="0"/>
                        </a:spcAft>
                        <a:buNone/>
                      </a:pPr>
                      <a:r>
                        <a:rPr b="1" lang="en-GB" sz="1200"/>
                        <a:t>Aesthetic (Style/Design)</a:t>
                      </a:r>
                      <a:endParaRPr b="1"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Products become unfashionable due to changing styles or trends.</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Fuels consumerism; waste from still-functional products.</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Fast fashion or yearly car model redesigns.</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r>
              <a:tr h="371475">
                <a:tc>
                  <a:txBody>
                    <a:bodyPr/>
                    <a:lstStyle/>
                    <a:p>
                      <a:pPr indent="0" lvl="0" marL="0" rtl="0" algn="l">
                        <a:spcBef>
                          <a:spcPts val="0"/>
                        </a:spcBef>
                        <a:spcAft>
                          <a:spcPts val="0"/>
                        </a:spcAft>
                        <a:buNone/>
                      </a:pPr>
                      <a:r>
                        <a:rPr b="1" lang="en-GB" sz="1200"/>
                        <a:t>Functional</a:t>
                      </a:r>
                      <a:endParaRPr b="1"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Product no longer performs as well compared to new alternatives.</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Pushes innovation in efficiency and usability; old products become redundant.</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CRT TVs replaced by LED flat screens.</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r>
              <a:tr h="371475">
                <a:tc>
                  <a:txBody>
                    <a:bodyPr/>
                    <a:lstStyle/>
                    <a:p>
                      <a:pPr indent="0" lvl="0" marL="0" rtl="0" algn="l">
                        <a:spcBef>
                          <a:spcPts val="0"/>
                        </a:spcBef>
                        <a:spcAft>
                          <a:spcPts val="0"/>
                        </a:spcAft>
                        <a:buNone/>
                      </a:pPr>
                      <a:r>
                        <a:rPr b="1" lang="en-GB" sz="1200"/>
                        <a:t>Perceived</a:t>
                      </a:r>
                      <a:endParaRPr b="1"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Consumers believe their product is outdated because of marketing or social pressure.</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Encourages unnecessary replacement; strongly linked to branding and lifestyle.</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c>
                  <a:txBody>
                    <a:bodyPr/>
                    <a:lstStyle/>
                    <a:p>
                      <a:pPr indent="0" lvl="0" marL="0" rtl="0" algn="l">
                        <a:spcBef>
                          <a:spcPts val="0"/>
                        </a:spcBef>
                        <a:spcAft>
                          <a:spcPts val="0"/>
                        </a:spcAft>
                        <a:buNone/>
                      </a:pPr>
                      <a:r>
                        <a:rPr lang="en-GB" sz="1200"/>
                        <a:t>Upgrading to the newest iPhone even if the old one works.</a:t>
                      </a:r>
                      <a:endParaRPr sz="1200"/>
                    </a:p>
                  </a:txBody>
                  <a:tcPr marT="91425" marB="91425" marR="91425" marL="914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1"/>
          <p:cNvSpPr txBox="1"/>
          <p:nvPr/>
        </p:nvSpPr>
        <p:spPr>
          <a:xfrm>
            <a:off x="-125" y="4622725"/>
            <a:ext cx="9144000" cy="520800"/>
          </a:xfrm>
          <a:prstGeom prst="rect">
            <a:avLst/>
          </a:prstGeom>
          <a:solidFill>
            <a:srgbClr val="E69138"/>
          </a:solid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FFFFFF"/>
                </a:solidFill>
                <a:latin typeface="Arial"/>
                <a:ea typeface="Arial"/>
                <a:cs typeface="Arial"/>
                <a:sym typeface="Arial"/>
              </a:rPr>
              <a:t>Using resources more productively and redesigning production, it is technically possible to deliver the same or equivalent goods and resources with lower environmental impact while maintaining social and equity benefits.</a:t>
            </a:r>
            <a:endParaRPr b="1" i="0" sz="1200" u="none" cap="none" strike="noStrike">
              <a:solidFill>
                <a:srgbClr val="FFFFFF"/>
              </a:solidFill>
              <a:latin typeface="Arial"/>
              <a:ea typeface="Arial"/>
              <a:cs typeface="Arial"/>
              <a:sym typeface="Arial"/>
            </a:endParaRPr>
          </a:p>
        </p:txBody>
      </p:sp>
      <p:sp>
        <p:nvSpPr>
          <p:cNvPr id="138" name="Google Shape;138;p21"/>
          <p:cNvSpPr txBox="1"/>
          <p:nvPr/>
        </p:nvSpPr>
        <p:spPr>
          <a:xfrm>
            <a:off x="4922875" y="731575"/>
            <a:ext cx="3911100" cy="6141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 concept of the triple bottom line means that business success is no longer defined by monetary gain but also by the impact an organisation’s activities have on society as a whole - </a:t>
            </a:r>
            <a:r>
              <a:rPr b="1" i="0" lang="en-GB" sz="1200" u="none" cap="none" strike="noStrike">
                <a:solidFill>
                  <a:srgbClr val="000000"/>
                </a:solidFill>
                <a:latin typeface="Arial"/>
                <a:ea typeface="Arial"/>
                <a:cs typeface="Arial"/>
                <a:sym typeface="Arial"/>
              </a:rPr>
              <a:t>Environmental</a:t>
            </a:r>
            <a:r>
              <a:rPr b="0" i="0" lang="en-GB" sz="1200" u="none" cap="none" strike="noStrike">
                <a:solidFill>
                  <a:srgbClr val="000000"/>
                </a:solidFill>
                <a:latin typeface="Arial"/>
                <a:ea typeface="Arial"/>
                <a:cs typeface="Arial"/>
                <a:sym typeface="Arial"/>
              </a:rPr>
              <a:t>, </a:t>
            </a:r>
            <a:r>
              <a:rPr b="1" i="0" lang="en-GB" sz="1200" u="none" cap="none" strike="noStrike">
                <a:solidFill>
                  <a:srgbClr val="000000"/>
                </a:solidFill>
                <a:latin typeface="Arial"/>
                <a:ea typeface="Arial"/>
                <a:cs typeface="Arial"/>
                <a:sym typeface="Arial"/>
              </a:rPr>
              <a:t>Economic</a:t>
            </a:r>
            <a:r>
              <a:rPr b="0" i="0" lang="en-GB" sz="1200" u="none" cap="none" strike="noStrike">
                <a:solidFill>
                  <a:srgbClr val="000000"/>
                </a:solidFill>
                <a:latin typeface="Arial"/>
                <a:ea typeface="Arial"/>
                <a:cs typeface="Arial"/>
                <a:sym typeface="Arial"/>
              </a:rPr>
              <a:t> and </a:t>
            </a:r>
            <a:r>
              <a:rPr b="1" i="0" lang="en-GB" sz="1200" u="none" cap="none" strike="noStrike">
                <a:solidFill>
                  <a:srgbClr val="000000"/>
                </a:solidFill>
                <a:latin typeface="Arial"/>
                <a:ea typeface="Arial"/>
                <a:cs typeface="Arial"/>
                <a:sym typeface="Arial"/>
              </a:rPr>
              <a:t>Social.</a:t>
            </a:r>
            <a:endParaRPr b="0" i="0" sz="1200" u="none" cap="none" strike="noStrike">
              <a:solidFill>
                <a:srgbClr val="000000"/>
              </a:solidFill>
              <a:latin typeface="Arial"/>
              <a:ea typeface="Arial"/>
              <a:cs typeface="Arial"/>
              <a:sym typeface="Arial"/>
            </a:endParaRPr>
          </a:p>
        </p:txBody>
      </p:sp>
      <p:pic>
        <p:nvPicPr>
          <p:cNvPr id="139" name="Google Shape;139;p21" title="The three dimensions of sustainability.mp4">
            <a:hlinkClick r:id="rId3"/>
          </p:cNvPr>
          <p:cNvPicPr preferRelativeResize="0"/>
          <p:nvPr/>
        </p:nvPicPr>
        <p:blipFill rotWithShape="1">
          <a:blip r:embed="rId4">
            <a:alphaModFix/>
          </a:blip>
          <a:srcRect b="0" l="0" r="0" t="0"/>
          <a:stretch/>
        </p:blipFill>
        <p:spPr>
          <a:xfrm>
            <a:off x="5584055" y="3105850"/>
            <a:ext cx="2425346" cy="1311175"/>
          </a:xfrm>
          <a:prstGeom prst="rect">
            <a:avLst/>
          </a:prstGeom>
          <a:noFill/>
          <a:ln>
            <a:noFill/>
          </a:ln>
        </p:spPr>
      </p:pic>
      <p:sp>
        <p:nvSpPr>
          <p:cNvPr id="140" name="Google Shape;140;p21"/>
          <p:cNvSpPr txBox="1"/>
          <p:nvPr/>
        </p:nvSpPr>
        <p:spPr>
          <a:xfrm>
            <a:off x="6311363" y="4363275"/>
            <a:ext cx="1439400" cy="37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lang="en-GB" sz="1000"/>
              <a:t>Triple Bottom Line</a:t>
            </a:r>
            <a:endParaRPr b="0" i="0" sz="1000" u="none" cap="none" strike="noStrike">
              <a:solidFill>
                <a:srgbClr val="000000"/>
              </a:solidFill>
              <a:latin typeface="Arial"/>
              <a:ea typeface="Arial"/>
              <a:cs typeface="Arial"/>
              <a:sym typeface="Arial"/>
            </a:endParaRPr>
          </a:p>
        </p:txBody>
      </p:sp>
      <p:pic>
        <p:nvPicPr>
          <p:cNvPr id="141" name="Google Shape;141;p21"/>
          <p:cNvPicPr preferRelativeResize="0"/>
          <p:nvPr/>
        </p:nvPicPr>
        <p:blipFill rotWithShape="1">
          <a:blip r:embed="rId5">
            <a:alphaModFix/>
          </a:blip>
          <a:srcRect b="2089" l="3667" r="7751" t="4636"/>
          <a:stretch/>
        </p:blipFill>
        <p:spPr>
          <a:xfrm>
            <a:off x="881350" y="774900"/>
            <a:ext cx="3911100" cy="3788903"/>
          </a:xfrm>
          <a:prstGeom prst="rect">
            <a:avLst/>
          </a:prstGeom>
          <a:noFill/>
          <a:ln>
            <a:noFill/>
          </a:ln>
        </p:spPr>
      </p:pic>
      <p:sp>
        <p:nvSpPr>
          <p:cNvPr id="142" name="Google Shape;142;p21"/>
          <p:cNvSpPr txBox="1"/>
          <p:nvPr/>
        </p:nvSpPr>
        <p:spPr>
          <a:xfrm>
            <a:off x="869725" y="4373626"/>
            <a:ext cx="9201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chemeClr val="dk2"/>
                </a:solidFill>
              </a:rPr>
              <a:t>hubpages.com</a:t>
            </a:r>
            <a:endParaRPr sz="800">
              <a:solidFill>
                <a:schemeClr val="dk2"/>
              </a:solidFill>
            </a:endParaRPr>
          </a:p>
        </p:txBody>
      </p:sp>
      <p:sp>
        <p:nvSpPr>
          <p:cNvPr id="143" name="Google Shape;143;p21"/>
          <p:cNvSpPr txBox="1"/>
          <p:nvPr/>
        </p:nvSpPr>
        <p:spPr>
          <a:xfrm>
            <a:off x="133981" y="491270"/>
            <a:ext cx="2391600" cy="240300"/>
          </a:xfrm>
          <a:prstGeom prst="rect">
            <a:avLst/>
          </a:prstGeom>
          <a:solidFill>
            <a:srgbClr val="FCE5C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lang="en-GB" sz="1200"/>
              <a:t>Triple Bottom Line (TBL)</a:t>
            </a:r>
            <a:endParaRPr b="0" i="0" sz="1200" u="none" cap="none" strike="noStrike">
              <a:solidFill>
                <a:srgbClr val="000000"/>
              </a:solidFill>
              <a:latin typeface="Arial"/>
              <a:ea typeface="Arial"/>
              <a:cs typeface="Arial"/>
              <a:sym typeface="Arial"/>
            </a:endParaRPr>
          </a:p>
        </p:txBody>
      </p:sp>
      <p:sp>
        <p:nvSpPr>
          <p:cNvPr id="144" name="Google Shape;144;p21"/>
          <p:cNvSpPr txBox="1"/>
          <p:nvPr/>
        </p:nvSpPr>
        <p:spPr>
          <a:xfrm>
            <a:off x="113550" y="78650"/>
            <a:ext cx="8916900" cy="369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1.1.3 Products can become obsolete due to a number of factors and this can be planned.</a:t>
            </a:r>
            <a:endParaRPr b="1" sz="1100">
              <a:solidFill>
                <a:srgbClr val="351C75"/>
              </a:solidFill>
            </a:endParaRPr>
          </a:p>
        </p:txBody>
      </p:sp>
      <p:pic>
        <p:nvPicPr>
          <p:cNvPr id="145" name="Google Shape;145;p21" title="Screenshot 2025-09-25 at 7.55.16 PM.png"/>
          <p:cNvPicPr preferRelativeResize="0"/>
          <p:nvPr/>
        </p:nvPicPr>
        <p:blipFill>
          <a:blip r:embed="rId6">
            <a:alphaModFix/>
          </a:blip>
          <a:stretch>
            <a:fillRect/>
          </a:stretch>
        </p:blipFill>
        <p:spPr>
          <a:xfrm>
            <a:off x="5389650" y="1758675"/>
            <a:ext cx="2747171" cy="13111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22"/>
          <p:cNvPicPr preferRelativeResize="0"/>
          <p:nvPr/>
        </p:nvPicPr>
        <p:blipFill rotWithShape="1">
          <a:blip r:embed="rId3">
            <a:alphaModFix/>
          </a:blip>
          <a:srcRect b="0" l="0" r="0" t="0"/>
          <a:stretch/>
        </p:blipFill>
        <p:spPr>
          <a:xfrm>
            <a:off x="4543363" y="2792300"/>
            <a:ext cx="1572649" cy="1302675"/>
          </a:xfrm>
          <a:prstGeom prst="rect">
            <a:avLst/>
          </a:prstGeom>
          <a:noFill/>
          <a:ln cap="flat" cmpd="sng" w="9525">
            <a:solidFill>
              <a:schemeClr val="dk2"/>
            </a:solidFill>
            <a:prstDash val="solid"/>
            <a:round/>
            <a:headEnd len="sm" w="sm" type="none"/>
            <a:tailEnd len="sm" w="sm" type="none"/>
          </a:ln>
        </p:spPr>
      </p:pic>
      <p:pic>
        <p:nvPicPr>
          <p:cNvPr id="151" name="Google Shape;151;p22" title="What Really Happened On Easter Island.mp4">
            <a:hlinkClick r:id="rId4"/>
          </p:cNvPr>
          <p:cNvPicPr preferRelativeResize="0"/>
          <p:nvPr/>
        </p:nvPicPr>
        <p:blipFill rotWithShape="1">
          <a:blip r:embed="rId5">
            <a:alphaModFix/>
          </a:blip>
          <a:srcRect b="0" l="0" r="0" t="0"/>
          <a:stretch/>
        </p:blipFill>
        <p:spPr>
          <a:xfrm>
            <a:off x="7768450" y="2792288"/>
            <a:ext cx="1286395" cy="1114300"/>
          </a:xfrm>
          <a:prstGeom prst="rect">
            <a:avLst/>
          </a:prstGeom>
          <a:noFill/>
          <a:ln>
            <a:noFill/>
          </a:ln>
        </p:spPr>
      </p:pic>
      <p:pic>
        <p:nvPicPr>
          <p:cNvPr id="152" name="Google Shape;152;p22" title="How San Francisco Is Becoming A Zero Waste City.mp4">
            <a:hlinkClick r:id="rId6"/>
          </p:cNvPr>
          <p:cNvPicPr preferRelativeResize="0"/>
          <p:nvPr/>
        </p:nvPicPr>
        <p:blipFill rotWithShape="1">
          <a:blip r:embed="rId5">
            <a:alphaModFix/>
          </a:blip>
          <a:srcRect b="0" l="0" r="0" t="0"/>
          <a:stretch/>
        </p:blipFill>
        <p:spPr>
          <a:xfrm>
            <a:off x="6285525" y="2792288"/>
            <a:ext cx="1411825" cy="1114300"/>
          </a:xfrm>
          <a:prstGeom prst="rect">
            <a:avLst/>
          </a:prstGeom>
          <a:noFill/>
          <a:ln>
            <a:noFill/>
          </a:ln>
        </p:spPr>
      </p:pic>
      <p:sp>
        <p:nvSpPr>
          <p:cNvPr id="153" name="Google Shape;153;p22"/>
          <p:cNvSpPr txBox="1"/>
          <p:nvPr/>
        </p:nvSpPr>
        <p:spPr>
          <a:xfrm>
            <a:off x="50700" y="768750"/>
            <a:ext cx="9042600" cy="18645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Development in the </a:t>
            </a:r>
            <a:r>
              <a:rPr b="1" i="0" lang="en-GB" sz="1200" u="none" cap="none" strike="noStrike">
                <a:solidFill>
                  <a:srgbClr val="000000"/>
                </a:solidFill>
                <a:latin typeface="Arial"/>
                <a:ea typeface="Arial"/>
                <a:cs typeface="Arial"/>
                <a:sym typeface="Arial"/>
              </a:rPr>
              <a:t>environmental </a:t>
            </a:r>
            <a:r>
              <a:rPr b="0" i="0" lang="en-GB" sz="1200" u="none" cap="none" strike="noStrike">
                <a:solidFill>
                  <a:srgbClr val="000000"/>
                </a:solidFill>
                <a:latin typeface="Arial"/>
                <a:ea typeface="Arial"/>
                <a:cs typeface="Arial"/>
                <a:sym typeface="Arial"/>
              </a:rPr>
              <a:t>sense is a recent concern relating to the need manage scarce natural resources in a prudent manner - because human welfare ultimately depends on the </a:t>
            </a:r>
            <a:r>
              <a:rPr b="1" i="0" lang="en-GB" sz="1200" u="none" cap="none" strike="noStrike">
                <a:solidFill>
                  <a:srgbClr val="000000"/>
                </a:solidFill>
                <a:latin typeface="Arial"/>
                <a:ea typeface="Arial"/>
                <a:cs typeface="Arial"/>
                <a:sym typeface="Arial"/>
              </a:rPr>
              <a:t>environment</a:t>
            </a:r>
            <a:r>
              <a:rPr b="0" i="0" lang="en-GB" sz="1200" u="none" cap="none" strike="noStrike">
                <a:solidFill>
                  <a:srgbClr val="000000"/>
                </a:solidFill>
                <a:latin typeface="Arial"/>
                <a:ea typeface="Arial"/>
                <a:cs typeface="Arial"/>
                <a:sym typeface="Arial"/>
              </a:rPr>
              <a:t> they live in, and the ecology that depends on that </a:t>
            </a:r>
            <a:r>
              <a:rPr b="1" i="0" lang="en-GB" sz="1200" u="none" cap="none" strike="noStrike">
                <a:solidFill>
                  <a:srgbClr val="000000"/>
                </a:solidFill>
                <a:latin typeface="Arial"/>
                <a:ea typeface="Arial"/>
                <a:cs typeface="Arial"/>
                <a:sym typeface="Arial"/>
              </a:rPr>
              <a:t>environment</a:t>
            </a:r>
            <a:r>
              <a:rPr b="0" i="0" lang="en-GB" sz="1200" u="none" cap="none" strike="noStrike">
                <a:solidFill>
                  <a:srgbClr val="000000"/>
                </a:solidFill>
                <a:latin typeface="Arial"/>
                <a:ea typeface="Arial"/>
                <a:cs typeface="Arial"/>
                <a:sym typeface="Arial"/>
              </a:rPr>
              <a:t>. Ignoring safe ecological limits could undermine the long term prospects for development.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Environmental</a:t>
            </a:r>
            <a:r>
              <a:rPr b="0" i="0" lang="en-GB" sz="1200" u="none" cap="none" strike="noStrike">
                <a:solidFill>
                  <a:srgbClr val="000000"/>
                </a:solidFill>
                <a:latin typeface="Arial"/>
                <a:ea typeface="Arial"/>
                <a:cs typeface="Arial"/>
                <a:sym typeface="Arial"/>
              </a:rPr>
              <a:t> sustainability focuses on the overall viability and normal functioning of natural systems. Understanding what is happening within your local, regional, and global </a:t>
            </a:r>
            <a:r>
              <a:rPr b="1" i="0" lang="en-GB" sz="1200" u="none" cap="none" strike="noStrike">
                <a:solidFill>
                  <a:srgbClr val="000000"/>
                </a:solidFill>
                <a:latin typeface="Arial"/>
                <a:ea typeface="Arial"/>
                <a:cs typeface="Arial"/>
                <a:sym typeface="Arial"/>
              </a:rPr>
              <a:t>environment</a:t>
            </a:r>
            <a:r>
              <a:rPr b="0" i="0" lang="en-GB" sz="1200" u="none" cap="none" strike="noStrike">
                <a:solidFill>
                  <a:srgbClr val="000000"/>
                </a:solidFill>
                <a:latin typeface="Arial"/>
                <a:ea typeface="Arial"/>
                <a:cs typeface="Arial"/>
                <a:sym typeface="Arial"/>
              </a:rPr>
              <a:t> will help improve sustainable development. Variables that should be taken into consideration would include: air and water quality, energy consumption, natural resources, solid and toxic waste, land use/land coverage etc. This is by no way an extensive list, but provides a small insight to what is required. To help organisations identify potential </a:t>
            </a:r>
            <a:r>
              <a:rPr b="1" i="0" lang="en-GB" sz="1200" u="none" cap="none" strike="noStrike">
                <a:solidFill>
                  <a:srgbClr val="000000"/>
                </a:solidFill>
                <a:latin typeface="Arial"/>
                <a:ea typeface="Arial"/>
                <a:cs typeface="Arial"/>
                <a:sym typeface="Arial"/>
              </a:rPr>
              <a:t>environmental</a:t>
            </a:r>
            <a:r>
              <a:rPr b="0" i="0" lang="en-GB" sz="1200" u="none" cap="none" strike="noStrike">
                <a:solidFill>
                  <a:srgbClr val="000000"/>
                </a:solidFill>
                <a:latin typeface="Arial"/>
                <a:ea typeface="Arial"/>
                <a:cs typeface="Arial"/>
                <a:sym typeface="Arial"/>
              </a:rPr>
              <a:t> impacts a project or governmental policy could have on a specific area, it is best to analyse all this data over an extended period of time. Some variables they might look for in a specific area would include:</a:t>
            </a:r>
            <a:endParaRPr b="0" i="0" sz="1200" u="none" cap="none" strike="noStrike">
              <a:solidFill>
                <a:srgbClr val="000000"/>
              </a:solidFill>
              <a:latin typeface="Arial"/>
              <a:ea typeface="Arial"/>
              <a:cs typeface="Arial"/>
              <a:sym typeface="Arial"/>
            </a:endParaRPr>
          </a:p>
        </p:txBody>
      </p:sp>
      <p:graphicFrame>
        <p:nvGraphicFramePr>
          <p:cNvPr id="154" name="Google Shape;154;p22"/>
          <p:cNvGraphicFramePr/>
          <p:nvPr/>
        </p:nvGraphicFramePr>
        <p:xfrm>
          <a:off x="107800" y="2876550"/>
          <a:ext cx="3000000" cy="3000000"/>
        </p:xfrm>
        <a:graphic>
          <a:graphicData uri="http://schemas.openxmlformats.org/drawingml/2006/table">
            <a:tbl>
              <a:tblPr>
                <a:noFill/>
                <a:tableStyleId>{E3DC91CD-5A3B-437E-8FD0-0DF8B896F9C9}</a:tableStyleId>
              </a:tblPr>
              <a:tblGrid>
                <a:gridCol w="2049450"/>
                <a:gridCol w="2216600"/>
              </a:tblGrid>
              <a:tr h="221425">
                <a:tc>
                  <a:txBody>
                    <a:bodyPr/>
                    <a:lstStyle/>
                    <a:p>
                      <a:pPr indent="0" lvl="0" marL="0" marR="0" rtl="0" algn="ctr">
                        <a:lnSpc>
                          <a:spcPct val="100000"/>
                        </a:lnSpc>
                        <a:spcBef>
                          <a:spcPts val="0"/>
                        </a:spcBef>
                        <a:spcAft>
                          <a:spcPts val="0"/>
                        </a:spcAft>
                        <a:buClr>
                          <a:srgbClr val="000000"/>
                        </a:buClr>
                        <a:buSzPts val="1100"/>
                        <a:buFont typeface="Arial"/>
                        <a:buNone/>
                      </a:pPr>
                      <a:r>
                        <a:rPr lang="en-GB" sz="1100" u="none" cap="none" strike="noStrike"/>
                        <a:t>In the land, air or water</a:t>
                      </a:r>
                      <a:endParaRPr sz="1100" u="none" cap="none" strike="noStrike"/>
                    </a:p>
                  </a:txBody>
                  <a:tcPr marT="91425" marB="91425" marR="91425" marL="91425">
                    <a:lnL cap="flat" cmpd="sng" w="28575">
                      <a:solidFill>
                        <a:srgbClr val="F6B26B"/>
                      </a:solidFill>
                      <a:prstDash val="solid"/>
                      <a:round/>
                      <a:headEnd len="sm" w="sm" type="none"/>
                      <a:tailEnd len="sm" w="sm" type="none"/>
                    </a:lnL>
                    <a:lnR cap="flat" cmpd="sng" w="28575">
                      <a:solidFill>
                        <a:srgbClr val="F6B26B"/>
                      </a:solidFill>
                      <a:prstDash val="solid"/>
                      <a:round/>
                      <a:headEnd len="sm" w="sm" type="none"/>
                      <a:tailEnd len="sm" w="sm" type="none"/>
                    </a:lnR>
                    <a:lnT cap="flat" cmpd="sng" w="28575">
                      <a:solidFill>
                        <a:srgbClr val="F6B26B"/>
                      </a:solidFill>
                      <a:prstDash val="solid"/>
                      <a:round/>
                      <a:headEnd len="sm" w="sm" type="none"/>
                      <a:tailEnd len="sm" w="sm" type="none"/>
                    </a:lnT>
                    <a:lnB cap="flat" cmpd="sng" w="28575">
                      <a:solidFill>
                        <a:srgbClr val="F6B26B"/>
                      </a:solidFill>
                      <a:prstDash val="solid"/>
                      <a:round/>
                      <a:headEnd len="sm" w="sm" type="none"/>
                      <a:tailEnd len="sm" w="sm" type="none"/>
                    </a:lnB>
                    <a:solidFill>
                      <a:srgbClr val="D9D9D9"/>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GB" sz="1100" u="none" cap="none" strike="noStrike"/>
                        <a:t>Human activities</a:t>
                      </a:r>
                      <a:endParaRPr sz="1100" u="none" cap="none" strike="noStrike"/>
                    </a:p>
                  </a:txBody>
                  <a:tcPr marT="91425" marB="91425" marR="91425" marL="91425">
                    <a:lnL cap="flat" cmpd="sng" w="28575">
                      <a:solidFill>
                        <a:srgbClr val="F6B26B"/>
                      </a:solidFill>
                      <a:prstDash val="solid"/>
                      <a:round/>
                      <a:headEnd len="sm" w="sm" type="none"/>
                      <a:tailEnd len="sm" w="sm" type="none"/>
                    </a:lnL>
                    <a:lnR cap="flat" cmpd="sng" w="28575">
                      <a:solidFill>
                        <a:srgbClr val="F6B26B"/>
                      </a:solidFill>
                      <a:prstDash val="solid"/>
                      <a:round/>
                      <a:headEnd len="sm" w="sm" type="none"/>
                      <a:tailEnd len="sm" w="sm" type="none"/>
                    </a:lnR>
                    <a:lnT cap="flat" cmpd="sng" w="28575">
                      <a:solidFill>
                        <a:srgbClr val="F6B26B"/>
                      </a:solidFill>
                      <a:prstDash val="solid"/>
                      <a:round/>
                      <a:headEnd len="sm" w="sm" type="none"/>
                      <a:tailEnd len="sm" w="sm" type="none"/>
                    </a:lnT>
                    <a:lnB cap="flat" cmpd="sng" w="28575">
                      <a:solidFill>
                        <a:srgbClr val="F6B26B"/>
                      </a:solidFill>
                      <a:prstDash val="solid"/>
                      <a:round/>
                      <a:headEnd len="sm" w="sm" type="none"/>
                      <a:tailEnd len="sm" w="sm" type="none"/>
                    </a:lnB>
                    <a:solidFill>
                      <a:srgbClr val="D9D9D9"/>
                    </a:solidFill>
                  </a:tcPr>
                </a:tc>
              </a:tr>
              <a:tr h="38100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Sulfur dioxide concentration.</a:t>
                      </a:r>
                      <a:endParaRPr sz="1100" u="none" cap="none" strike="noStrike"/>
                    </a:p>
                    <a:p>
                      <a:pPr indent="0" lvl="0" marL="0" marR="0" rtl="0" algn="l">
                        <a:lnSpc>
                          <a:spcPct val="100000"/>
                        </a:lnSpc>
                        <a:spcBef>
                          <a:spcPts val="0"/>
                        </a:spcBef>
                        <a:spcAft>
                          <a:spcPts val="0"/>
                        </a:spcAft>
                        <a:buClr>
                          <a:srgbClr val="000000"/>
                        </a:buClr>
                        <a:buSzPts val="1100"/>
                        <a:buFont typeface="Arial"/>
                        <a:buNone/>
                      </a:pPr>
                      <a:r>
                        <a:rPr lang="en-GB" sz="1100" u="none" cap="none" strike="noStrike"/>
                        <a:t>Nitrogen oxide concentration.</a:t>
                      </a:r>
                      <a:endParaRPr sz="1100" u="none" cap="none" strike="noStrike"/>
                    </a:p>
                    <a:p>
                      <a:pPr indent="0" lvl="0" marL="0" marR="0" rtl="0" algn="l">
                        <a:lnSpc>
                          <a:spcPct val="100000"/>
                        </a:lnSpc>
                        <a:spcBef>
                          <a:spcPts val="0"/>
                        </a:spcBef>
                        <a:spcAft>
                          <a:spcPts val="0"/>
                        </a:spcAft>
                        <a:buClr>
                          <a:srgbClr val="000000"/>
                        </a:buClr>
                        <a:buSzPts val="1100"/>
                        <a:buFont typeface="Arial"/>
                        <a:buNone/>
                      </a:pPr>
                      <a:r>
                        <a:rPr lang="en-GB" sz="1100" u="none" cap="none" strike="noStrike"/>
                        <a:t>Pollutants. </a:t>
                      </a:r>
                      <a:endParaRPr sz="1100" u="none" cap="none" strike="noStrike"/>
                    </a:p>
                    <a:p>
                      <a:pPr indent="0" lvl="0" marL="0" marR="0" rtl="0" algn="l">
                        <a:lnSpc>
                          <a:spcPct val="100000"/>
                        </a:lnSpc>
                        <a:spcBef>
                          <a:spcPts val="0"/>
                        </a:spcBef>
                        <a:spcAft>
                          <a:spcPts val="0"/>
                        </a:spcAft>
                        <a:buClr>
                          <a:srgbClr val="000000"/>
                        </a:buClr>
                        <a:buSzPts val="1100"/>
                        <a:buFont typeface="Arial"/>
                        <a:buNone/>
                      </a:pPr>
                      <a:r>
                        <a:rPr lang="en-GB" sz="1100" u="none" cap="none" strike="noStrike"/>
                        <a:t>Excessive nutrients.</a:t>
                      </a:r>
                      <a:endParaRPr sz="1100" u="none" cap="none" strike="noStrike"/>
                    </a:p>
                  </a:txBody>
                  <a:tcPr marT="91425" marB="91425" marR="91425" marL="91425">
                    <a:lnL cap="flat" cmpd="sng" w="28575">
                      <a:solidFill>
                        <a:srgbClr val="F6B26B"/>
                      </a:solidFill>
                      <a:prstDash val="solid"/>
                      <a:round/>
                      <a:headEnd len="sm" w="sm" type="none"/>
                      <a:tailEnd len="sm" w="sm" type="none"/>
                    </a:lnL>
                    <a:lnR cap="flat" cmpd="sng" w="28575">
                      <a:solidFill>
                        <a:srgbClr val="F6B26B"/>
                      </a:solidFill>
                      <a:prstDash val="solid"/>
                      <a:round/>
                      <a:headEnd len="sm" w="sm" type="none"/>
                      <a:tailEnd len="sm" w="sm" type="none"/>
                    </a:lnR>
                    <a:lnT cap="flat" cmpd="sng" w="28575">
                      <a:solidFill>
                        <a:srgbClr val="F6B26B"/>
                      </a:solidFill>
                      <a:prstDash val="solid"/>
                      <a:round/>
                      <a:headEnd len="sm" w="sm" type="none"/>
                      <a:tailEnd len="sm" w="sm" type="none"/>
                    </a:lnT>
                    <a:lnB cap="flat" cmpd="sng" w="28575">
                      <a:solidFill>
                        <a:srgbClr val="F6B26B"/>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Electrical consumption.</a:t>
                      </a:r>
                      <a:endParaRPr sz="1100" u="none" cap="none" strike="noStrike"/>
                    </a:p>
                    <a:p>
                      <a:pPr indent="0" lvl="0" marL="0" marR="0" rtl="0" algn="l">
                        <a:lnSpc>
                          <a:spcPct val="100000"/>
                        </a:lnSpc>
                        <a:spcBef>
                          <a:spcPts val="0"/>
                        </a:spcBef>
                        <a:spcAft>
                          <a:spcPts val="0"/>
                        </a:spcAft>
                        <a:buClr>
                          <a:srgbClr val="000000"/>
                        </a:buClr>
                        <a:buSzPts val="1100"/>
                        <a:buFont typeface="Arial"/>
                        <a:buNone/>
                      </a:pPr>
                      <a:r>
                        <a:rPr lang="en-GB" sz="1100" u="none" cap="none" strike="noStrike"/>
                        <a:t>Fossil fuel consumption.</a:t>
                      </a:r>
                      <a:endParaRPr sz="1100" u="none" cap="none" strike="noStrike"/>
                    </a:p>
                    <a:p>
                      <a:pPr indent="0" lvl="0" marL="0" marR="0" rtl="0" algn="l">
                        <a:lnSpc>
                          <a:spcPct val="100000"/>
                        </a:lnSpc>
                        <a:spcBef>
                          <a:spcPts val="0"/>
                        </a:spcBef>
                        <a:spcAft>
                          <a:spcPts val="0"/>
                        </a:spcAft>
                        <a:buClr>
                          <a:srgbClr val="000000"/>
                        </a:buClr>
                        <a:buSzPts val="1100"/>
                        <a:buFont typeface="Arial"/>
                        <a:buNone/>
                      </a:pPr>
                      <a:r>
                        <a:rPr lang="en-GB" sz="1100" u="none" cap="none" strike="noStrike"/>
                        <a:t>Solid and hazardous waste management.</a:t>
                      </a:r>
                      <a:endParaRPr sz="1100" u="none" cap="none" strike="noStrike"/>
                    </a:p>
                    <a:p>
                      <a:pPr indent="0" lvl="0" marL="0" marR="0" rtl="0" algn="l">
                        <a:lnSpc>
                          <a:spcPct val="100000"/>
                        </a:lnSpc>
                        <a:spcBef>
                          <a:spcPts val="0"/>
                        </a:spcBef>
                        <a:spcAft>
                          <a:spcPts val="0"/>
                        </a:spcAft>
                        <a:buClr>
                          <a:srgbClr val="000000"/>
                        </a:buClr>
                        <a:buSzPts val="1100"/>
                        <a:buFont typeface="Arial"/>
                        <a:buNone/>
                      </a:pPr>
                      <a:r>
                        <a:rPr lang="en-GB" sz="1100" u="none" cap="none" strike="noStrike"/>
                        <a:t>Changes in land use / land cover.</a:t>
                      </a:r>
                      <a:endParaRPr sz="1100" u="none" cap="none" strike="noStrike"/>
                    </a:p>
                  </a:txBody>
                  <a:tcPr marT="91425" marB="91425" marR="91425" marL="91425">
                    <a:lnL cap="flat" cmpd="sng" w="28575">
                      <a:solidFill>
                        <a:srgbClr val="F6B26B"/>
                      </a:solidFill>
                      <a:prstDash val="solid"/>
                      <a:round/>
                      <a:headEnd len="sm" w="sm" type="none"/>
                      <a:tailEnd len="sm" w="sm" type="none"/>
                    </a:lnL>
                    <a:lnR cap="flat" cmpd="sng" w="28575">
                      <a:solidFill>
                        <a:srgbClr val="F6B26B"/>
                      </a:solidFill>
                      <a:prstDash val="solid"/>
                      <a:round/>
                      <a:headEnd len="sm" w="sm" type="none"/>
                      <a:tailEnd len="sm" w="sm" type="none"/>
                    </a:lnR>
                    <a:lnT cap="flat" cmpd="sng" w="28575">
                      <a:solidFill>
                        <a:srgbClr val="F6B26B"/>
                      </a:solidFill>
                      <a:prstDash val="solid"/>
                      <a:round/>
                      <a:headEnd len="sm" w="sm" type="none"/>
                      <a:tailEnd len="sm" w="sm" type="none"/>
                    </a:lnT>
                    <a:lnB cap="flat" cmpd="sng" w="28575">
                      <a:solidFill>
                        <a:srgbClr val="F6B26B"/>
                      </a:solidFill>
                      <a:prstDash val="solid"/>
                      <a:round/>
                      <a:headEnd len="sm" w="sm" type="none"/>
                      <a:tailEnd len="sm" w="sm" type="none"/>
                    </a:lnB>
                  </a:tcPr>
                </a:tc>
              </a:tr>
            </a:tbl>
          </a:graphicData>
        </a:graphic>
      </p:graphicFrame>
      <p:sp>
        <p:nvSpPr>
          <p:cNvPr id="155" name="Google Shape;155;p22"/>
          <p:cNvSpPr txBox="1"/>
          <p:nvPr/>
        </p:nvSpPr>
        <p:spPr>
          <a:xfrm>
            <a:off x="6205138" y="3914625"/>
            <a:ext cx="1572600" cy="374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000000"/>
                </a:solidFill>
                <a:latin typeface="Arial"/>
                <a:ea typeface="Arial"/>
                <a:cs typeface="Arial"/>
                <a:sym typeface="Arial"/>
              </a:rPr>
              <a:t>How environmental sustainability can successfully be done.</a:t>
            </a:r>
            <a:endParaRPr b="0" i="0" sz="900" u="none" cap="none" strike="noStrike">
              <a:solidFill>
                <a:srgbClr val="000000"/>
              </a:solidFill>
              <a:latin typeface="Arial"/>
              <a:ea typeface="Arial"/>
              <a:cs typeface="Arial"/>
              <a:sym typeface="Arial"/>
            </a:endParaRPr>
          </a:p>
        </p:txBody>
      </p:sp>
      <p:sp>
        <p:nvSpPr>
          <p:cNvPr id="156" name="Google Shape;156;p22"/>
          <p:cNvSpPr txBox="1"/>
          <p:nvPr/>
        </p:nvSpPr>
        <p:spPr>
          <a:xfrm>
            <a:off x="7901950" y="3951375"/>
            <a:ext cx="1152900" cy="300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000000"/>
                </a:solidFill>
                <a:latin typeface="Arial"/>
                <a:ea typeface="Arial"/>
                <a:cs typeface="Arial"/>
                <a:sym typeface="Arial"/>
              </a:rPr>
              <a:t>What happens when its not.</a:t>
            </a:r>
            <a:endParaRPr b="0" i="0" sz="900" u="none" cap="none" strike="noStrike">
              <a:solidFill>
                <a:srgbClr val="000000"/>
              </a:solidFill>
              <a:latin typeface="Arial"/>
              <a:ea typeface="Arial"/>
              <a:cs typeface="Arial"/>
              <a:sym typeface="Arial"/>
            </a:endParaRPr>
          </a:p>
        </p:txBody>
      </p:sp>
      <p:sp>
        <p:nvSpPr>
          <p:cNvPr id="157" name="Google Shape;157;p22"/>
          <p:cNvSpPr txBox="1"/>
          <p:nvPr/>
        </p:nvSpPr>
        <p:spPr>
          <a:xfrm>
            <a:off x="113550" y="78650"/>
            <a:ext cx="8916900" cy="369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1.1.3 Products can become obsolete due to a number of factors and this can be planned.</a:t>
            </a:r>
            <a:endParaRPr b="1" sz="1100">
              <a:solidFill>
                <a:srgbClr val="351C75"/>
              </a:solidFill>
            </a:endParaRPr>
          </a:p>
        </p:txBody>
      </p:sp>
      <p:sp>
        <p:nvSpPr>
          <p:cNvPr id="158" name="Google Shape;158;p22"/>
          <p:cNvSpPr txBox="1"/>
          <p:nvPr/>
        </p:nvSpPr>
        <p:spPr>
          <a:xfrm>
            <a:off x="133975" y="491275"/>
            <a:ext cx="3730800" cy="240300"/>
          </a:xfrm>
          <a:prstGeom prst="rect">
            <a:avLst/>
          </a:prstGeom>
          <a:solidFill>
            <a:srgbClr val="FCE5C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lang="en-GB" sz="1200"/>
              <a:t>Triple Bottom Line (TBL)- Environment (Planet)</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3"/>
          <p:cNvPicPr preferRelativeResize="0"/>
          <p:nvPr/>
        </p:nvPicPr>
        <p:blipFill rotWithShape="1">
          <a:blip r:embed="rId3">
            <a:alphaModFix/>
          </a:blip>
          <a:srcRect b="0" l="0" r="0" t="0"/>
          <a:stretch/>
        </p:blipFill>
        <p:spPr>
          <a:xfrm>
            <a:off x="53925" y="2767339"/>
            <a:ext cx="3289375" cy="2327062"/>
          </a:xfrm>
          <a:prstGeom prst="rect">
            <a:avLst/>
          </a:prstGeom>
          <a:noFill/>
          <a:ln cap="flat" cmpd="sng" w="9525">
            <a:solidFill>
              <a:srgbClr val="999999"/>
            </a:solidFill>
            <a:prstDash val="solid"/>
            <a:round/>
            <a:headEnd len="sm" w="sm" type="none"/>
            <a:tailEnd len="sm" w="sm" type="none"/>
          </a:ln>
        </p:spPr>
      </p:pic>
      <p:sp>
        <p:nvSpPr>
          <p:cNvPr id="164" name="Google Shape;164;p23"/>
          <p:cNvSpPr txBox="1"/>
          <p:nvPr/>
        </p:nvSpPr>
        <p:spPr>
          <a:xfrm>
            <a:off x="97947" y="655957"/>
            <a:ext cx="8864400" cy="22434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 people, social equity, or human capital bottom line pertains to fair and beneficial business practices toward labour and the community and region in which a corporation conducts its business. A TBL company conceives a reciprocal </a:t>
            </a:r>
            <a:r>
              <a:rPr b="0" i="0" lang="en-GB" sz="1200" u="none" cap="none" strike="noStrike">
                <a:solidFill>
                  <a:srgbClr val="000000"/>
                </a:solidFill>
                <a:uFill>
                  <a:noFill/>
                </a:uFill>
                <a:latin typeface="Arial"/>
                <a:ea typeface="Arial"/>
                <a:cs typeface="Arial"/>
                <a:sym typeface="Arial"/>
                <a:hlinkClick r:id="rId4">
                  <a:extLst>
                    <a:ext uri="{A12FA001-AC4F-418D-AE19-62706E023703}">
                      <ahyp:hlinkClr val="tx"/>
                    </a:ext>
                  </a:extLst>
                </a:hlinkClick>
              </a:rPr>
              <a:t>social structure</a:t>
            </a:r>
            <a:r>
              <a:rPr b="0" i="0" lang="en-GB" sz="1200" u="none" cap="none" strike="noStrike">
                <a:solidFill>
                  <a:srgbClr val="000000"/>
                </a:solidFill>
                <a:latin typeface="Arial"/>
                <a:ea typeface="Arial"/>
                <a:cs typeface="Arial"/>
                <a:sym typeface="Arial"/>
              </a:rPr>
              <a:t> in which the well-being of corporate, labour and other stakeholder interests are interdependent.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An enterprise dedicated to the triple bottom line seeks to provide benefit to many constituencies and not to exploit or endanger any group of them. A TBL business would not use child labour and monitor all contracted companies for child labour exploitation, would pay fair salaries to its workers, would maintain a safe work environment and tolerable working hours, and would not otherwise exploit a community or its labour force.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A TBL business also typically seeks to "give back" by contributing to the strength and growth of its community with such things as health care and education. </a:t>
            </a:r>
            <a:endParaRPr b="0" i="0" sz="1200" u="none" cap="none" strike="noStrike">
              <a:solidFill>
                <a:srgbClr val="000000"/>
              </a:solidFill>
              <a:latin typeface="Arial"/>
              <a:ea typeface="Arial"/>
              <a:cs typeface="Arial"/>
              <a:sym typeface="Arial"/>
            </a:endParaRPr>
          </a:p>
        </p:txBody>
      </p:sp>
      <p:pic>
        <p:nvPicPr>
          <p:cNvPr id="165" name="Google Shape;165;p23"/>
          <p:cNvPicPr preferRelativeResize="0"/>
          <p:nvPr/>
        </p:nvPicPr>
        <p:blipFill rotWithShape="1">
          <a:blip r:embed="rId5">
            <a:alphaModFix/>
          </a:blip>
          <a:srcRect b="0" l="0" r="0" t="0"/>
          <a:stretch/>
        </p:blipFill>
        <p:spPr>
          <a:xfrm>
            <a:off x="3741800" y="2571750"/>
            <a:ext cx="4618200" cy="1426225"/>
          </a:xfrm>
          <a:prstGeom prst="rect">
            <a:avLst/>
          </a:prstGeom>
          <a:noFill/>
          <a:ln cap="flat" cmpd="sng" w="9525">
            <a:solidFill>
              <a:srgbClr val="999999"/>
            </a:solidFill>
            <a:prstDash val="solid"/>
            <a:round/>
            <a:headEnd len="sm" w="sm" type="none"/>
            <a:tailEnd len="sm" w="sm" type="none"/>
          </a:ln>
        </p:spPr>
      </p:pic>
      <p:sp>
        <p:nvSpPr>
          <p:cNvPr id="166" name="Google Shape;166;p23"/>
          <p:cNvSpPr txBox="1"/>
          <p:nvPr/>
        </p:nvSpPr>
        <p:spPr>
          <a:xfrm>
            <a:off x="3343300" y="4054750"/>
            <a:ext cx="3053400" cy="1039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GB" sz="1100" u="none" cap="none" strike="noStrike">
                <a:solidFill>
                  <a:srgbClr val="000000"/>
                </a:solidFill>
                <a:latin typeface="Arial"/>
                <a:ea typeface="Arial"/>
                <a:cs typeface="Arial"/>
                <a:sym typeface="Arial"/>
              </a:rPr>
              <a:t>Markers for measuring TBL Social</a:t>
            </a:r>
            <a:r>
              <a:rPr b="0" i="0" lang="en-GB" sz="1100" u="none" cap="none" strike="noStrike">
                <a:solidFill>
                  <a:srgbClr val="000000"/>
                </a:solidFill>
                <a:latin typeface="Arial"/>
                <a:ea typeface="Arial"/>
                <a:cs typeface="Arial"/>
                <a:sym typeface="Arial"/>
              </a:rPr>
              <a:t>:</a:t>
            </a:r>
            <a:endParaRPr b="0" i="0" sz="11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Unemployment rate.</a:t>
            </a:r>
            <a:endParaRPr b="0" i="0" sz="11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Female labour force participation rate.</a:t>
            </a:r>
            <a:endParaRPr b="0" i="0" sz="11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Median household income.</a:t>
            </a:r>
            <a:endParaRPr b="0" i="0" sz="11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Relative poverty.</a:t>
            </a:r>
            <a:endParaRPr b="0" i="0" sz="1100" u="none" cap="none" strike="noStrike">
              <a:solidFill>
                <a:srgbClr val="000000"/>
              </a:solidFill>
              <a:latin typeface="Arial"/>
              <a:ea typeface="Arial"/>
              <a:cs typeface="Arial"/>
              <a:sym typeface="Arial"/>
            </a:endParaRPr>
          </a:p>
        </p:txBody>
      </p:sp>
      <p:sp>
        <p:nvSpPr>
          <p:cNvPr id="167" name="Google Shape;167;p23"/>
          <p:cNvSpPr txBox="1"/>
          <p:nvPr/>
        </p:nvSpPr>
        <p:spPr>
          <a:xfrm>
            <a:off x="6092150" y="4054750"/>
            <a:ext cx="3053400" cy="1039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 of population with higher education.</a:t>
            </a:r>
            <a:endParaRPr b="0" i="0" sz="11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Average commute time.</a:t>
            </a:r>
            <a:endParaRPr b="0" i="0" sz="11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Violent crime rate per capita..</a:t>
            </a:r>
            <a:endParaRPr b="0" i="0" sz="11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Life expectancy rate.</a:t>
            </a:r>
            <a:endParaRPr b="0" i="0" sz="1100" u="none" cap="none" strike="noStrike">
              <a:solidFill>
                <a:srgbClr val="000000"/>
              </a:solidFill>
              <a:latin typeface="Arial"/>
              <a:ea typeface="Arial"/>
              <a:cs typeface="Arial"/>
              <a:sym typeface="Arial"/>
            </a:endParaRPr>
          </a:p>
        </p:txBody>
      </p:sp>
      <p:sp>
        <p:nvSpPr>
          <p:cNvPr id="168" name="Google Shape;168;p23"/>
          <p:cNvSpPr txBox="1"/>
          <p:nvPr/>
        </p:nvSpPr>
        <p:spPr>
          <a:xfrm>
            <a:off x="113550" y="78650"/>
            <a:ext cx="8916900" cy="369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1.1.3 Products can become obsolete due to a number of factors and this can be planned.</a:t>
            </a:r>
            <a:endParaRPr b="1" sz="1100">
              <a:solidFill>
                <a:srgbClr val="351C75"/>
              </a:solidFill>
            </a:endParaRPr>
          </a:p>
        </p:txBody>
      </p:sp>
      <p:sp>
        <p:nvSpPr>
          <p:cNvPr id="169" name="Google Shape;169;p23"/>
          <p:cNvSpPr txBox="1"/>
          <p:nvPr/>
        </p:nvSpPr>
        <p:spPr>
          <a:xfrm>
            <a:off x="133975" y="491275"/>
            <a:ext cx="3188400" cy="240300"/>
          </a:xfrm>
          <a:prstGeom prst="rect">
            <a:avLst/>
          </a:prstGeom>
          <a:solidFill>
            <a:srgbClr val="FCE5C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lang="en-GB" sz="1200"/>
              <a:t>Triple Bottom Line (TBL)- Social (People)</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24"/>
          <p:cNvPicPr preferRelativeResize="0"/>
          <p:nvPr/>
        </p:nvPicPr>
        <p:blipFill rotWithShape="1">
          <a:blip r:embed="rId3">
            <a:alphaModFix/>
          </a:blip>
          <a:srcRect b="0" l="0" r="0" t="0"/>
          <a:stretch/>
        </p:blipFill>
        <p:spPr>
          <a:xfrm>
            <a:off x="1935700" y="3858150"/>
            <a:ext cx="1248078" cy="1199750"/>
          </a:xfrm>
          <a:prstGeom prst="rect">
            <a:avLst/>
          </a:prstGeom>
          <a:noFill/>
          <a:ln cap="flat" cmpd="sng" w="9525">
            <a:solidFill>
              <a:srgbClr val="999999"/>
            </a:solidFill>
            <a:prstDash val="solid"/>
            <a:round/>
            <a:headEnd len="sm" w="sm" type="none"/>
            <a:tailEnd len="sm" w="sm" type="none"/>
          </a:ln>
        </p:spPr>
      </p:pic>
      <p:sp>
        <p:nvSpPr>
          <p:cNvPr id="175" name="Google Shape;175;p24"/>
          <p:cNvSpPr txBox="1"/>
          <p:nvPr/>
        </p:nvSpPr>
        <p:spPr>
          <a:xfrm>
            <a:off x="107800" y="844950"/>
            <a:ext cx="3036000" cy="30132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 profit or economic bottom line deals with the economic value created by the organization after deducting the cost of all inputs, including the cost of the capital tied up. It therefore differs from traditional accounting definitions of profit. In a sustainability framework, the "profit" aspect needs to be seen as the real economic benefit enjoyed by the host society. It is the real economic impact the organization has on its economic environment, and not just the economic benefit to the company or organisation. This section is often confused to be limited to the internal profit made by a company or organization</a:t>
            </a:r>
            <a:endParaRPr b="0" i="0" sz="1200" u="none" cap="none" strike="noStrike">
              <a:solidFill>
                <a:srgbClr val="000000"/>
              </a:solidFill>
              <a:latin typeface="Arial"/>
              <a:ea typeface="Arial"/>
              <a:cs typeface="Arial"/>
              <a:sym typeface="Arial"/>
            </a:endParaRPr>
          </a:p>
        </p:txBody>
      </p:sp>
      <p:pic>
        <p:nvPicPr>
          <p:cNvPr id="176" name="Google Shape;176;p24"/>
          <p:cNvPicPr preferRelativeResize="0"/>
          <p:nvPr/>
        </p:nvPicPr>
        <p:blipFill rotWithShape="1">
          <a:blip r:embed="rId4">
            <a:alphaModFix/>
          </a:blip>
          <a:srcRect b="0" l="0" r="0" t="0"/>
          <a:stretch/>
        </p:blipFill>
        <p:spPr>
          <a:xfrm>
            <a:off x="3303800" y="837989"/>
            <a:ext cx="1407050" cy="4201910"/>
          </a:xfrm>
          <a:prstGeom prst="rect">
            <a:avLst/>
          </a:prstGeom>
          <a:noFill/>
          <a:ln cap="flat" cmpd="sng" w="9525">
            <a:solidFill>
              <a:srgbClr val="999999"/>
            </a:solidFill>
            <a:prstDash val="solid"/>
            <a:round/>
            <a:headEnd len="sm" w="sm" type="none"/>
            <a:tailEnd len="sm" w="sm" type="none"/>
          </a:ln>
        </p:spPr>
      </p:pic>
      <p:sp>
        <p:nvSpPr>
          <p:cNvPr id="177" name="Google Shape;177;p24"/>
          <p:cNvSpPr txBox="1"/>
          <p:nvPr/>
        </p:nvSpPr>
        <p:spPr>
          <a:xfrm>
            <a:off x="4771300" y="844950"/>
            <a:ext cx="4258800" cy="14484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Economic progress is often evaluated in terms of wealth - measured in a society's ability to pay for goods and services consumed. Thus, many governments economic policies typically seek to enhance income, and induce more efficient production and consumption of goods and services. The stability of prices and employment are among other important objectives.</a:t>
            </a:r>
            <a:endParaRPr b="0" i="0" sz="1200" u="none" cap="none" strike="noStrike">
              <a:solidFill>
                <a:srgbClr val="0000FF"/>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78" name="Google Shape;178;p24"/>
          <p:cNvSpPr txBox="1"/>
          <p:nvPr/>
        </p:nvSpPr>
        <p:spPr>
          <a:xfrm>
            <a:off x="4836825" y="2232400"/>
            <a:ext cx="4193400" cy="644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B45F06"/>
                </a:solidFill>
                <a:latin typeface="Arial"/>
                <a:ea typeface="Arial"/>
                <a:cs typeface="Arial"/>
                <a:sym typeface="Arial"/>
              </a:rPr>
              <a:t>Growth, development, productivity, trickle down.</a:t>
            </a:r>
            <a:endParaRPr b="0" i="0" sz="1400" u="none" cap="none" strike="noStrike">
              <a:solidFill>
                <a:srgbClr val="B45F06"/>
              </a:solidFill>
              <a:latin typeface="Arial"/>
              <a:ea typeface="Arial"/>
              <a:cs typeface="Arial"/>
              <a:sym typeface="Arial"/>
            </a:endParaRPr>
          </a:p>
        </p:txBody>
      </p:sp>
      <p:sp>
        <p:nvSpPr>
          <p:cNvPr id="179" name="Google Shape;179;p24"/>
          <p:cNvSpPr txBox="1"/>
          <p:nvPr/>
        </p:nvSpPr>
        <p:spPr>
          <a:xfrm>
            <a:off x="4836825" y="2613800"/>
            <a:ext cx="4258800" cy="11199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“Trickle down economics” or “trickle down theory” is the economic political argument that the increases in wealth of the rich are good for the poor because some of the additional wealth will eventually trickle down to the middle class and poor.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80" name="Google Shape;180;p24"/>
          <p:cNvSpPr txBox="1"/>
          <p:nvPr/>
        </p:nvSpPr>
        <p:spPr>
          <a:xfrm>
            <a:off x="4756375" y="3609500"/>
            <a:ext cx="4121400" cy="1448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GB" sz="1100" u="none" cap="none" strike="noStrike">
                <a:solidFill>
                  <a:srgbClr val="000000"/>
                </a:solidFill>
                <a:latin typeface="Arial"/>
                <a:ea typeface="Arial"/>
                <a:cs typeface="Arial"/>
                <a:sym typeface="Arial"/>
              </a:rPr>
              <a:t>Markers for measuring TBL Economic</a:t>
            </a:r>
            <a:r>
              <a:rPr b="0" i="0" lang="en-GB" sz="1100" u="none" cap="none" strike="noStrike">
                <a:solidFill>
                  <a:srgbClr val="000000"/>
                </a:solidFill>
                <a:latin typeface="Arial"/>
                <a:ea typeface="Arial"/>
                <a:cs typeface="Arial"/>
                <a:sym typeface="Arial"/>
              </a:rPr>
              <a:t>:</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Personal income levels.</a:t>
            </a:r>
            <a:endParaRPr b="0" i="0" sz="11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Cost of unemployment.</a:t>
            </a:r>
            <a:endParaRPr b="0" i="0" sz="11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Job growth.</a:t>
            </a:r>
            <a:endParaRPr b="0" i="0" sz="11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Employment distribution by sector.</a:t>
            </a:r>
            <a:endParaRPr b="0" i="0" sz="11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Percentage of firms in each sector.</a:t>
            </a:r>
            <a:endParaRPr b="0" i="0" sz="11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Input of each sector to GDP.</a:t>
            </a:r>
            <a:endParaRPr b="0" i="0" sz="1100" u="none" cap="none" strike="noStrike">
              <a:solidFill>
                <a:srgbClr val="000000"/>
              </a:solidFill>
              <a:latin typeface="Arial"/>
              <a:ea typeface="Arial"/>
              <a:cs typeface="Arial"/>
              <a:sym typeface="Arial"/>
            </a:endParaRPr>
          </a:p>
        </p:txBody>
      </p:sp>
      <p:sp>
        <p:nvSpPr>
          <p:cNvPr id="181" name="Google Shape;181;p24"/>
          <p:cNvSpPr txBox="1"/>
          <p:nvPr/>
        </p:nvSpPr>
        <p:spPr>
          <a:xfrm>
            <a:off x="113550" y="78650"/>
            <a:ext cx="8916900" cy="369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1.1.3 Products can become obsolete due to a number of factors and this can be planned.</a:t>
            </a:r>
            <a:endParaRPr b="1" sz="1100">
              <a:solidFill>
                <a:srgbClr val="351C75"/>
              </a:solidFill>
            </a:endParaRPr>
          </a:p>
        </p:txBody>
      </p:sp>
      <p:sp>
        <p:nvSpPr>
          <p:cNvPr id="182" name="Google Shape;182;p24"/>
          <p:cNvSpPr txBox="1"/>
          <p:nvPr/>
        </p:nvSpPr>
        <p:spPr>
          <a:xfrm>
            <a:off x="133975" y="491275"/>
            <a:ext cx="3420900" cy="240300"/>
          </a:xfrm>
          <a:prstGeom prst="rect">
            <a:avLst/>
          </a:prstGeom>
          <a:solidFill>
            <a:srgbClr val="FCE5C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lang="en-GB" sz="1200"/>
              <a:t>Triple Bottom Line (TBL)- Economic (Profit)</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5"/>
          <p:cNvSpPr txBox="1"/>
          <p:nvPr/>
        </p:nvSpPr>
        <p:spPr>
          <a:xfrm>
            <a:off x="113550" y="1285375"/>
            <a:ext cx="6415200" cy="30132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lang="en-GB" sz="1200"/>
              <a:t>Impact on People</a:t>
            </a:r>
            <a:endParaRPr sz="1200"/>
          </a:p>
          <a:p>
            <a:pPr indent="0" lvl="0" marL="0" marR="0" rtl="0" algn="just">
              <a:lnSpc>
                <a:spcPct val="100000"/>
              </a:lnSpc>
              <a:spcBef>
                <a:spcPts val="0"/>
              </a:spcBef>
              <a:spcAft>
                <a:spcPts val="0"/>
              </a:spcAft>
              <a:buClr>
                <a:srgbClr val="000000"/>
              </a:buClr>
              <a:buSzPts val="1200"/>
              <a:buFont typeface="Arial"/>
              <a:buNone/>
            </a:pPr>
            <a:r>
              <a:t/>
            </a:r>
            <a:endParaRPr sz="1200"/>
          </a:p>
          <a:p>
            <a:pPr indent="0" lvl="0" marL="0" marR="0" rtl="0" algn="just">
              <a:lnSpc>
                <a:spcPct val="100000"/>
              </a:lnSpc>
              <a:spcBef>
                <a:spcPts val="0"/>
              </a:spcBef>
              <a:spcAft>
                <a:spcPts val="0"/>
              </a:spcAft>
              <a:buClr>
                <a:srgbClr val="000000"/>
              </a:buClr>
              <a:buSzPts val="1200"/>
              <a:buFont typeface="Arial"/>
              <a:buNone/>
            </a:pPr>
            <a:r>
              <a:rPr b="1" lang="en-GB" sz="1200"/>
              <a:t>Negative:</a:t>
            </a:r>
            <a:endParaRPr b="1" sz="1200"/>
          </a:p>
          <a:p>
            <a:pPr indent="0" lvl="0" marL="0" marR="0" rtl="0" algn="just">
              <a:lnSpc>
                <a:spcPct val="115000"/>
              </a:lnSpc>
              <a:spcBef>
                <a:spcPts val="0"/>
              </a:spcBef>
              <a:spcAft>
                <a:spcPts val="0"/>
              </a:spcAft>
              <a:buClr>
                <a:srgbClr val="000000"/>
              </a:buClr>
              <a:buSzPts val="1200"/>
              <a:buFont typeface="Arial"/>
              <a:buNone/>
            </a:pPr>
            <a:r>
              <a:rPr lang="en-GB" sz="1200"/>
              <a:t>Consumers are forced to spend more money replacing products sooner than necessary, which can create financial strain.</a:t>
            </a:r>
            <a:endParaRPr sz="1200"/>
          </a:p>
          <a:p>
            <a:pPr indent="0" lvl="0" marL="0" marR="0" rtl="0" algn="just">
              <a:lnSpc>
                <a:spcPct val="115000"/>
              </a:lnSpc>
              <a:spcBef>
                <a:spcPts val="0"/>
              </a:spcBef>
              <a:spcAft>
                <a:spcPts val="0"/>
              </a:spcAft>
              <a:buClr>
                <a:srgbClr val="000000"/>
              </a:buClr>
              <a:buSzPts val="1200"/>
              <a:buFont typeface="Arial"/>
              <a:buNone/>
            </a:pPr>
            <a:r>
              <a:rPr lang="en-GB" sz="1200"/>
              <a:t>Frustration and distrust build when products are deliberately designed with short lifespans.</a:t>
            </a:r>
            <a:endParaRPr sz="1200"/>
          </a:p>
          <a:p>
            <a:pPr indent="0" lvl="0" marL="0" marR="0" rtl="0" algn="just">
              <a:lnSpc>
                <a:spcPct val="115000"/>
              </a:lnSpc>
              <a:spcBef>
                <a:spcPts val="0"/>
              </a:spcBef>
              <a:spcAft>
                <a:spcPts val="0"/>
              </a:spcAft>
              <a:buClr>
                <a:srgbClr val="000000"/>
              </a:buClr>
              <a:buSzPts val="1200"/>
              <a:buFont typeface="Arial"/>
              <a:buNone/>
            </a:pPr>
            <a:r>
              <a:rPr lang="en-GB" sz="1200"/>
              <a:t>Example: Smartphones that stop receiving software updates after a few years leave users with insecure devices, even if the hardware still works.</a:t>
            </a:r>
            <a:endParaRPr sz="1200"/>
          </a:p>
          <a:p>
            <a:pPr indent="0" lvl="0" marL="0" marR="0" rtl="0" algn="just">
              <a:lnSpc>
                <a:spcPct val="100000"/>
              </a:lnSpc>
              <a:spcBef>
                <a:spcPts val="0"/>
              </a:spcBef>
              <a:spcAft>
                <a:spcPts val="0"/>
              </a:spcAft>
              <a:buClr>
                <a:srgbClr val="000000"/>
              </a:buClr>
              <a:buSzPts val="1200"/>
              <a:buFont typeface="Arial"/>
              <a:buNone/>
            </a:pPr>
            <a:r>
              <a:t/>
            </a:r>
            <a:endParaRPr sz="1200"/>
          </a:p>
          <a:p>
            <a:pPr indent="0" lvl="0" marL="0" marR="0" rtl="0" algn="just">
              <a:lnSpc>
                <a:spcPct val="100000"/>
              </a:lnSpc>
              <a:spcBef>
                <a:spcPts val="0"/>
              </a:spcBef>
              <a:spcAft>
                <a:spcPts val="0"/>
              </a:spcAft>
              <a:buClr>
                <a:srgbClr val="000000"/>
              </a:buClr>
              <a:buSzPts val="1200"/>
              <a:buFont typeface="Arial"/>
              <a:buNone/>
            </a:pPr>
            <a:r>
              <a:rPr b="1" lang="en-GB" sz="1200"/>
              <a:t>Positive (sometimes):</a:t>
            </a:r>
            <a:endParaRPr b="1" sz="1200"/>
          </a:p>
          <a:p>
            <a:pPr indent="0" lvl="0" marL="0" marR="0" rtl="0" algn="just">
              <a:lnSpc>
                <a:spcPct val="115000"/>
              </a:lnSpc>
              <a:spcBef>
                <a:spcPts val="0"/>
              </a:spcBef>
              <a:spcAft>
                <a:spcPts val="0"/>
              </a:spcAft>
              <a:buClr>
                <a:srgbClr val="000000"/>
              </a:buClr>
              <a:buSzPts val="1200"/>
              <a:buFont typeface="Arial"/>
              <a:buNone/>
            </a:pPr>
            <a:r>
              <a:rPr lang="en-GB" sz="1200"/>
              <a:t>Rapid replacement cycles create demand for new jobs in design, marketing, and sales.</a:t>
            </a:r>
            <a:endParaRPr sz="1200"/>
          </a:p>
          <a:p>
            <a:pPr indent="0" lvl="0" marL="0" marR="0" rtl="0" algn="just">
              <a:lnSpc>
                <a:spcPct val="115000"/>
              </a:lnSpc>
              <a:spcBef>
                <a:spcPts val="0"/>
              </a:spcBef>
              <a:spcAft>
                <a:spcPts val="0"/>
              </a:spcAft>
              <a:buClr>
                <a:srgbClr val="000000"/>
              </a:buClr>
              <a:buSzPts val="1200"/>
              <a:buFont typeface="Arial"/>
              <a:buNone/>
            </a:pPr>
            <a:r>
              <a:rPr lang="en-GB" sz="1200"/>
              <a:t>Example: The fashion industry’s "fast fashion" creates many employment opportunities, though often in poor working conditions.</a:t>
            </a:r>
            <a:endParaRPr sz="1200"/>
          </a:p>
        </p:txBody>
      </p:sp>
      <p:sp>
        <p:nvSpPr>
          <p:cNvPr id="188" name="Google Shape;188;p25"/>
          <p:cNvSpPr txBox="1"/>
          <p:nvPr/>
        </p:nvSpPr>
        <p:spPr>
          <a:xfrm>
            <a:off x="113550" y="78650"/>
            <a:ext cx="8916900" cy="369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1.1.3 Products can become obsolete due to a number of factors and this can be planned.</a:t>
            </a:r>
            <a:endParaRPr b="1" sz="1100">
              <a:solidFill>
                <a:srgbClr val="351C75"/>
              </a:solidFill>
            </a:endParaRPr>
          </a:p>
        </p:txBody>
      </p:sp>
      <p:sp>
        <p:nvSpPr>
          <p:cNvPr id="189" name="Google Shape;189;p25"/>
          <p:cNvSpPr txBox="1"/>
          <p:nvPr/>
        </p:nvSpPr>
        <p:spPr>
          <a:xfrm>
            <a:off x="133975" y="643675"/>
            <a:ext cx="3885900" cy="240300"/>
          </a:xfrm>
          <a:prstGeom prst="rect">
            <a:avLst/>
          </a:prstGeom>
          <a:solidFill>
            <a:srgbClr val="FCE5C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lang="en-GB" sz="1200"/>
              <a:t>Effects of o</a:t>
            </a:r>
            <a:r>
              <a:rPr b="1" lang="en-GB" sz="1200"/>
              <a:t>bsolescence on TBL - Social (People)</a:t>
            </a:r>
            <a:endParaRPr b="0" i="0" sz="1200" u="none" cap="none" strike="noStrike">
              <a:solidFill>
                <a:srgbClr val="000000"/>
              </a:solidFill>
              <a:latin typeface="Arial"/>
              <a:ea typeface="Arial"/>
              <a:cs typeface="Arial"/>
              <a:sym typeface="Arial"/>
            </a:endParaRPr>
          </a:p>
        </p:txBody>
      </p:sp>
      <p:pic>
        <p:nvPicPr>
          <p:cNvPr id="190" name="Google Shape;190;p25"/>
          <p:cNvPicPr preferRelativeResize="0"/>
          <p:nvPr/>
        </p:nvPicPr>
        <p:blipFill rotWithShape="1">
          <a:blip r:embed="rId3">
            <a:alphaModFix/>
          </a:blip>
          <a:srcRect b="20526" l="0" r="70143" t="19457"/>
          <a:stretch/>
        </p:blipFill>
        <p:spPr>
          <a:xfrm>
            <a:off x="7936341" y="515755"/>
            <a:ext cx="727200" cy="972735"/>
          </a:xfrm>
          <a:prstGeom prst="rect">
            <a:avLst/>
          </a:prstGeom>
          <a:noFill/>
          <a:ln>
            <a:noFill/>
          </a:ln>
        </p:spPr>
      </p:pic>
      <p:pic>
        <p:nvPicPr>
          <p:cNvPr id="191" name="Google Shape;191;p25"/>
          <p:cNvPicPr preferRelativeResize="0"/>
          <p:nvPr/>
        </p:nvPicPr>
        <p:blipFill>
          <a:blip r:embed="rId4">
            <a:alphaModFix/>
          </a:blip>
          <a:stretch>
            <a:fillRect/>
          </a:stretch>
        </p:blipFill>
        <p:spPr>
          <a:xfrm>
            <a:off x="6964550" y="670669"/>
            <a:ext cx="976407" cy="715533"/>
          </a:xfrm>
          <a:prstGeom prst="rect">
            <a:avLst/>
          </a:prstGeom>
          <a:noFill/>
          <a:ln>
            <a:noFill/>
          </a:ln>
        </p:spPr>
      </p:pic>
      <p:sp>
        <p:nvSpPr>
          <p:cNvPr id="192" name="Google Shape;192;p25"/>
          <p:cNvSpPr txBox="1"/>
          <p:nvPr/>
        </p:nvSpPr>
        <p:spPr>
          <a:xfrm>
            <a:off x="290600" y="4654000"/>
            <a:ext cx="5579400" cy="369300"/>
          </a:xfrm>
          <a:prstGeom prst="rect">
            <a:avLst/>
          </a:prstGeom>
          <a:solidFill>
            <a:srgbClr val="F1C23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200">
                <a:solidFill>
                  <a:schemeClr val="dk1"/>
                </a:solidFill>
              </a:rPr>
              <a:t>People:</a:t>
            </a:r>
            <a:r>
              <a:rPr lang="en-GB" sz="1200">
                <a:solidFill>
                  <a:schemeClr val="dk1"/>
                </a:solidFill>
              </a:rPr>
              <a:t> Pay more, feel frustrated, but sometimes benefit from job creation.</a:t>
            </a:r>
            <a:endParaRPr sz="1900">
              <a:solidFill>
                <a:schemeClr val="dk2"/>
              </a:solidFill>
            </a:endParaRPr>
          </a:p>
        </p:txBody>
      </p:sp>
      <p:pic>
        <p:nvPicPr>
          <p:cNvPr id="193" name="Google Shape;193;p25"/>
          <p:cNvPicPr preferRelativeResize="0"/>
          <p:nvPr/>
        </p:nvPicPr>
        <p:blipFill rotWithShape="1">
          <a:blip r:embed="rId5">
            <a:alphaModFix/>
          </a:blip>
          <a:srcRect b="0" l="0" r="0" t="9206"/>
          <a:stretch/>
        </p:blipFill>
        <p:spPr>
          <a:xfrm>
            <a:off x="6700525" y="1704225"/>
            <a:ext cx="800975" cy="1298575"/>
          </a:xfrm>
          <a:prstGeom prst="rect">
            <a:avLst/>
          </a:prstGeom>
          <a:noFill/>
          <a:ln>
            <a:noFill/>
          </a:ln>
        </p:spPr>
      </p:pic>
      <p:pic>
        <p:nvPicPr>
          <p:cNvPr id="194" name="Google Shape;194;p25"/>
          <p:cNvPicPr preferRelativeResize="0"/>
          <p:nvPr/>
        </p:nvPicPr>
        <p:blipFill>
          <a:blip r:embed="rId6">
            <a:alphaModFix/>
          </a:blip>
          <a:stretch>
            <a:fillRect/>
          </a:stretch>
        </p:blipFill>
        <p:spPr>
          <a:xfrm>
            <a:off x="7673275" y="1704225"/>
            <a:ext cx="727196" cy="1298575"/>
          </a:xfrm>
          <a:prstGeom prst="rect">
            <a:avLst/>
          </a:prstGeom>
          <a:noFill/>
          <a:ln>
            <a:noFill/>
          </a:ln>
        </p:spPr>
      </p:pic>
      <p:pic>
        <p:nvPicPr>
          <p:cNvPr id="195" name="Google Shape;195;p25"/>
          <p:cNvPicPr preferRelativeResize="0"/>
          <p:nvPr/>
        </p:nvPicPr>
        <p:blipFill>
          <a:blip r:embed="rId7">
            <a:alphaModFix/>
          </a:blip>
          <a:stretch>
            <a:fillRect/>
          </a:stretch>
        </p:blipFill>
        <p:spPr>
          <a:xfrm>
            <a:off x="6681150" y="3286945"/>
            <a:ext cx="1704154" cy="170415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6"/>
          <p:cNvSpPr txBox="1"/>
          <p:nvPr/>
        </p:nvSpPr>
        <p:spPr>
          <a:xfrm>
            <a:off x="113550" y="1285375"/>
            <a:ext cx="6540900" cy="30132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lang="en-GB" sz="1200"/>
              <a:t>Impact on Planet</a:t>
            </a:r>
            <a:endParaRPr sz="1200"/>
          </a:p>
          <a:p>
            <a:pPr indent="0" lvl="0" marL="0" marR="0" rtl="0" algn="just">
              <a:lnSpc>
                <a:spcPct val="100000"/>
              </a:lnSpc>
              <a:spcBef>
                <a:spcPts val="0"/>
              </a:spcBef>
              <a:spcAft>
                <a:spcPts val="0"/>
              </a:spcAft>
              <a:buClr>
                <a:srgbClr val="000000"/>
              </a:buClr>
              <a:buSzPts val="1200"/>
              <a:buFont typeface="Arial"/>
              <a:buNone/>
            </a:pPr>
            <a:r>
              <a:t/>
            </a:r>
            <a:endParaRPr sz="1200"/>
          </a:p>
          <a:p>
            <a:pPr indent="0" lvl="0" marL="0" marR="0" rtl="0" algn="just">
              <a:lnSpc>
                <a:spcPct val="115000"/>
              </a:lnSpc>
              <a:spcBef>
                <a:spcPts val="0"/>
              </a:spcBef>
              <a:spcAft>
                <a:spcPts val="0"/>
              </a:spcAft>
              <a:buClr>
                <a:srgbClr val="000000"/>
              </a:buClr>
              <a:buSzPts val="1200"/>
              <a:buFont typeface="Arial"/>
              <a:buNone/>
            </a:pPr>
            <a:r>
              <a:rPr b="1" lang="en-GB" sz="1200"/>
              <a:t>Negative:</a:t>
            </a:r>
            <a:endParaRPr b="1" sz="1200"/>
          </a:p>
          <a:p>
            <a:pPr indent="0" lvl="0" marL="0" marR="0" rtl="0" algn="just">
              <a:lnSpc>
                <a:spcPct val="115000"/>
              </a:lnSpc>
              <a:spcBef>
                <a:spcPts val="0"/>
              </a:spcBef>
              <a:spcAft>
                <a:spcPts val="0"/>
              </a:spcAft>
              <a:buClr>
                <a:srgbClr val="000000"/>
              </a:buClr>
              <a:buSzPts val="1200"/>
              <a:buFont typeface="Arial"/>
              <a:buNone/>
            </a:pPr>
            <a:r>
              <a:rPr lang="en-GB" sz="1200"/>
              <a:t>More electronic waste (e-waste) and landfill pollution due to short-lived products.</a:t>
            </a:r>
            <a:endParaRPr sz="1200"/>
          </a:p>
          <a:p>
            <a:pPr indent="0" lvl="0" marL="0" marR="0" rtl="0" algn="just">
              <a:lnSpc>
                <a:spcPct val="115000"/>
              </a:lnSpc>
              <a:spcBef>
                <a:spcPts val="0"/>
              </a:spcBef>
              <a:spcAft>
                <a:spcPts val="0"/>
              </a:spcAft>
              <a:buClr>
                <a:srgbClr val="000000"/>
              </a:buClr>
              <a:buSzPts val="1200"/>
              <a:buFont typeface="Arial"/>
              <a:buNone/>
            </a:pPr>
            <a:r>
              <a:rPr lang="en-GB" sz="1200"/>
              <a:t>Increased resource extraction for raw materials (e.g., rare earth metals in electronics).</a:t>
            </a:r>
            <a:endParaRPr sz="1200"/>
          </a:p>
          <a:p>
            <a:pPr indent="0" lvl="0" marL="0" marR="0" rtl="0" algn="just">
              <a:lnSpc>
                <a:spcPct val="115000"/>
              </a:lnSpc>
              <a:spcBef>
                <a:spcPts val="0"/>
              </a:spcBef>
              <a:spcAft>
                <a:spcPts val="0"/>
              </a:spcAft>
              <a:buClr>
                <a:srgbClr val="000000"/>
              </a:buClr>
              <a:buSzPts val="1200"/>
              <a:buFont typeface="Arial"/>
              <a:buNone/>
            </a:pPr>
            <a:r>
              <a:rPr lang="en-GB" sz="1200"/>
              <a:t>Example: Printers designed with chips that prevent them from working after a set number of prints generate unnecessary waste.</a:t>
            </a:r>
            <a:endParaRPr sz="1200"/>
          </a:p>
          <a:p>
            <a:pPr indent="0" lvl="0" marL="0" marR="0" rtl="0" algn="just">
              <a:lnSpc>
                <a:spcPct val="115000"/>
              </a:lnSpc>
              <a:spcBef>
                <a:spcPts val="0"/>
              </a:spcBef>
              <a:spcAft>
                <a:spcPts val="0"/>
              </a:spcAft>
              <a:buClr>
                <a:srgbClr val="000000"/>
              </a:buClr>
              <a:buSzPts val="1200"/>
              <a:buFont typeface="Arial"/>
              <a:buNone/>
            </a:pPr>
            <a:r>
              <a:t/>
            </a:r>
            <a:endParaRPr sz="1200"/>
          </a:p>
          <a:p>
            <a:pPr indent="0" lvl="0" marL="0" marR="0" rtl="0" algn="just">
              <a:lnSpc>
                <a:spcPct val="115000"/>
              </a:lnSpc>
              <a:spcBef>
                <a:spcPts val="0"/>
              </a:spcBef>
              <a:spcAft>
                <a:spcPts val="0"/>
              </a:spcAft>
              <a:buClr>
                <a:srgbClr val="000000"/>
              </a:buClr>
              <a:buSzPts val="1200"/>
              <a:buFont typeface="Arial"/>
              <a:buNone/>
            </a:pPr>
            <a:r>
              <a:t/>
            </a:r>
            <a:endParaRPr sz="1200"/>
          </a:p>
          <a:p>
            <a:pPr indent="0" lvl="0" marL="0" marR="0" rtl="0" algn="just">
              <a:lnSpc>
                <a:spcPct val="115000"/>
              </a:lnSpc>
              <a:spcBef>
                <a:spcPts val="0"/>
              </a:spcBef>
              <a:spcAft>
                <a:spcPts val="0"/>
              </a:spcAft>
              <a:buClr>
                <a:srgbClr val="000000"/>
              </a:buClr>
              <a:buSzPts val="1200"/>
              <a:buFont typeface="Arial"/>
              <a:buNone/>
            </a:pPr>
            <a:r>
              <a:rPr b="1" lang="en-GB" sz="1200"/>
              <a:t>Positive (rare):</a:t>
            </a:r>
            <a:endParaRPr b="1" sz="1200"/>
          </a:p>
          <a:p>
            <a:pPr indent="0" lvl="0" marL="0" marR="0" rtl="0" algn="just">
              <a:lnSpc>
                <a:spcPct val="115000"/>
              </a:lnSpc>
              <a:spcBef>
                <a:spcPts val="0"/>
              </a:spcBef>
              <a:spcAft>
                <a:spcPts val="0"/>
              </a:spcAft>
              <a:buClr>
                <a:srgbClr val="000000"/>
              </a:buClr>
              <a:buSzPts val="1200"/>
              <a:buFont typeface="Arial"/>
              <a:buNone/>
            </a:pPr>
            <a:r>
              <a:rPr lang="en-GB" sz="1200"/>
              <a:t>If old products are replaced by newer, more energy-efficient models, total environmental impact could reduce.</a:t>
            </a:r>
            <a:endParaRPr sz="1200"/>
          </a:p>
          <a:p>
            <a:pPr indent="0" lvl="0" marL="0" marR="0" rtl="0" algn="just">
              <a:lnSpc>
                <a:spcPct val="115000"/>
              </a:lnSpc>
              <a:spcBef>
                <a:spcPts val="0"/>
              </a:spcBef>
              <a:spcAft>
                <a:spcPts val="0"/>
              </a:spcAft>
              <a:buClr>
                <a:srgbClr val="000000"/>
              </a:buClr>
              <a:buSzPts val="1200"/>
              <a:buFont typeface="Arial"/>
              <a:buNone/>
            </a:pPr>
            <a:r>
              <a:rPr lang="en-GB" sz="1200"/>
              <a:t>Example: Replacing incandescent bulbs with LED lighting decreases long-term energy use.</a:t>
            </a:r>
            <a:endParaRPr sz="1200"/>
          </a:p>
        </p:txBody>
      </p:sp>
      <p:sp>
        <p:nvSpPr>
          <p:cNvPr id="201" name="Google Shape;201;p26"/>
          <p:cNvSpPr txBox="1"/>
          <p:nvPr/>
        </p:nvSpPr>
        <p:spPr>
          <a:xfrm>
            <a:off x="113550" y="78650"/>
            <a:ext cx="8916900" cy="369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1.1.3 Products can become obsolete due to a number of factors and this can be planned.</a:t>
            </a:r>
            <a:endParaRPr b="1" sz="1100">
              <a:solidFill>
                <a:srgbClr val="351C75"/>
              </a:solidFill>
            </a:endParaRPr>
          </a:p>
        </p:txBody>
      </p:sp>
      <p:sp>
        <p:nvSpPr>
          <p:cNvPr id="202" name="Google Shape;202;p26"/>
          <p:cNvSpPr txBox="1"/>
          <p:nvPr/>
        </p:nvSpPr>
        <p:spPr>
          <a:xfrm>
            <a:off x="133975" y="643675"/>
            <a:ext cx="4312200" cy="240300"/>
          </a:xfrm>
          <a:prstGeom prst="rect">
            <a:avLst/>
          </a:prstGeom>
          <a:solidFill>
            <a:srgbClr val="FCE5C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lang="en-GB" sz="1200"/>
              <a:t>Effects of obsolescence on TBL - Environment (Planet)</a:t>
            </a:r>
            <a:endParaRPr b="0" i="0" sz="1200" u="none" cap="none" strike="noStrike">
              <a:solidFill>
                <a:srgbClr val="000000"/>
              </a:solidFill>
              <a:latin typeface="Arial"/>
              <a:ea typeface="Arial"/>
              <a:cs typeface="Arial"/>
              <a:sym typeface="Arial"/>
            </a:endParaRPr>
          </a:p>
        </p:txBody>
      </p:sp>
      <p:pic>
        <p:nvPicPr>
          <p:cNvPr id="203" name="Google Shape;203;p26"/>
          <p:cNvPicPr preferRelativeResize="0"/>
          <p:nvPr/>
        </p:nvPicPr>
        <p:blipFill rotWithShape="1">
          <a:blip r:embed="rId3">
            <a:alphaModFix/>
          </a:blip>
          <a:srcRect b="20526" l="34586" r="35557" t="19457"/>
          <a:stretch/>
        </p:blipFill>
        <p:spPr>
          <a:xfrm>
            <a:off x="8185050" y="466225"/>
            <a:ext cx="685800" cy="917350"/>
          </a:xfrm>
          <a:prstGeom prst="rect">
            <a:avLst/>
          </a:prstGeom>
          <a:noFill/>
          <a:ln>
            <a:noFill/>
          </a:ln>
        </p:spPr>
      </p:pic>
      <p:pic>
        <p:nvPicPr>
          <p:cNvPr id="204" name="Google Shape;204;p26"/>
          <p:cNvPicPr preferRelativeResize="0"/>
          <p:nvPr/>
        </p:nvPicPr>
        <p:blipFill>
          <a:blip r:embed="rId4">
            <a:alphaModFix/>
          </a:blip>
          <a:stretch>
            <a:fillRect/>
          </a:stretch>
        </p:blipFill>
        <p:spPr>
          <a:xfrm>
            <a:off x="6927575" y="563125"/>
            <a:ext cx="1119575" cy="820450"/>
          </a:xfrm>
          <a:prstGeom prst="rect">
            <a:avLst/>
          </a:prstGeom>
          <a:noFill/>
          <a:ln>
            <a:noFill/>
          </a:ln>
        </p:spPr>
      </p:pic>
      <p:sp>
        <p:nvSpPr>
          <p:cNvPr id="205" name="Google Shape;205;p26"/>
          <p:cNvSpPr txBox="1"/>
          <p:nvPr/>
        </p:nvSpPr>
        <p:spPr>
          <a:xfrm>
            <a:off x="290600" y="4654000"/>
            <a:ext cx="6925800" cy="369300"/>
          </a:xfrm>
          <a:prstGeom prst="rect">
            <a:avLst/>
          </a:prstGeom>
          <a:solidFill>
            <a:srgbClr val="F1C23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200">
                <a:solidFill>
                  <a:schemeClr val="dk1"/>
                </a:solidFill>
              </a:rPr>
              <a:t>Planet: Suffers from resource depletion and waste, though energy efficiency gains can help.</a:t>
            </a:r>
            <a:endParaRPr sz="1900">
              <a:solidFill>
                <a:schemeClr val="dk2"/>
              </a:solidFill>
            </a:endParaRPr>
          </a:p>
        </p:txBody>
      </p:sp>
      <p:pic>
        <p:nvPicPr>
          <p:cNvPr id="206" name="Google Shape;206;p26"/>
          <p:cNvPicPr preferRelativeResize="0"/>
          <p:nvPr/>
        </p:nvPicPr>
        <p:blipFill>
          <a:blip r:embed="rId5">
            <a:alphaModFix/>
          </a:blip>
          <a:stretch>
            <a:fillRect/>
          </a:stretch>
        </p:blipFill>
        <p:spPr>
          <a:xfrm>
            <a:off x="7093125" y="1544275"/>
            <a:ext cx="1534725" cy="1410100"/>
          </a:xfrm>
          <a:prstGeom prst="rect">
            <a:avLst/>
          </a:prstGeom>
          <a:noFill/>
          <a:ln>
            <a:noFill/>
          </a:ln>
        </p:spPr>
      </p:pic>
      <p:pic>
        <p:nvPicPr>
          <p:cNvPr id="207" name="Google Shape;207;p26"/>
          <p:cNvPicPr preferRelativeResize="0"/>
          <p:nvPr/>
        </p:nvPicPr>
        <p:blipFill rotWithShape="1">
          <a:blip r:embed="rId6">
            <a:alphaModFix/>
          </a:blip>
          <a:srcRect b="0" l="15991" r="16079" t="0"/>
          <a:stretch/>
        </p:blipFill>
        <p:spPr>
          <a:xfrm>
            <a:off x="7010350" y="3115075"/>
            <a:ext cx="1700275" cy="12515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7"/>
          <p:cNvSpPr txBox="1"/>
          <p:nvPr/>
        </p:nvSpPr>
        <p:spPr>
          <a:xfrm>
            <a:off x="113550" y="1044375"/>
            <a:ext cx="5698200" cy="30132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lang="en-GB" sz="1200"/>
              <a:t>Impact on Profit</a:t>
            </a:r>
            <a:endParaRPr sz="1200"/>
          </a:p>
          <a:p>
            <a:pPr indent="0" lvl="0" marL="0" marR="0" rtl="0" algn="just">
              <a:lnSpc>
                <a:spcPct val="100000"/>
              </a:lnSpc>
              <a:spcBef>
                <a:spcPts val="0"/>
              </a:spcBef>
              <a:spcAft>
                <a:spcPts val="0"/>
              </a:spcAft>
              <a:buClr>
                <a:srgbClr val="000000"/>
              </a:buClr>
              <a:buSzPts val="1200"/>
              <a:buFont typeface="Arial"/>
              <a:buNone/>
            </a:pPr>
            <a:r>
              <a:t/>
            </a:r>
            <a:endParaRPr sz="1200"/>
          </a:p>
          <a:p>
            <a:pPr indent="0" lvl="0" marL="0" marR="0" rtl="0" algn="just">
              <a:lnSpc>
                <a:spcPct val="115000"/>
              </a:lnSpc>
              <a:spcBef>
                <a:spcPts val="0"/>
              </a:spcBef>
              <a:spcAft>
                <a:spcPts val="0"/>
              </a:spcAft>
              <a:buClr>
                <a:srgbClr val="000000"/>
              </a:buClr>
              <a:buSzPts val="1200"/>
              <a:buFont typeface="Arial"/>
              <a:buNone/>
            </a:pPr>
            <a:r>
              <a:rPr b="1" lang="en-GB" sz="1200"/>
              <a:t>Positive:</a:t>
            </a:r>
            <a:endParaRPr b="1" sz="1200"/>
          </a:p>
          <a:p>
            <a:pPr indent="0" lvl="0" marL="0" marR="0" rtl="0" algn="just">
              <a:lnSpc>
                <a:spcPct val="115000"/>
              </a:lnSpc>
              <a:spcBef>
                <a:spcPts val="0"/>
              </a:spcBef>
              <a:spcAft>
                <a:spcPts val="0"/>
              </a:spcAft>
              <a:buClr>
                <a:srgbClr val="000000"/>
              </a:buClr>
              <a:buSzPts val="1200"/>
              <a:buFont typeface="Arial"/>
              <a:buNone/>
            </a:pPr>
            <a:r>
              <a:rPr lang="en-GB" sz="1200"/>
              <a:t>Obsolescence drives repeat purchases, boosting company profits.</a:t>
            </a:r>
            <a:endParaRPr sz="1200"/>
          </a:p>
          <a:p>
            <a:pPr indent="0" lvl="0" marL="0" marR="0" rtl="0" algn="just">
              <a:lnSpc>
                <a:spcPct val="115000"/>
              </a:lnSpc>
              <a:spcBef>
                <a:spcPts val="0"/>
              </a:spcBef>
              <a:spcAft>
                <a:spcPts val="0"/>
              </a:spcAft>
              <a:buClr>
                <a:srgbClr val="000000"/>
              </a:buClr>
              <a:buSzPts val="1200"/>
              <a:buFont typeface="Arial"/>
              <a:buNone/>
            </a:pPr>
            <a:r>
              <a:rPr lang="en-GB" sz="1200"/>
              <a:t>Example: Apple releases new iPhone models every year, encouraging customers to upgrade. Creates opportunities for secondary markets (repair services, refurbished goods).</a:t>
            </a:r>
            <a:endParaRPr sz="1200"/>
          </a:p>
          <a:p>
            <a:pPr indent="0" lvl="0" marL="0" marR="0" rtl="0" algn="just">
              <a:lnSpc>
                <a:spcPct val="115000"/>
              </a:lnSpc>
              <a:spcBef>
                <a:spcPts val="0"/>
              </a:spcBef>
              <a:spcAft>
                <a:spcPts val="0"/>
              </a:spcAft>
              <a:buClr>
                <a:srgbClr val="000000"/>
              </a:buClr>
              <a:buSzPts val="1200"/>
              <a:buFont typeface="Arial"/>
              <a:buNone/>
            </a:pPr>
            <a:r>
              <a:t/>
            </a:r>
            <a:endParaRPr sz="1200"/>
          </a:p>
          <a:p>
            <a:pPr indent="0" lvl="0" marL="0" marR="0" rtl="0" algn="just">
              <a:lnSpc>
                <a:spcPct val="115000"/>
              </a:lnSpc>
              <a:spcBef>
                <a:spcPts val="0"/>
              </a:spcBef>
              <a:spcAft>
                <a:spcPts val="0"/>
              </a:spcAft>
              <a:buClr>
                <a:srgbClr val="000000"/>
              </a:buClr>
              <a:buSzPts val="1200"/>
              <a:buFont typeface="Arial"/>
              <a:buNone/>
            </a:pPr>
            <a:r>
              <a:t/>
            </a:r>
            <a:endParaRPr sz="1200"/>
          </a:p>
          <a:p>
            <a:pPr indent="0" lvl="0" marL="0" marR="0" rtl="0" algn="just">
              <a:lnSpc>
                <a:spcPct val="115000"/>
              </a:lnSpc>
              <a:spcBef>
                <a:spcPts val="0"/>
              </a:spcBef>
              <a:spcAft>
                <a:spcPts val="0"/>
              </a:spcAft>
              <a:buClr>
                <a:srgbClr val="000000"/>
              </a:buClr>
              <a:buSzPts val="1200"/>
              <a:buFont typeface="Arial"/>
              <a:buNone/>
            </a:pPr>
            <a:r>
              <a:t/>
            </a:r>
            <a:endParaRPr sz="1200"/>
          </a:p>
          <a:p>
            <a:pPr indent="0" lvl="0" marL="0" marR="0" rtl="0" algn="just">
              <a:lnSpc>
                <a:spcPct val="115000"/>
              </a:lnSpc>
              <a:spcBef>
                <a:spcPts val="0"/>
              </a:spcBef>
              <a:spcAft>
                <a:spcPts val="0"/>
              </a:spcAft>
              <a:buClr>
                <a:srgbClr val="000000"/>
              </a:buClr>
              <a:buSzPts val="1200"/>
              <a:buFont typeface="Arial"/>
              <a:buNone/>
            </a:pPr>
            <a:r>
              <a:rPr b="1" lang="en-GB" sz="1200"/>
              <a:t>Negative:</a:t>
            </a:r>
            <a:endParaRPr b="1" sz="1200"/>
          </a:p>
          <a:p>
            <a:pPr indent="0" lvl="0" marL="0" marR="0" rtl="0" algn="just">
              <a:lnSpc>
                <a:spcPct val="115000"/>
              </a:lnSpc>
              <a:spcBef>
                <a:spcPts val="0"/>
              </a:spcBef>
              <a:spcAft>
                <a:spcPts val="0"/>
              </a:spcAft>
              <a:buClr>
                <a:srgbClr val="000000"/>
              </a:buClr>
              <a:buSzPts val="1200"/>
              <a:buFont typeface="Arial"/>
              <a:buNone/>
            </a:pPr>
            <a:r>
              <a:rPr lang="en-GB" sz="1200"/>
              <a:t>Brand reputation can suffer if consumers feel manipulated.</a:t>
            </a:r>
            <a:endParaRPr sz="1200"/>
          </a:p>
          <a:p>
            <a:pPr indent="0" lvl="0" marL="0" marR="0" rtl="0" algn="just">
              <a:lnSpc>
                <a:spcPct val="115000"/>
              </a:lnSpc>
              <a:spcBef>
                <a:spcPts val="0"/>
              </a:spcBef>
              <a:spcAft>
                <a:spcPts val="0"/>
              </a:spcAft>
              <a:buClr>
                <a:srgbClr val="000000"/>
              </a:buClr>
              <a:buSzPts val="1200"/>
              <a:buFont typeface="Arial"/>
              <a:buNone/>
            </a:pPr>
            <a:r>
              <a:rPr lang="en-GB" sz="1200"/>
              <a:t>Increasing regulation (like Right to Repair laws in the EU and US) may penalize companies that practice aggressive planned obsolescence.</a:t>
            </a:r>
            <a:endParaRPr sz="1200"/>
          </a:p>
          <a:p>
            <a:pPr indent="0" lvl="0" marL="0" marR="0" rtl="0" algn="just">
              <a:lnSpc>
                <a:spcPct val="115000"/>
              </a:lnSpc>
              <a:spcBef>
                <a:spcPts val="0"/>
              </a:spcBef>
              <a:spcAft>
                <a:spcPts val="0"/>
              </a:spcAft>
              <a:buClr>
                <a:srgbClr val="000000"/>
              </a:buClr>
              <a:buSzPts val="1200"/>
              <a:buFont typeface="Arial"/>
              <a:buNone/>
            </a:pPr>
            <a:r>
              <a:rPr lang="en-GB" sz="1200"/>
              <a:t>Example: Volkswagen faced backlash when older parts became unavailable quickly, reducing customer trust.</a:t>
            </a:r>
            <a:endParaRPr sz="1200"/>
          </a:p>
        </p:txBody>
      </p:sp>
      <p:sp>
        <p:nvSpPr>
          <p:cNvPr id="213" name="Google Shape;213;p27"/>
          <p:cNvSpPr txBox="1"/>
          <p:nvPr/>
        </p:nvSpPr>
        <p:spPr>
          <a:xfrm>
            <a:off x="113550" y="78650"/>
            <a:ext cx="8916900" cy="369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1.1.3 Products can become obsolete due to a number of factors and this can be planned.</a:t>
            </a:r>
            <a:endParaRPr b="1" sz="1100">
              <a:solidFill>
                <a:srgbClr val="351C75"/>
              </a:solidFill>
            </a:endParaRPr>
          </a:p>
        </p:txBody>
      </p:sp>
      <p:sp>
        <p:nvSpPr>
          <p:cNvPr id="214" name="Google Shape;214;p27"/>
          <p:cNvSpPr txBox="1"/>
          <p:nvPr/>
        </p:nvSpPr>
        <p:spPr>
          <a:xfrm>
            <a:off x="133975" y="643675"/>
            <a:ext cx="4089300" cy="240300"/>
          </a:xfrm>
          <a:prstGeom prst="rect">
            <a:avLst/>
          </a:prstGeom>
          <a:solidFill>
            <a:srgbClr val="FCE5C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lang="en-GB" sz="1200"/>
              <a:t>Effects of obsolescence on TBL - </a:t>
            </a:r>
            <a:r>
              <a:rPr b="1" lang="en-GB" sz="1200"/>
              <a:t>Economic</a:t>
            </a:r>
            <a:r>
              <a:rPr b="1" lang="en-GB" sz="1200"/>
              <a:t> (Profit)</a:t>
            </a:r>
            <a:endParaRPr b="0" i="0" sz="1200" u="none" cap="none" strike="noStrike">
              <a:solidFill>
                <a:srgbClr val="000000"/>
              </a:solidFill>
              <a:latin typeface="Arial"/>
              <a:ea typeface="Arial"/>
              <a:cs typeface="Arial"/>
              <a:sym typeface="Arial"/>
            </a:endParaRPr>
          </a:p>
        </p:txBody>
      </p:sp>
      <p:pic>
        <p:nvPicPr>
          <p:cNvPr id="215" name="Google Shape;215;p27"/>
          <p:cNvPicPr preferRelativeResize="0"/>
          <p:nvPr/>
        </p:nvPicPr>
        <p:blipFill rotWithShape="1">
          <a:blip r:embed="rId3">
            <a:alphaModFix/>
          </a:blip>
          <a:srcRect b="20526" l="68611" r="1532" t="19457"/>
          <a:stretch/>
        </p:blipFill>
        <p:spPr>
          <a:xfrm>
            <a:off x="8241308" y="513350"/>
            <a:ext cx="708967" cy="948325"/>
          </a:xfrm>
          <a:prstGeom prst="rect">
            <a:avLst/>
          </a:prstGeom>
          <a:noFill/>
          <a:ln>
            <a:noFill/>
          </a:ln>
        </p:spPr>
      </p:pic>
      <p:pic>
        <p:nvPicPr>
          <p:cNvPr id="216" name="Google Shape;216;p27"/>
          <p:cNvPicPr preferRelativeResize="0"/>
          <p:nvPr/>
        </p:nvPicPr>
        <p:blipFill>
          <a:blip r:embed="rId4">
            <a:alphaModFix/>
          </a:blip>
          <a:stretch>
            <a:fillRect/>
          </a:stretch>
        </p:blipFill>
        <p:spPr>
          <a:xfrm>
            <a:off x="7352000" y="695275"/>
            <a:ext cx="797567" cy="584475"/>
          </a:xfrm>
          <a:prstGeom prst="rect">
            <a:avLst/>
          </a:prstGeom>
          <a:noFill/>
          <a:ln>
            <a:noFill/>
          </a:ln>
        </p:spPr>
      </p:pic>
      <p:pic>
        <p:nvPicPr>
          <p:cNvPr id="217" name="Google Shape;217;p27"/>
          <p:cNvPicPr preferRelativeResize="0"/>
          <p:nvPr/>
        </p:nvPicPr>
        <p:blipFill>
          <a:blip r:embed="rId5">
            <a:alphaModFix/>
          </a:blip>
          <a:stretch>
            <a:fillRect/>
          </a:stretch>
        </p:blipFill>
        <p:spPr>
          <a:xfrm>
            <a:off x="6070202" y="3084362"/>
            <a:ext cx="1518566" cy="1098675"/>
          </a:xfrm>
          <a:prstGeom prst="rect">
            <a:avLst/>
          </a:prstGeom>
          <a:noFill/>
          <a:ln>
            <a:noFill/>
          </a:ln>
        </p:spPr>
      </p:pic>
      <p:pic>
        <p:nvPicPr>
          <p:cNvPr id="218" name="Google Shape;218;p27"/>
          <p:cNvPicPr preferRelativeResize="0"/>
          <p:nvPr/>
        </p:nvPicPr>
        <p:blipFill rotWithShape="1">
          <a:blip r:embed="rId6">
            <a:alphaModFix/>
          </a:blip>
          <a:srcRect b="28190" l="0" r="0" t="4014"/>
          <a:stretch/>
        </p:blipFill>
        <p:spPr>
          <a:xfrm>
            <a:off x="6058475" y="1625262"/>
            <a:ext cx="2594025" cy="988138"/>
          </a:xfrm>
          <a:prstGeom prst="rect">
            <a:avLst/>
          </a:prstGeom>
          <a:noFill/>
          <a:ln>
            <a:noFill/>
          </a:ln>
        </p:spPr>
      </p:pic>
      <p:sp>
        <p:nvSpPr>
          <p:cNvPr id="219" name="Google Shape;219;p27"/>
          <p:cNvSpPr txBox="1"/>
          <p:nvPr/>
        </p:nvSpPr>
        <p:spPr>
          <a:xfrm>
            <a:off x="290600" y="4654000"/>
            <a:ext cx="7374000" cy="369300"/>
          </a:xfrm>
          <a:prstGeom prst="rect">
            <a:avLst/>
          </a:prstGeom>
          <a:solidFill>
            <a:srgbClr val="F1C23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200">
                <a:solidFill>
                  <a:schemeClr val="dk1"/>
                </a:solidFill>
              </a:rPr>
              <a:t>Profit: Companies gain short-term profit, but risk long-term reputation and regulatory challenges.</a:t>
            </a:r>
            <a:endParaRPr sz="1900">
              <a:solidFill>
                <a:schemeClr val="dk2"/>
              </a:solidFill>
            </a:endParaRPr>
          </a:p>
        </p:txBody>
      </p:sp>
      <p:pic>
        <p:nvPicPr>
          <p:cNvPr id="220" name="Google Shape;220;p27"/>
          <p:cNvPicPr preferRelativeResize="0"/>
          <p:nvPr/>
        </p:nvPicPr>
        <p:blipFill rotWithShape="1">
          <a:blip r:embed="rId7">
            <a:alphaModFix/>
          </a:blip>
          <a:srcRect b="24008" l="13492" r="15646" t="16330"/>
          <a:stretch/>
        </p:blipFill>
        <p:spPr>
          <a:xfrm>
            <a:off x="7077150" y="3084350"/>
            <a:ext cx="1173594" cy="9881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p28" title="Screenshot 2026-04-29 at 3.48.58 PM.png"/>
          <p:cNvPicPr preferRelativeResize="0"/>
          <p:nvPr/>
        </p:nvPicPr>
        <p:blipFill>
          <a:blip r:embed="rId3">
            <a:alphaModFix/>
          </a:blip>
          <a:stretch>
            <a:fillRect/>
          </a:stretch>
        </p:blipFill>
        <p:spPr>
          <a:xfrm>
            <a:off x="152400" y="152400"/>
            <a:ext cx="8839200" cy="393594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