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655B11-B819-4B89-9BF7-8B5F67600DC4}">
  <a:tblStyle styleId="{9C655B11-B819-4B89-9BF7-8B5F67600DC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9DCB25F-3259-4854-854D-A1BB26E4D1DF}"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699B56C-174E-44BC-8E56-6FDADFE5D700}" styleName="Table_2">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6" Type="http://schemas.openxmlformats.org/officeDocument/2006/relationships/slide" Target="slides/slide10.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838527e6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838527e6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838527e6a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838527e6a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838527e6a5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838527e6a5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838527e6a5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g3838527e6a5_0_1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838527e6a5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g3838527e6a5_0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838527e6a5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838527e6a5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838527e6a5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838527e6a5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838527e6a5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g3838527e6a5_0_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838527e6a5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3838527e6a5_0_2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e6a14c02c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e6a14c02c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www.youtube.com/watch?v=42RojZSB0Yg" TargetMode="External"/><Relationship Id="rId4" Type="http://schemas.openxmlformats.org/officeDocument/2006/relationships/image" Target="../media/image3.jp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10.png"/><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drive.google.com/file/d/1hN4bhJPblTf2wbOTOz03qxyvJkovS8iK/view" TargetMode="External"/><Relationship Id="rId4" Type="http://schemas.openxmlformats.org/officeDocument/2006/relationships/image" Target="../media/image2.png"/><Relationship Id="rId10" Type="http://schemas.openxmlformats.org/officeDocument/2006/relationships/hyperlink" Target="http://drive.google.com/file/d/1GuW2U2i3hmfC2NoVfZcYZAD_HTv9X5o2/view" TargetMode="External"/><Relationship Id="rId9" Type="http://schemas.openxmlformats.org/officeDocument/2006/relationships/image" Target="../media/image12.png"/><Relationship Id="rId5" Type="http://schemas.openxmlformats.org/officeDocument/2006/relationships/hyperlink" Target="http://drive.google.com/file/d/1rIUen2k6SIKosodW99iKRPlHR0HpnWjJ/view" TargetMode="External"/><Relationship Id="rId6" Type="http://schemas.openxmlformats.org/officeDocument/2006/relationships/image" Target="../media/image17.png"/><Relationship Id="rId7" Type="http://schemas.openxmlformats.org/officeDocument/2006/relationships/image" Target="../media/image6.png"/><Relationship Id="rId8"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s://www.nngroup.com/articles/inclusive-design/?utm_source=chatgpt.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8.png"/><Relationship Id="rId6"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nvSpPr>
        <p:spPr>
          <a:xfrm>
            <a:off x="7047725" y="0"/>
            <a:ext cx="2096400" cy="4617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context</a:t>
            </a:r>
            <a:endParaRPr sz="1800">
              <a:solidFill>
                <a:srgbClr val="595959"/>
              </a:solidFill>
              <a:latin typeface="Georgia"/>
              <a:ea typeface="Georgia"/>
              <a:cs typeface="Georgia"/>
              <a:sym typeface="Georgia"/>
            </a:endParaRPr>
          </a:p>
        </p:txBody>
      </p:sp>
      <p:sp>
        <p:nvSpPr>
          <p:cNvPr id="56" name="Google Shape;56;p13"/>
          <p:cNvSpPr txBox="1"/>
          <p:nvPr/>
        </p:nvSpPr>
        <p:spPr>
          <a:xfrm>
            <a:off x="311708" y="744575"/>
            <a:ext cx="8520600" cy="2052600"/>
          </a:xfrm>
          <a:prstGeom prst="rect">
            <a:avLst/>
          </a:prstGeom>
          <a:solidFill>
            <a:srgbClr val="EEFF41"/>
          </a:solidFill>
          <a:ln>
            <a:noFill/>
          </a:ln>
        </p:spPr>
        <p:txBody>
          <a:bodyPr anchorCtr="0" anchor="b" bIns="91425" lIns="91425" spcFirstLastPara="1" rIns="91425" wrap="square" tIns="91425">
            <a:normAutofit/>
          </a:bodyPr>
          <a:lstStyle/>
          <a:p>
            <a:pPr indent="0" lvl="0" marL="0" rtl="0" algn="ctr">
              <a:spcBef>
                <a:spcPts val="0"/>
              </a:spcBef>
              <a:spcAft>
                <a:spcPts val="0"/>
              </a:spcAft>
              <a:buNone/>
            </a:pPr>
            <a:r>
              <a:rPr lang="en-GB" sz="5200"/>
              <a:t>Inclusive Design</a:t>
            </a:r>
            <a:endParaRPr sz="5200"/>
          </a:p>
        </p:txBody>
      </p:sp>
      <p:pic>
        <p:nvPicPr>
          <p:cNvPr id="57" name="Google Shape;57;p13" title="Screenshot 2025-09-25 at 8.40.05 PM.png"/>
          <p:cNvPicPr preferRelativeResize="0"/>
          <p:nvPr/>
        </p:nvPicPr>
        <p:blipFill>
          <a:blip r:embed="rId3">
            <a:alphaModFix/>
          </a:blip>
          <a:stretch>
            <a:fillRect/>
          </a:stretch>
        </p:blipFill>
        <p:spPr>
          <a:xfrm>
            <a:off x="1353750" y="3190177"/>
            <a:ext cx="7645001" cy="751625"/>
          </a:xfrm>
          <a:prstGeom prst="rect">
            <a:avLst/>
          </a:prstGeom>
          <a:noFill/>
          <a:ln>
            <a:noFill/>
          </a:ln>
        </p:spPr>
      </p:pic>
      <p:pic>
        <p:nvPicPr>
          <p:cNvPr id="58" name="Google Shape;58;p13" title="ques.png"/>
          <p:cNvPicPr preferRelativeResize="0"/>
          <p:nvPr/>
        </p:nvPicPr>
        <p:blipFill>
          <a:blip r:embed="rId4">
            <a:alphaModFix/>
          </a:blip>
          <a:stretch>
            <a:fillRect/>
          </a:stretch>
        </p:blipFill>
        <p:spPr>
          <a:xfrm>
            <a:off x="422375" y="3229211"/>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solidFill>
                  <a:schemeClr val="lt1"/>
                </a:solidFill>
                <a:latin typeface="Average"/>
                <a:ea typeface="Average"/>
                <a:cs typeface="Average"/>
                <a:sym typeface="Average"/>
              </a:rPr>
              <a:t>Contents</a:t>
            </a:r>
            <a:endParaRPr>
              <a:solidFill>
                <a:schemeClr val="lt1"/>
              </a:solidFill>
              <a:latin typeface="Average"/>
              <a:ea typeface="Average"/>
              <a:cs typeface="Average"/>
              <a:sym typeface="Average"/>
            </a:endParaRPr>
          </a:p>
        </p:txBody>
      </p:sp>
      <p:graphicFrame>
        <p:nvGraphicFramePr>
          <p:cNvPr id="64" name="Google Shape;64;p14"/>
          <p:cNvGraphicFramePr/>
          <p:nvPr/>
        </p:nvGraphicFramePr>
        <p:xfrm>
          <a:off x="311700" y="747568"/>
          <a:ext cx="3000000" cy="3000000"/>
        </p:xfrm>
        <a:graphic>
          <a:graphicData uri="http://schemas.openxmlformats.org/drawingml/2006/table">
            <a:tbl>
              <a:tblPr>
                <a:noFill/>
                <a:tableStyleId>{9C655B11-B819-4B89-9BF7-8B5F67600DC4}</a:tableStyleId>
              </a:tblPr>
              <a:tblGrid>
                <a:gridCol w="2342200"/>
                <a:gridCol w="617840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Inclusive Design</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Discuss how inclusive design requires designing universally accessible products</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for all users, including those with physical, sensory and cognitive impairments.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Limitations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Discuss how the average person correlates to the 50th percentile adult and child,</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and how it is not always appropriate to design for the average person.</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Design for extremes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Discuss the advantages of designing for extremes when designing products for a</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general population, and identify where a design for extremes strategy has been used.</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descr="This video is part of a series that works hand-in-hand with Inclusive: A Microsoft Design Toolkit. The intent is to support designers and developers to innovate in a way that puts humans first, on a universal scale. &#10;&#10;The needs of a diverse range of people are touched upon, including the needs of persons with disabilities. People are shown engaging in activities such as using a sowing machine to repair a garment of clothing, placing pills into a pillbox, and utilizing curb cuts to cross the street.&#10;&#10;Inclusive design concepts are put into practice in the digital space, exemplified by groups of schoolchildren from different areas of the world and who speak different languages communicating using real-time translation software that includes spoken words written in text of the language of each group.&#10;&#10;The video closes with the poignant words &quot;Design for all of us begins with design for each of us.&quot;&#10;&#10;Subscribe to Microsoft on YouTube here: https://aka.ms/SubscribeToYouTube &#10; &#10;Follow us on social:  &#10;LinkedIn: https://www.linkedin.com/company/microsoft/  &#10;Twitter: https://twitter.com/Microsoft &#10;Facebook: https://www.facebook.com/Microsoft/  &#10;Instagram: https://www.instagram.com/microsoft/  &#10;  &#10;For more about Microsoft, our technology, and our mission, visit https://aka.ms/microsoftstories" id="69" name="Google Shape;69;p15" title="An intro to Inclusive Design | Microsoft Inclusive Design">
            <a:hlinkClick r:id="rId3"/>
          </p:cNvPr>
          <p:cNvPicPr preferRelativeResize="0"/>
          <p:nvPr/>
        </p:nvPicPr>
        <p:blipFill>
          <a:blip r:embed="rId4">
            <a:alphaModFix/>
          </a:blip>
          <a:stretch>
            <a:fillRect/>
          </a:stretch>
        </p:blipFill>
        <p:spPr>
          <a:xfrm>
            <a:off x="4639825" y="778777"/>
            <a:ext cx="2663775" cy="1498368"/>
          </a:xfrm>
          <a:prstGeom prst="rect">
            <a:avLst/>
          </a:prstGeom>
          <a:noFill/>
          <a:ln>
            <a:noFill/>
          </a:ln>
        </p:spPr>
      </p:pic>
      <p:sp>
        <p:nvSpPr>
          <p:cNvPr id="70" name="Google Shape;70;p15"/>
          <p:cNvSpPr txBox="1"/>
          <p:nvPr/>
        </p:nvSpPr>
        <p:spPr>
          <a:xfrm>
            <a:off x="113550" y="78650"/>
            <a:ext cx="8916900" cy="473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1.2.1 Inclusive design ensures products that address the needs of the widest possible audience, regardless of their age or ability, and focuses on designing universally acceptable products for all users.</a:t>
            </a:r>
            <a:endParaRPr b="1" sz="1100">
              <a:solidFill>
                <a:srgbClr val="351C75"/>
              </a:solidFill>
            </a:endParaRPr>
          </a:p>
        </p:txBody>
      </p:sp>
      <p:sp>
        <p:nvSpPr>
          <p:cNvPr id="71" name="Google Shape;71;p15"/>
          <p:cNvSpPr txBox="1"/>
          <p:nvPr/>
        </p:nvSpPr>
        <p:spPr>
          <a:xfrm>
            <a:off x="211313" y="862100"/>
            <a:ext cx="41001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a:solidFill>
                  <a:schemeClr val="dk1"/>
                </a:solidFill>
              </a:rPr>
              <a:t>Inclusive design</a:t>
            </a:r>
            <a:r>
              <a:rPr lang="en-GB" sz="1200">
                <a:solidFill>
                  <a:schemeClr val="dk1"/>
                </a:solidFill>
              </a:rPr>
              <a:t> is a methodology for creating products, services, and environments that are usable and accessible to the widest possible range of people, regardless of age, ability, gender, race, or other aspects of their diverse human experience.</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GB" sz="1200">
                <a:solidFill>
                  <a:schemeClr val="dk1"/>
                </a:solidFill>
              </a:rPr>
              <a:t>It overlaps with accessibility, universal design, but is more flexible and emphasizes designing with difference (i.e. involving marginalized users in design) rather than just meeting standards.</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72" name="Google Shape;72;p15"/>
          <p:cNvPicPr preferRelativeResize="0"/>
          <p:nvPr/>
        </p:nvPicPr>
        <p:blipFill>
          <a:blip r:embed="rId5">
            <a:alphaModFix/>
          </a:blip>
          <a:stretch>
            <a:fillRect/>
          </a:stretch>
        </p:blipFill>
        <p:spPr>
          <a:xfrm>
            <a:off x="171664" y="3073317"/>
            <a:ext cx="4179374" cy="1895824"/>
          </a:xfrm>
          <a:prstGeom prst="rect">
            <a:avLst/>
          </a:prstGeom>
          <a:noFill/>
          <a:ln>
            <a:noFill/>
          </a:ln>
        </p:spPr>
      </p:pic>
      <p:pic>
        <p:nvPicPr>
          <p:cNvPr id="73" name="Google Shape;73;p15"/>
          <p:cNvPicPr preferRelativeResize="0"/>
          <p:nvPr/>
        </p:nvPicPr>
        <p:blipFill rotWithShape="1">
          <a:blip r:embed="rId6">
            <a:alphaModFix/>
          </a:blip>
          <a:srcRect b="0" l="16269" r="14147" t="0"/>
          <a:stretch/>
        </p:blipFill>
        <p:spPr>
          <a:xfrm>
            <a:off x="7381075" y="1048538"/>
            <a:ext cx="1268953" cy="958850"/>
          </a:xfrm>
          <a:prstGeom prst="rect">
            <a:avLst/>
          </a:prstGeom>
          <a:noFill/>
          <a:ln>
            <a:noFill/>
          </a:ln>
        </p:spPr>
      </p:pic>
      <p:pic>
        <p:nvPicPr>
          <p:cNvPr id="74" name="Google Shape;74;p15"/>
          <p:cNvPicPr preferRelativeResize="0"/>
          <p:nvPr/>
        </p:nvPicPr>
        <p:blipFill rotWithShape="1">
          <a:blip r:embed="rId7">
            <a:alphaModFix/>
          </a:blip>
          <a:srcRect b="14274" l="0" r="0" t="12674"/>
          <a:stretch/>
        </p:blipFill>
        <p:spPr>
          <a:xfrm>
            <a:off x="4726825" y="3672763"/>
            <a:ext cx="3780248" cy="1045650"/>
          </a:xfrm>
          <a:prstGeom prst="rect">
            <a:avLst/>
          </a:prstGeom>
          <a:noFill/>
          <a:ln>
            <a:noFill/>
          </a:ln>
        </p:spPr>
      </p:pic>
      <p:pic>
        <p:nvPicPr>
          <p:cNvPr id="75" name="Google Shape;75;p15"/>
          <p:cNvPicPr preferRelativeResize="0"/>
          <p:nvPr/>
        </p:nvPicPr>
        <p:blipFill rotWithShape="1">
          <a:blip r:embed="rId8">
            <a:alphaModFix/>
          </a:blip>
          <a:srcRect b="20434" l="3870" r="1959" t="14778"/>
          <a:stretch/>
        </p:blipFill>
        <p:spPr>
          <a:xfrm>
            <a:off x="5104600" y="2404888"/>
            <a:ext cx="3167410" cy="11401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1000"/>
                                        <p:tgtEl>
                                          <p:spTgt spid="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79" name="Shape 79"/>
        <p:cNvGrpSpPr/>
        <p:nvPr/>
      </p:nvGrpSpPr>
      <p:grpSpPr>
        <a:xfrm>
          <a:off x="0" y="0"/>
          <a:ext cx="0" cy="0"/>
          <a:chOff x="0" y="0"/>
          <a:chExt cx="0" cy="0"/>
        </a:xfrm>
      </p:grpSpPr>
      <p:pic>
        <p:nvPicPr>
          <p:cNvPr id="80" name="Google Shape;80;p16" title="Designing for the Disabled.mp4">
            <a:hlinkClick r:id="rId3"/>
          </p:cNvPr>
          <p:cNvPicPr preferRelativeResize="0"/>
          <p:nvPr/>
        </p:nvPicPr>
        <p:blipFill rotWithShape="1">
          <a:blip r:embed="rId4">
            <a:alphaModFix/>
          </a:blip>
          <a:srcRect b="0" l="0" r="0" t="0"/>
          <a:stretch/>
        </p:blipFill>
        <p:spPr>
          <a:xfrm>
            <a:off x="5393725" y="2490550"/>
            <a:ext cx="1179524" cy="1175550"/>
          </a:xfrm>
          <a:prstGeom prst="rect">
            <a:avLst/>
          </a:prstGeom>
          <a:noFill/>
          <a:ln cap="flat" cmpd="sng" w="9525">
            <a:solidFill>
              <a:srgbClr val="666666"/>
            </a:solidFill>
            <a:prstDash val="solid"/>
            <a:round/>
            <a:headEnd len="sm" w="sm" type="none"/>
            <a:tailEnd len="sm" w="sm" type="none"/>
          </a:ln>
        </p:spPr>
      </p:pic>
      <p:pic>
        <p:nvPicPr>
          <p:cNvPr id="81" name="Google Shape;81;p16" title="A Look at the Patriot Home.mp4">
            <a:hlinkClick r:id="rId5"/>
          </p:cNvPr>
          <p:cNvPicPr preferRelativeResize="0"/>
          <p:nvPr/>
        </p:nvPicPr>
        <p:blipFill rotWithShape="1">
          <a:blip r:embed="rId4">
            <a:alphaModFix/>
          </a:blip>
          <a:srcRect b="0" l="0" r="0" t="0"/>
          <a:stretch/>
        </p:blipFill>
        <p:spPr>
          <a:xfrm>
            <a:off x="5381850" y="529800"/>
            <a:ext cx="1759300" cy="1319475"/>
          </a:xfrm>
          <a:prstGeom prst="rect">
            <a:avLst/>
          </a:prstGeom>
          <a:noFill/>
          <a:ln>
            <a:noFill/>
          </a:ln>
        </p:spPr>
      </p:pic>
      <p:pic>
        <p:nvPicPr>
          <p:cNvPr id="82" name="Google Shape;82;p16"/>
          <p:cNvPicPr preferRelativeResize="0"/>
          <p:nvPr/>
        </p:nvPicPr>
        <p:blipFill rotWithShape="1">
          <a:blip r:embed="rId6">
            <a:alphaModFix/>
          </a:blip>
          <a:srcRect b="0" l="0" r="0" t="0"/>
          <a:stretch/>
        </p:blipFill>
        <p:spPr>
          <a:xfrm>
            <a:off x="107800" y="3747175"/>
            <a:ext cx="2130000" cy="1319475"/>
          </a:xfrm>
          <a:prstGeom prst="rect">
            <a:avLst/>
          </a:prstGeom>
          <a:noFill/>
          <a:ln cap="flat" cmpd="sng" w="9525">
            <a:solidFill>
              <a:srgbClr val="666666"/>
            </a:solidFill>
            <a:prstDash val="solid"/>
            <a:round/>
            <a:headEnd len="sm" w="sm" type="none"/>
            <a:tailEnd len="sm" w="sm" type="none"/>
          </a:ln>
        </p:spPr>
      </p:pic>
      <p:pic>
        <p:nvPicPr>
          <p:cNvPr id="83" name="Google Shape;83;p16"/>
          <p:cNvPicPr preferRelativeResize="0"/>
          <p:nvPr/>
        </p:nvPicPr>
        <p:blipFill rotWithShape="1">
          <a:blip r:embed="rId7">
            <a:alphaModFix/>
          </a:blip>
          <a:srcRect b="0" l="0" r="0" t="0"/>
          <a:stretch/>
        </p:blipFill>
        <p:spPr>
          <a:xfrm>
            <a:off x="2380150" y="3747175"/>
            <a:ext cx="1397602" cy="1319475"/>
          </a:xfrm>
          <a:prstGeom prst="rect">
            <a:avLst/>
          </a:prstGeom>
          <a:noFill/>
          <a:ln cap="flat" cmpd="sng" w="9525">
            <a:solidFill>
              <a:srgbClr val="666666"/>
            </a:solidFill>
            <a:prstDash val="solid"/>
            <a:round/>
            <a:headEnd len="sm" w="sm" type="none"/>
            <a:tailEnd len="sm" w="sm" type="none"/>
          </a:ln>
        </p:spPr>
      </p:pic>
      <p:pic>
        <p:nvPicPr>
          <p:cNvPr id="84" name="Google Shape;84;p16"/>
          <p:cNvPicPr preferRelativeResize="0"/>
          <p:nvPr/>
        </p:nvPicPr>
        <p:blipFill rotWithShape="1">
          <a:blip r:embed="rId8">
            <a:alphaModFix/>
          </a:blip>
          <a:srcRect b="0" l="0" r="0" t="0"/>
          <a:stretch/>
        </p:blipFill>
        <p:spPr>
          <a:xfrm>
            <a:off x="3920100" y="3747173"/>
            <a:ext cx="1734153" cy="1319475"/>
          </a:xfrm>
          <a:prstGeom prst="rect">
            <a:avLst/>
          </a:prstGeom>
          <a:noFill/>
          <a:ln cap="flat" cmpd="sng" w="9525">
            <a:solidFill>
              <a:srgbClr val="666666"/>
            </a:solidFill>
            <a:prstDash val="solid"/>
            <a:round/>
            <a:headEnd len="sm" w="sm" type="none"/>
            <a:tailEnd len="sm" w="sm" type="none"/>
          </a:ln>
        </p:spPr>
      </p:pic>
      <p:sp>
        <p:nvSpPr>
          <p:cNvPr id="85" name="Google Shape;85;p16"/>
          <p:cNvSpPr txBox="1"/>
          <p:nvPr/>
        </p:nvSpPr>
        <p:spPr>
          <a:xfrm>
            <a:off x="141050" y="961815"/>
            <a:ext cx="5175900" cy="851700"/>
          </a:xfrm>
          <a:prstGeom prst="rect">
            <a:avLst/>
          </a:prstGeom>
          <a:solidFill>
            <a:schemeClr val="lt1"/>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User populations can be classified into groups depending on </a:t>
            </a:r>
            <a:r>
              <a:rPr b="1" i="0" lang="en-GB" sz="1200" u="none" cap="none" strike="noStrike">
                <a:solidFill>
                  <a:srgbClr val="000000"/>
                </a:solidFill>
              </a:rPr>
              <a:t>age</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rPr>
              <a:t>gender</a:t>
            </a:r>
            <a:r>
              <a:rPr b="0" i="0" lang="en-GB" sz="1200" u="none" cap="none" strike="noStrike">
                <a:solidFill>
                  <a:srgbClr val="000000"/>
                </a:solidFill>
                <a:latin typeface="Arial"/>
                <a:ea typeface="Arial"/>
                <a:cs typeface="Arial"/>
                <a:sym typeface="Arial"/>
              </a:rPr>
              <a:t>, and </a:t>
            </a:r>
            <a:r>
              <a:rPr b="1" i="0" lang="en-GB" sz="1200" u="none" cap="none" strike="noStrike">
                <a:solidFill>
                  <a:srgbClr val="000000"/>
                </a:solidFill>
              </a:rPr>
              <a:t>physical</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rPr>
              <a:t>condition</a:t>
            </a:r>
            <a:r>
              <a:rPr b="0" i="0" lang="en-GB" sz="1200" u="none" cap="none" strike="noStrike">
                <a:solidFill>
                  <a:srgbClr val="000000"/>
                </a:solidFill>
                <a:latin typeface="Arial"/>
                <a:ea typeface="Arial"/>
                <a:cs typeface="Arial"/>
                <a:sym typeface="Arial"/>
              </a:rPr>
              <a:t>. This can allow the design to gather detailed feedback to generate insights for designs that target specific groups and address their particular needs.</a:t>
            </a:r>
            <a:endParaRPr b="0" i="0" sz="1200" u="none" cap="none" strike="noStrike">
              <a:solidFill>
                <a:srgbClr val="000000"/>
              </a:solidFill>
              <a:latin typeface="Arial"/>
              <a:ea typeface="Arial"/>
              <a:cs typeface="Arial"/>
              <a:sym typeface="Arial"/>
            </a:endParaRPr>
          </a:p>
        </p:txBody>
      </p:sp>
      <p:sp>
        <p:nvSpPr>
          <p:cNvPr id="86" name="Google Shape;86;p16"/>
          <p:cNvSpPr txBox="1"/>
          <p:nvPr/>
        </p:nvSpPr>
        <p:spPr>
          <a:xfrm>
            <a:off x="141050" y="1885177"/>
            <a:ext cx="2555400" cy="1849800"/>
          </a:xfrm>
          <a:prstGeom prst="rect">
            <a:avLst/>
          </a:prstGeom>
          <a:solidFill>
            <a:schemeClr val="lt1"/>
          </a:solid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Physical conditions might include:</a:t>
            </a:r>
            <a:endParaRPr b="0" i="0" sz="10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Arthritis.</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Partial paralysis.</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 Parkinson’s disease.</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Repetitive strain inquiries.</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Blindness.</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Loss of hearing - full or partial.</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Reduced sense of touch.</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Children.</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Elderly or infirm.</a:t>
            </a:r>
            <a:endParaRPr b="0" i="0" sz="1100" u="none" cap="none" strike="noStrike">
              <a:solidFill>
                <a:srgbClr val="000000"/>
              </a:solidFill>
              <a:latin typeface="Arial"/>
              <a:ea typeface="Arial"/>
              <a:cs typeface="Arial"/>
              <a:sym typeface="Arial"/>
            </a:endParaRPr>
          </a:p>
        </p:txBody>
      </p:sp>
      <p:sp>
        <p:nvSpPr>
          <p:cNvPr id="87" name="Google Shape;87;p16"/>
          <p:cNvSpPr txBox="1"/>
          <p:nvPr/>
        </p:nvSpPr>
        <p:spPr>
          <a:xfrm>
            <a:off x="2761450" y="1885177"/>
            <a:ext cx="2555400" cy="1849800"/>
          </a:xfrm>
          <a:prstGeom prst="rect">
            <a:avLst/>
          </a:prstGeom>
          <a:solidFill>
            <a:schemeClr val="lt1"/>
          </a:solid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 group of users that suffer with arthritis in their wrists would have different concerns with the design of a range of products, and would give different feedback than a population of users with no artritis.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FF"/>
              </a:solidFill>
              <a:latin typeface="Arial"/>
              <a:ea typeface="Arial"/>
              <a:cs typeface="Arial"/>
              <a:sym typeface="Arial"/>
            </a:endParaRPr>
          </a:p>
        </p:txBody>
      </p:sp>
      <p:sp>
        <p:nvSpPr>
          <p:cNvPr id="88" name="Google Shape;88;p16"/>
          <p:cNvSpPr txBox="1"/>
          <p:nvPr/>
        </p:nvSpPr>
        <p:spPr>
          <a:xfrm>
            <a:off x="7151900" y="475200"/>
            <a:ext cx="1884000" cy="13740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iDEO have worked on a project designing homes for wounded soldiers. For this to be successful they had to fully understand the user’s in order to design a house </a:t>
            </a:r>
            <a:endParaRPr b="0" i="0" sz="1200" u="none" cap="none" strike="noStrike">
              <a:solidFill>
                <a:srgbClr val="000000"/>
              </a:solidFill>
              <a:latin typeface="Arial"/>
              <a:ea typeface="Arial"/>
              <a:cs typeface="Arial"/>
              <a:sym typeface="Arial"/>
            </a:endParaRPr>
          </a:p>
        </p:txBody>
      </p:sp>
      <p:sp>
        <p:nvSpPr>
          <p:cNvPr id="89" name="Google Shape;89;p16"/>
          <p:cNvSpPr txBox="1"/>
          <p:nvPr/>
        </p:nvSpPr>
        <p:spPr>
          <a:xfrm>
            <a:off x="5381850" y="1759138"/>
            <a:ext cx="3642000" cy="7314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that met their specific needs. To do this, they had to identify and fully understand the criteria by which they should </a:t>
            </a:r>
            <a:r>
              <a:rPr b="1" i="0" lang="en-GB" sz="1200" u="none" cap="none" strike="noStrike">
                <a:solidFill>
                  <a:srgbClr val="000000"/>
                </a:solidFill>
                <a:latin typeface="Arial"/>
                <a:ea typeface="Arial"/>
                <a:cs typeface="Arial"/>
                <a:sym typeface="Arial"/>
              </a:rPr>
              <a:t>group </a:t>
            </a:r>
            <a:r>
              <a:rPr b="0" i="0" lang="en-GB" sz="1200" u="none" cap="none" strike="noStrike">
                <a:solidFill>
                  <a:srgbClr val="000000"/>
                </a:solidFill>
                <a:latin typeface="Arial"/>
                <a:ea typeface="Arial"/>
                <a:cs typeface="Arial"/>
                <a:sym typeface="Arial"/>
              </a:rPr>
              <a:t>their users. </a:t>
            </a:r>
            <a:endParaRPr b="0" i="0" sz="1200" u="none" cap="none" strike="noStrike">
              <a:solidFill>
                <a:srgbClr val="000000"/>
              </a:solidFill>
              <a:latin typeface="Arial"/>
              <a:ea typeface="Arial"/>
              <a:cs typeface="Arial"/>
              <a:sym typeface="Arial"/>
            </a:endParaRPr>
          </a:p>
        </p:txBody>
      </p:sp>
      <p:sp>
        <p:nvSpPr>
          <p:cNvPr id="90" name="Google Shape;90;p16"/>
          <p:cNvSpPr txBox="1"/>
          <p:nvPr/>
        </p:nvSpPr>
        <p:spPr>
          <a:xfrm>
            <a:off x="5743175" y="3751300"/>
            <a:ext cx="3292800" cy="1319400"/>
          </a:xfrm>
          <a:prstGeom prst="rect">
            <a:avLst/>
          </a:prstGeom>
          <a:solidFill>
            <a:srgbClr val="D9D9D9"/>
          </a:solid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Designers can also classify users into groups by considering criteria such as </a:t>
            </a:r>
            <a:r>
              <a:rPr b="1" i="0" lang="en-GB" sz="1200" u="none" cap="none" strike="noStrike">
                <a:solidFill>
                  <a:srgbClr val="000000"/>
                </a:solidFill>
                <a:latin typeface="Arial"/>
                <a:ea typeface="Arial"/>
                <a:cs typeface="Arial"/>
                <a:sym typeface="Arial"/>
              </a:rPr>
              <a:t>interests,</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habits,</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nuances</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emotional response</a:t>
            </a:r>
            <a:r>
              <a:rPr b="0" i="0" lang="en-GB" sz="1200" u="none" cap="none" strike="noStrike">
                <a:solidFill>
                  <a:srgbClr val="000000"/>
                </a:solidFill>
                <a:latin typeface="Arial"/>
                <a:ea typeface="Arial"/>
                <a:cs typeface="Arial"/>
                <a:sym typeface="Arial"/>
              </a:rPr>
              <a:t> to specific stimuli. The criteria about which a product will be designed, will be defined by the classification of the user group.</a:t>
            </a:r>
            <a:endParaRPr b="0" i="0" sz="1200" u="none" cap="none" strike="noStrike">
              <a:solidFill>
                <a:srgbClr val="000000"/>
              </a:solidFill>
              <a:latin typeface="Arial"/>
              <a:ea typeface="Arial"/>
              <a:cs typeface="Arial"/>
              <a:sym typeface="Arial"/>
            </a:endParaRPr>
          </a:p>
        </p:txBody>
      </p:sp>
      <p:pic>
        <p:nvPicPr>
          <p:cNvPr id="91" name="Google Shape;91;p16"/>
          <p:cNvPicPr preferRelativeResize="0"/>
          <p:nvPr/>
        </p:nvPicPr>
        <p:blipFill rotWithShape="1">
          <a:blip r:embed="rId9">
            <a:alphaModFix/>
          </a:blip>
          <a:srcRect b="0" l="0" r="0" t="0"/>
          <a:stretch/>
        </p:blipFill>
        <p:spPr>
          <a:xfrm>
            <a:off x="7856450" y="2276850"/>
            <a:ext cx="1179526" cy="1389299"/>
          </a:xfrm>
          <a:prstGeom prst="rect">
            <a:avLst/>
          </a:prstGeom>
          <a:noFill/>
          <a:ln cap="flat" cmpd="sng" w="9525">
            <a:solidFill>
              <a:srgbClr val="666666"/>
            </a:solidFill>
            <a:prstDash val="solid"/>
            <a:round/>
            <a:headEnd len="sm" w="sm" type="none"/>
            <a:tailEnd len="sm" w="sm" type="none"/>
          </a:ln>
        </p:spPr>
      </p:pic>
      <p:pic>
        <p:nvPicPr>
          <p:cNvPr id="92" name="Google Shape;92;p16" title="This Prosthetic Arm For Kids Is Made With Legos.mp4">
            <a:hlinkClick r:id="rId10"/>
          </p:cNvPr>
          <p:cNvPicPr preferRelativeResize="0"/>
          <p:nvPr/>
        </p:nvPicPr>
        <p:blipFill rotWithShape="1">
          <a:blip r:embed="rId4">
            <a:alphaModFix/>
          </a:blip>
          <a:srcRect b="0" l="0" r="0" t="0"/>
          <a:stretch/>
        </p:blipFill>
        <p:spPr>
          <a:xfrm>
            <a:off x="6651300" y="2490550"/>
            <a:ext cx="1127100" cy="1175550"/>
          </a:xfrm>
          <a:prstGeom prst="rect">
            <a:avLst/>
          </a:prstGeom>
          <a:noFill/>
          <a:ln cap="flat" cmpd="sng" w="9525">
            <a:solidFill>
              <a:srgbClr val="666666"/>
            </a:solidFill>
            <a:prstDash val="solid"/>
            <a:round/>
            <a:headEnd len="sm" w="sm" type="none"/>
            <a:tailEnd len="sm" w="sm" type="none"/>
          </a:ln>
        </p:spPr>
      </p:pic>
      <p:sp>
        <p:nvSpPr>
          <p:cNvPr id="93" name="Google Shape;93;p16"/>
          <p:cNvSpPr txBox="1"/>
          <p:nvPr/>
        </p:nvSpPr>
        <p:spPr>
          <a:xfrm>
            <a:off x="113550" y="78650"/>
            <a:ext cx="8916900" cy="473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1.2.1 Inclusive design ensures products that address the needs of the widest possible audience, regardless of their age or ability, and focuses on designing universally acceptable products for all users.</a:t>
            </a:r>
            <a:endParaRPr b="1" sz="1100">
              <a:solidFill>
                <a:srgbClr val="351C75"/>
              </a:solidFill>
            </a:endParaRPr>
          </a:p>
        </p:txBody>
      </p:sp>
      <p:sp>
        <p:nvSpPr>
          <p:cNvPr id="94" name="Google Shape;94;p16"/>
          <p:cNvSpPr txBox="1"/>
          <p:nvPr/>
        </p:nvSpPr>
        <p:spPr>
          <a:xfrm>
            <a:off x="136850" y="561806"/>
            <a:ext cx="1994100" cy="369300"/>
          </a:xfrm>
          <a:prstGeom prst="rect">
            <a:avLst/>
          </a:prstGeom>
          <a:solidFill>
            <a:srgbClr val="FFD96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a:solidFill>
                  <a:schemeClr val="dk2"/>
                </a:solidFill>
              </a:rPr>
              <a:t>Classification of users</a:t>
            </a:r>
            <a:endParaRPr b="1" sz="12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98" name="Shape 98"/>
        <p:cNvGrpSpPr/>
        <p:nvPr/>
      </p:nvGrpSpPr>
      <p:grpSpPr>
        <a:xfrm>
          <a:off x="0" y="0"/>
          <a:ext cx="0" cy="0"/>
          <a:chOff x="0" y="0"/>
          <a:chExt cx="0" cy="0"/>
        </a:xfrm>
      </p:grpSpPr>
      <p:sp>
        <p:nvSpPr>
          <p:cNvPr id="99" name="Google Shape;99;p17"/>
          <p:cNvSpPr txBox="1"/>
          <p:nvPr/>
        </p:nvSpPr>
        <p:spPr>
          <a:xfrm>
            <a:off x="107800" y="568546"/>
            <a:ext cx="7355700" cy="1437300"/>
          </a:xfrm>
          <a:prstGeom prst="rect">
            <a:avLst/>
          </a:prstGeom>
          <a:no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Inclusive design</a:t>
            </a:r>
            <a:r>
              <a:rPr b="0" i="0" lang="en-GB" sz="1200" u="none" cap="none" strike="noStrike">
                <a:solidFill>
                  <a:srgbClr val="000000"/>
                </a:solidFill>
                <a:latin typeface="Arial"/>
                <a:ea typeface="Arial"/>
                <a:cs typeface="Arial"/>
                <a:sym typeface="Arial"/>
              </a:rPr>
              <a:t> is important to the designers of tomorrow - and those that educate them. Future consumer markets will be more diverse than ever in terms of </a:t>
            </a:r>
            <a:r>
              <a:rPr b="1" i="0" lang="en-GB" sz="1200" u="none" cap="none" strike="noStrike">
                <a:solidFill>
                  <a:srgbClr val="000000"/>
                </a:solidFill>
                <a:latin typeface="Arial"/>
                <a:ea typeface="Arial"/>
                <a:cs typeface="Arial"/>
                <a:sym typeface="Arial"/>
              </a:rPr>
              <a:t>age</a:t>
            </a:r>
            <a:r>
              <a:rPr b="0" i="0" lang="en-GB" sz="1200" u="none" cap="none" strike="noStrike">
                <a:solidFill>
                  <a:srgbClr val="000000"/>
                </a:solidFill>
                <a:latin typeface="Arial"/>
                <a:ea typeface="Arial"/>
                <a:cs typeface="Arial"/>
                <a:sym typeface="Arial"/>
              </a:rPr>
              <a:t> and </a:t>
            </a:r>
            <a:r>
              <a:rPr b="1" i="0" lang="en-GB" sz="1200" u="none" cap="none" strike="noStrike">
                <a:solidFill>
                  <a:srgbClr val="000000"/>
                </a:solidFill>
                <a:latin typeface="Arial"/>
                <a:ea typeface="Arial"/>
                <a:cs typeface="Arial"/>
                <a:sym typeface="Arial"/>
              </a:rPr>
              <a:t>physical ability</a:t>
            </a:r>
            <a:r>
              <a:rPr b="0" i="0" lang="en-GB" sz="1200" u="none" cap="none" strike="noStrike">
                <a:solidFill>
                  <a:srgbClr val="000000"/>
                </a:solidFill>
                <a:latin typeface="Arial"/>
                <a:ea typeface="Arial"/>
                <a:cs typeface="Arial"/>
                <a:sym typeface="Arial"/>
              </a:rPr>
              <a:t>. In the past, design education looked at ‘special needs design’ exclusively for special needs groups. Attitudes are changing, now the focus is on better mainstream solutions for </a:t>
            </a:r>
            <a:r>
              <a:rPr b="1" i="0" lang="en-GB" sz="1200" u="none" cap="none" strike="noStrike">
                <a:solidFill>
                  <a:srgbClr val="000000"/>
                </a:solidFill>
                <a:latin typeface="Arial"/>
                <a:ea typeface="Arial"/>
                <a:cs typeface="Arial"/>
                <a:sym typeface="Arial"/>
              </a:rPr>
              <a:t>everyone</a:t>
            </a:r>
            <a:r>
              <a:rPr b="0" i="0" lang="en-GB" sz="1200" u="none" cap="none" strike="noStrike">
                <a:solidFill>
                  <a:srgbClr val="000000"/>
                </a:solidFill>
                <a:latin typeface="Arial"/>
                <a:ea typeface="Arial"/>
                <a:cs typeface="Arial"/>
                <a:sym typeface="Arial"/>
              </a:rPr>
              <a:t>, supported by new design research techniques to make the development process more user-centred. Being inclusive for all ensures there is sufficient markets for the products and increases the feasibility of innovation into new products that are accessible to widest target audience as possible.</a:t>
            </a:r>
            <a:endParaRPr b="0" i="0" sz="1200" u="none" cap="none" strike="noStrike">
              <a:solidFill>
                <a:srgbClr val="000000"/>
              </a:solidFill>
              <a:latin typeface="Arial"/>
              <a:ea typeface="Arial"/>
              <a:cs typeface="Arial"/>
              <a:sym typeface="Arial"/>
            </a:endParaRPr>
          </a:p>
        </p:txBody>
      </p:sp>
      <p:pic>
        <p:nvPicPr>
          <p:cNvPr id="100" name="Google Shape;100;p17"/>
          <p:cNvPicPr preferRelativeResize="0"/>
          <p:nvPr/>
        </p:nvPicPr>
        <p:blipFill rotWithShape="1">
          <a:blip r:embed="rId3">
            <a:alphaModFix/>
          </a:blip>
          <a:srcRect b="0" l="0" r="0" t="0"/>
          <a:stretch/>
        </p:blipFill>
        <p:spPr>
          <a:xfrm>
            <a:off x="107800" y="2032950"/>
            <a:ext cx="2945850" cy="3050850"/>
          </a:xfrm>
          <a:prstGeom prst="rect">
            <a:avLst/>
          </a:prstGeom>
          <a:noFill/>
          <a:ln cap="flat" cmpd="sng" w="9525">
            <a:solidFill>
              <a:srgbClr val="666666"/>
            </a:solidFill>
            <a:prstDash val="solid"/>
            <a:round/>
            <a:headEnd len="sm" w="sm" type="none"/>
            <a:tailEnd len="sm" w="sm" type="none"/>
          </a:ln>
        </p:spPr>
      </p:pic>
      <p:sp>
        <p:nvSpPr>
          <p:cNvPr id="101" name="Google Shape;101;p17"/>
          <p:cNvSpPr txBox="1"/>
          <p:nvPr/>
        </p:nvSpPr>
        <p:spPr>
          <a:xfrm>
            <a:off x="3115700" y="2032950"/>
            <a:ext cx="4028100" cy="1089600"/>
          </a:xfrm>
          <a:prstGeom prst="rect">
            <a:avLst/>
          </a:prstGeom>
          <a:no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 pyramid </a:t>
            </a:r>
            <a:r>
              <a:rPr b="0" i="0" lang="en-GB" sz="1200" u="none" cap="none" strike="noStrike">
                <a:solidFill>
                  <a:schemeClr val="dk1"/>
                </a:solidFill>
                <a:latin typeface="Arial"/>
                <a:ea typeface="Arial"/>
                <a:cs typeface="Arial"/>
                <a:sym typeface="Arial"/>
              </a:rPr>
              <a:t>model</a:t>
            </a:r>
            <a:r>
              <a:rPr b="0" i="0" lang="en-GB" sz="1200" u="none" cap="none" strike="noStrike">
                <a:solidFill>
                  <a:srgbClr val="000000"/>
                </a:solidFill>
                <a:latin typeface="Arial"/>
                <a:ea typeface="Arial"/>
                <a:cs typeface="Arial"/>
                <a:sym typeface="Arial"/>
              </a:rPr>
              <a:t> of diversity can be used to show how inclusive design aims to extend the target market to include those that are less able, while accepting that specialist solutions may be required to satisfy the needs of at the very top of the pyramid.</a:t>
            </a:r>
            <a:endParaRPr b="0" i="0" sz="1200" u="none" cap="none" strike="noStrike">
              <a:solidFill>
                <a:srgbClr val="000000"/>
              </a:solidFill>
              <a:latin typeface="Arial"/>
              <a:ea typeface="Arial"/>
              <a:cs typeface="Arial"/>
              <a:sym typeface="Arial"/>
            </a:endParaRPr>
          </a:p>
        </p:txBody>
      </p:sp>
      <p:pic>
        <p:nvPicPr>
          <p:cNvPr id="102" name="Google Shape;102;p17"/>
          <p:cNvPicPr preferRelativeResize="0"/>
          <p:nvPr/>
        </p:nvPicPr>
        <p:blipFill rotWithShape="1">
          <a:blip r:embed="rId4">
            <a:alphaModFix/>
          </a:blip>
          <a:srcRect b="0" l="0" r="0" t="0"/>
          <a:stretch/>
        </p:blipFill>
        <p:spPr>
          <a:xfrm>
            <a:off x="7529555" y="529800"/>
            <a:ext cx="1508094" cy="1437299"/>
          </a:xfrm>
          <a:prstGeom prst="rect">
            <a:avLst/>
          </a:prstGeom>
          <a:noFill/>
          <a:ln cap="flat" cmpd="sng" w="9525">
            <a:solidFill>
              <a:srgbClr val="666666"/>
            </a:solidFill>
            <a:prstDash val="solid"/>
            <a:round/>
            <a:headEnd len="sm" w="sm" type="none"/>
            <a:tailEnd len="sm" w="sm" type="none"/>
          </a:ln>
        </p:spPr>
      </p:pic>
      <p:pic>
        <p:nvPicPr>
          <p:cNvPr id="103" name="Google Shape;103;p17"/>
          <p:cNvPicPr preferRelativeResize="0"/>
          <p:nvPr/>
        </p:nvPicPr>
        <p:blipFill rotWithShape="1">
          <a:blip r:embed="rId5">
            <a:alphaModFix/>
          </a:blip>
          <a:srcRect b="0" l="0" r="0" t="0"/>
          <a:stretch/>
        </p:blipFill>
        <p:spPr>
          <a:xfrm>
            <a:off x="7205850" y="2032950"/>
            <a:ext cx="1828851" cy="1089600"/>
          </a:xfrm>
          <a:prstGeom prst="rect">
            <a:avLst/>
          </a:prstGeom>
          <a:noFill/>
          <a:ln cap="flat" cmpd="sng" w="9525">
            <a:solidFill>
              <a:srgbClr val="666666"/>
            </a:solidFill>
            <a:prstDash val="solid"/>
            <a:round/>
            <a:headEnd len="sm" w="sm" type="none"/>
            <a:tailEnd len="sm" w="sm" type="none"/>
          </a:ln>
        </p:spPr>
      </p:pic>
      <p:sp>
        <p:nvSpPr>
          <p:cNvPr id="104" name="Google Shape;104;p17"/>
          <p:cNvSpPr txBox="1"/>
          <p:nvPr/>
        </p:nvSpPr>
        <p:spPr>
          <a:xfrm>
            <a:off x="3126450" y="3188400"/>
            <a:ext cx="5911200" cy="1895400"/>
          </a:xfrm>
          <a:prstGeom prst="rect">
            <a:avLst/>
          </a:prstGeom>
          <a:noFill/>
          <a:ln cap="flat" cmpd="sng" w="19050">
            <a:solidFill>
              <a:srgbClr val="FF99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Why is inclusive design important?</a:t>
            </a:r>
            <a:endParaRPr b="1"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Demographic change is a major challenge for designers. For example, there are already over 130 million people over 50 in the EU alone. In 2020 that means one in every two adults will be over that age. The rapid aging populations, and growing numbers of people with disability are having a profound effect on new product and service design. The need for more socially inclusive design is raising in importance in the business community. Designs that include the needs of marginalised groups of people is regarded not only as socially desirable, but also as a commercial opportunity. If you design products for people with no difficulties, you are then </a:t>
            </a:r>
            <a:r>
              <a:rPr b="1" i="0" lang="en-GB" sz="1100" u="none" cap="none" strike="noStrike">
                <a:solidFill>
                  <a:srgbClr val="000000"/>
                </a:solidFill>
                <a:latin typeface="Arial"/>
                <a:ea typeface="Arial"/>
                <a:cs typeface="Arial"/>
                <a:sym typeface="Arial"/>
              </a:rPr>
              <a:t>excluding</a:t>
            </a:r>
            <a:r>
              <a:rPr b="0" i="0" lang="en-GB" sz="1100" u="none" cap="none" strike="noStrike">
                <a:solidFill>
                  <a:srgbClr val="000000"/>
                </a:solidFill>
                <a:latin typeface="Arial"/>
                <a:ea typeface="Arial"/>
                <a:cs typeface="Arial"/>
                <a:sym typeface="Arial"/>
              </a:rPr>
              <a:t> 79% of the population. It makes no commercial sense to do so.</a:t>
            </a:r>
            <a:endParaRPr b="0" i="0" sz="1100" u="none" cap="none" strike="noStrike">
              <a:solidFill>
                <a:srgbClr val="000000"/>
              </a:solidFill>
              <a:latin typeface="Arial"/>
              <a:ea typeface="Arial"/>
              <a:cs typeface="Arial"/>
              <a:sym typeface="Arial"/>
            </a:endParaRPr>
          </a:p>
        </p:txBody>
      </p:sp>
      <p:sp>
        <p:nvSpPr>
          <p:cNvPr id="105" name="Google Shape;105;p17"/>
          <p:cNvSpPr txBox="1"/>
          <p:nvPr/>
        </p:nvSpPr>
        <p:spPr>
          <a:xfrm>
            <a:off x="113550" y="78650"/>
            <a:ext cx="8916900" cy="473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1.2.1 Inclusive design ensures products that address the needs of the widest possible audience, regardless of their age or ability, and focuses on designing universally acceptable products for all users.</a:t>
            </a:r>
            <a:endParaRPr b="1" sz="1100">
              <a:solidFill>
                <a:srgbClr val="351C75"/>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8"/>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1.2.2 </a:t>
            </a:r>
            <a:r>
              <a:rPr b="1" lang="en-GB" sz="1100">
                <a:solidFill>
                  <a:srgbClr val="351C75"/>
                </a:solidFill>
              </a:rPr>
              <a:t>Inclusive design is not always possible.</a:t>
            </a:r>
            <a:endParaRPr b="1" sz="1100">
              <a:solidFill>
                <a:srgbClr val="351C75"/>
              </a:solidFill>
            </a:endParaRPr>
          </a:p>
        </p:txBody>
      </p:sp>
      <p:graphicFrame>
        <p:nvGraphicFramePr>
          <p:cNvPr id="111" name="Google Shape;111;p18"/>
          <p:cNvGraphicFramePr/>
          <p:nvPr/>
        </p:nvGraphicFramePr>
        <p:xfrm>
          <a:off x="38100" y="559225"/>
          <a:ext cx="3000000" cy="3000000"/>
        </p:xfrm>
        <a:graphic>
          <a:graphicData uri="http://schemas.openxmlformats.org/drawingml/2006/table">
            <a:tbl>
              <a:tblPr>
                <a:noFill/>
                <a:tableStyleId>{C9DCB25F-3259-4854-854D-A1BB26E4D1DF}</a:tableStyleId>
              </a:tblPr>
              <a:tblGrid>
                <a:gridCol w="1447800"/>
                <a:gridCol w="3543300"/>
                <a:gridCol w="4076700"/>
              </a:tblGrid>
              <a:tr h="371475">
                <a:tc>
                  <a:txBody>
                    <a:bodyPr/>
                    <a:lstStyle/>
                    <a:p>
                      <a:pPr indent="0" lvl="0" marL="0" rtl="0" algn="ctr">
                        <a:lnSpc>
                          <a:spcPct val="115000"/>
                        </a:lnSpc>
                        <a:spcBef>
                          <a:spcPts val="0"/>
                        </a:spcBef>
                        <a:spcAft>
                          <a:spcPts val="0"/>
                        </a:spcAft>
                        <a:buNone/>
                      </a:pPr>
                      <a:r>
                        <a:rPr b="1" lang="en-GB" sz="1100"/>
                        <a:t>Challenge / Limitation</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1100"/>
                        <a:t>Explanation</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1100"/>
                        <a:t>Examples / Impacts</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52450">
                <a:tc>
                  <a:txBody>
                    <a:bodyPr/>
                    <a:lstStyle/>
                    <a:p>
                      <a:pPr indent="0" lvl="0" marL="0" rtl="0" algn="l">
                        <a:spcBef>
                          <a:spcPts val="0"/>
                        </a:spcBef>
                        <a:spcAft>
                          <a:spcPts val="0"/>
                        </a:spcAft>
                        <a:buNone/>
                      </a:pPr>
                      <a:r>
                        <a:rPr b="1" lang="en-GB" sz="1100"/>
                        <a:t>Trade-offs &amp; Conflicting Needs</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Different user groups often have </a:t>
                      </a:r>
                      <a:r>
                        <a:rPr b="1" lang="en-GB" sz="1100"/>
                        <a:t>opposite needs</a:t>
                      </a:r>
                      <a:r>
                        <a:rPr lang="en-GB" sz="1100"/>
                        <a:t>, so satisfying one may reduce usability for another.</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A touchscreen interface with very small buttons may be great for someone with high dexterity, but terrible for someone with a motor impairment.</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723900">
                <a:tc>
                  <a:txBody>
                    <a:bodyPr/>
                    <a:lstStyle/>
                    <a:p>
                      <a:pPr indent="0" lvl="0" marL="0" rtl="0" algn="l">
                        <a:spcBef>
                          <a:spcPts val="0"/>
                        </a:spcBef>
                        <a:spcAft>
                          <a:spcPts val="0"/>
                        </a:spcAft>
                        <a:buNone/>
                      </a:pPr>
                      <a:r>
                        <a:rPr b="1" lang="en-GB" sz="1100"/>
                        <a:t>Resource / Cost Constraints</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Designing for many edge cases requires extra time, budget, specialized user research, prototyping, testing, and often custom features. Many projects do not have that margin.</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A startup may not afford to build different accessible modes, so they optimize for “typical” users and add minimal accessibility.</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723900">
                <a:tc>
                  <a:txBody>
                    <a:bodyPr/>
                    <a:lstStyle/>
                    <a:p>
                      <a:pPr indent="0" lvl="0" marL="0" rtl="0" algn="l">
                        <a:spcBef>
                          <a:spcPts val="0"/>
                        </a:spcBef>
                        <a:spcAft>
                          <a:spcPts val="0"/>
                        </a:spcAft>
                        <a:buNone/>
                      </a:pPr>
                      <a:r>
                        <a:rPr b="1" lang="en-GB" sz="1100"/>
                        <a:t>Technological Limitations</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Hardware or software constraints prevent accommodating certain needs. Some assistive technologies may not integrate well.</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In older smartphones, you may not be able to retrofit high-contrast text modes or advanced voice control. Or in digital products: some browsers or OS versions don’t support required APIs for accessibility.</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52450">
                <a:tc>
                  <a:txBody>
                    <a:bodyPr/>
                    <a:lstStyle/>
                    <a:p>
                      <a:pPr indent="0" lvl="0" marL="0" rtl="0" algn="l">
                        <a:spcBef>
                          <a:spcPts val="0"/>
                        </a:spcBef>
                        <a:spcAft>
                          <a:spcPts val="0"/>
                        </a:spcAft>
                        <a:buNone/>
                      </a:pPr>
                      <a:r>
                        <a:rPr b="1" lang="en-GB" sz="1100"/>
                        <a:t>Lack of Knowledge / Awareness</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Designers may not know about certain disabilities, cultural issues, or edge cases. Inclusive user research is often neglected.</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Many websites are still designed with default assumptions (able-bodied, sighted, young) — e.g. poor color contrast, no alt text, no screen reader support. (</a:t>
                      </a:r>
                      <a:r>
                        <a:rPr lang="en-GB" sz="1100" u="sng">
                          <a:solidFill>
                            <a:schemeClr val="hlink"/>
                          </a:solidFill>
                          <a:hlinkClick r:id="rId3"/>
                        </a:rPr>
                        <a:t>Nielsen Norman Group</a:t>
                      </a:r>
                      <a:r>
                        <a:rPr lang="en-GB" sz="1100"/>
                        <a:t>)</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52450">
                <a:tc>
                  <a:txBody>
                    <a:bodyPr/>
                    <a:lstStyle/>
                    <a:p>
                      <a:pPr indent="0" lvl="0" marL="0" rtl="0" algn="l">
                        <a:spcBef>
                          <a:spcPts val="0"/>
                        </a:spcBef>
                        <a:spcAft>
                          <a:spcPts val="0"/>
                        </a:spcAft>
                        <a:buNone/>
                      </a:pPr>
                      <a:r>
                        <a:rPr b="1" lang="en-GB" sz="1100"/>
                        <a:t>Difficulty in Predicting All Variability</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You can’t imagine or test every kind of human variation (sensory, cognitive, physical, cultural). Some disabilities or conditions are rare or emergent.</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For example, designing for all forms of neurodiversity (autism, ADHD, dyslexia, …) is complex; what helps one group might confuse another.</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1.2.2 Inclusive design is not always possible.</a:t>
            </a:r>
            <a:endParaRPr b="1" sz="1100">
              <a:solidFill>
                <a:srgbClr val="351C75"/>
              </a:solidFill>
            </a:endParaRPr>
          </a:p>
        </p:txBody>
      </p:sp>
      <p:graphicFrame>
        <p:nvGraphicFramePr>
          <p:cNvPr id="117" name="Google Shape;117;p19"/>
          <p:cNvGraphicFramePr/>
          <p:nvPr/>
        </p:nvGraphicFramePr>
        <p:xfrm>
          <a:off x="38100" y="675475"/>
          <a:ext cx="3000000" cy="3000000"/>
        </p:xfrm>
        <a:graphic>
          <a:graphicData uri="http://schemas.openxmlformats.org/drawingml/2006/table">
            <a:tbl>
              <a:tblPr>
                <a:noFill/>
                <a:tableStyleId>{C9DCB25F-3259-4854-854D-A1BB26E4D1DF}</a:tableStyleId>
              </a:tblPr>
              <a:tblGrid>
                <a:gridCol w="1447800"/>
                <a:gridCol w="3543300"/>
                <a:gridCol w="4076700"/>
              </a:tblGrid>
              <a:tr h="371475">
                <a:tc>
                  <a:txBody>
                    <a:bodyPr/>
                    <a:lstStyle/>
                    <a:p>
                      <a:pPr indent="0" lvl="0" marL="0" rtl="0" algn="ctr">
                        <a:lnSpc>
                          <a:spcPct val="115000"/>
                        </a:lnSpc>
                        <a:spcBef>
                          <a:spcPts val="0"/>
                        </a:spcBef>
                        <a:spcAft>
                          <a:spcPts val="0"/>
                        </a:spcAft>
                        <a:buNone/>
                      </a:pPr>
                      <a:r>
                        <a:rPr b="1" lang="en-GB" sz="1100"/>
                        <a:t>Challenge / Limitation</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1100"/>
                        <a:t>Explanation</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1100"/>
                        <a:t>Examples / Impacts</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723900">
                <a:tc>
                  <a:txBody>
                    <a:bodyPr/>
                    <a:lstStyle/>
                    <a:p>
                      <a:pPr indent="0" lvl="0" marL="0" rtl="0" algn="l">
                        <a:spcBef>
                          <a:spcPts val="0"/>
                        </a:spcBef>
                        <a:spcAft>
                          <a:spcPts val="0"/>
                        </a:spcAft>
                        <a:buNone/>
                      </a:pPr>
                      <a:r>
                        <a:rPr b="1" lang="en-GB" sz="1100"/>
                        <a:t>Standards / Regulations / Legacy Systems</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You have to work with legacy systems or regulatory constraints, which limit what you can change. Backwards compatibility matters.</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A public building may have structural constraints; older infrastructure might not permit large ramps or wide doors. Or software systems must support older hardware, making it harder to modernize accessibility.</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52450">
                <a:tc>
                  <a:txBody>
                    <a:bodyPr/>
                    <a:lstStyle/>
                    <a:p>
                      <a:pPr indent="0" lvl="0" marL="0" rtl="0" algn="l">
                        <a:spcBef>
                          <a:spcPts val="0"/>
                        </a:spcBef>
                        <a:spcAft>
                          <a:spcPts val="0"/>
                        </a:spcAft>
                        <a:buNone/>
                      </a:pPr>
                      <a:r>
                        <a:rPr b="1" lang="en-GB" sz="1100"/>
                        <a:t>Perceived vs Real Demand &amp; ROI</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Organizations may underestimate how many users need inclusive features, or not see enough financial return to prioritize them.</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A company might argue “only 1% of users have this disability,” so inclusive features are “extra cost.”</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52450">
                <a:tc>
                  <a:txBody>
                    <a:bodyPr/>
                    <a:lstStyle/>
                    <a:p>
                      <a:pPr indent="0" lvl="0" marL="0" rtl="0" algn="l">
                        <a:spcBef>
                          <a:spcPts val="0"/>
                        </a:spcBef>
                        <a:spcAft>
                          <a:spcPts val="0"/>
                        </a:spcAft>
                        <a:buNone/>
                      </a:pPr>
                      <a:r>
                        <a:rPr b="1" lang="en-GB" sz="1100"/>
                        <a:t>Design Complexity &amp; Performance Penalties</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More features, adaptability, modes can make the system more complex, heavier, slower, and harder to maintain.</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A UI that adapts dynamically to many input modes (voice, gesture, keyboard, touch) may be slower, more bug-prone, and more expensive to maintain.</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52450">
                <a:tc>
                  <a:txBody>
                    <a:bodyPr/>
                    <a:lstStyle/>
                    <a:p>
                      <a:pPr indent="0" lvl="0" marL="0" rtl="0" algn="l">
                        <a:spcBef>
                          <a:spcPts val="0"/>
                        </a:spcBef>
                        <a:spcAft>
                          <a:spcPts val="0"/>
                        </a:spcAft>
                        <a:buNone/>
                      </a:pPr>
                      <a:r>
                        <a:rPr b="1" lang="en-GB" sz="1100"/>
                        <a:t>Conflict with Aesthetics / Branding</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Some inclusive features might conflict with a brand’s desired visual aesthetic or minimalism, so they get deprioritized.</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Low-contrast text or high-contrast modes might “clash” with a brand’s color scheme; adding extra buttons or controls might disturb the clean design.</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52450">
                <a:tc>
                  <a:txBody>
                    <a:bodyPr/>
                    <a:lstStyle/>
                    <a:p>
                      <a:pPr indent="0" lvl="0" marL="0" rtl="0" algn="l">
                        <a:spcBef>
                          <a:spcPts val="0"/>
                        </a:spcBef>
                        <a:spcAft>
                          <a:spcPts val="0"/>
                        </a:spcAft>
                        <a:buNone/>
                      </a:pPr>
                      <a:r>
                        <a:rPr b="1" lang="en-GB" sz="1100"/>
                        <a:t>Cultural / Contextual Differences</a:t>
                      </a:r>
                      <a:endParaRPr b="1"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What is inclusive in one culture or context may be exclusionary in another. Local needs, norms, and values differ.</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t>In some places, certain colors or symbols have different cultural meanings; in rural vs urban settings, modes of access differ (e.g. internet speed, device type).</a:t>
                      </a:r>
                      <a:endParaRPr sz="11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21" name="Shape 121"/>
        <p:cNvGrpSpPr/>
        <p:nvPr/>
      </p:nvGrpSpPr>
      <p:grpSpPr>
        <a:xfrm>
          <a:off x="0" y="0"/>
          <a:ext cx="0" cy="0"/>
          <a:chOff x="0" y="0"/>
          <a:chExt cx="0" cy="0"/>
        </a:xfrm>
      </p:grpSpPr>
      <p:pic>
        <p:nvPicPr>
          <p:cNvPr id="122" name="Google Shape;122;p20"/>
          <p:cNvPicPr preferRelativeResize="0"/>
          <p:nvPr/>
        </p:nvPicPr>
        <p:blipFill rotWithShape="1">
          <a:blip r:embed="rId3">
            <a:alphaModFix/>
          </a:blip>
          <a:srcRect b="0" l="0" r="0" t="0"/>
          <a:stretch/>
        </p:blipFill>
        <p:spPr>
          <a:xfrm>
            <a:off x="107800" y="3649775"/>
            <a:ext cx="2438850" cy="1418500"/>
          </a:xfrm>
          <a:prstGeom prst="rect">
            <a:avLst/>
          </a:prstGeom>
          <a:noFill/>
          <a:ln cap="flat" cmpd="sng" w="9525">
            <a:solidFill>
              <a:srgbClr val="666666"/>
            </a:solidFill>
            <a:prstDash val="solid"/>
            <a:round/>
            <a:headEnd len="sm" w="sm" type="none"/>
            <a:tailEnd len="sm" w="sm" type="none"/>
          </a:ln>
        </p:spPr>
      </p:pic>
      <p:pic>
        <p:nvPicPr>
          <p:cNvPr id="123" name="Google Shape;123;p20"/>
          <p:cNvPicPr preferRelativeResize="0"/>
          <p:nvPr/>
        </p:nvPicPr>
        <p:blipFill rotWithShape="1">
          <a:blip r:embed="rId4">
            <a:alphaModFix/>
          </a:blip>
          <a:srcRect b="0" l="0" r="0" t="0"/>
          <a:stretch/>
        </p:blipFill>
        <p:spPr>
          <a:xfrm>
            <a:off x="107800" y="515525"/>
            <a:ext cx="2438850" cy="1248650"/>
          </a:xfrm>
          <a:prstGeom prst="rect">
            <a:avLst/>
          </a:prstGeom>
          <a:noFill/>
          <a:ln cap="flat" cmpd="sng" w="9525">
            <a:solidFill>
              <a:srgbClr val="666666"/>
            </a:solidFill>
            <a:prstDash val="solid"/>
            <a:round/>
            <a:headEnd len="sm" w="sm" type="none"/>
            <a:tailEnd len="sm" w="sm" type="none"/>
          </a:ln>
        </p:spPr>
      </p:pic>
      <p:pic>
        <p:nvPicPr>
          <p:cNvPr id="124" name="Google Shape;124;p20"/>
          <p:cNvPicPr preferRelativeResize="0"/>
          <p:nvPr/>
        </p:nvPicPr>
        <p:blipFill rotWithShape="1">
          <a:blip r:embed="rId5">
            <a:alphaModFix/>
          </a:blip>
          <a:srcRect b="0" l="0" r="0" t="0"/>
          <a:stretch/>
        </p:blipFill>
        <p:spPr>
          <a:xfrm>
            <a:off x="6820875" y="2276500"/>
            <a:ext cx="2203825" cy="1749237"/>
          </a:xfrm>
          <a:prstGeom prst="rect">
            <a:avLst/>
          </a:prstGeom>
          <a:noFill/>
          <a:ln cap="flat" cmpd="sng" w="9525">
            <a:solidFill>
              <a:srgbClr val="666666"/>
            </a:solidFill>
            <a:prstDash val="solid"/>
            <a:round/>
            <a:headEnd len="sm" w="sm" type="none"/>
            <a:tailEnd len="sm" w="sm" type="none"/>
          </a:ln>
        </p:spPr>
      </p:pic>
      <p:sp>
        <p:nvSpPr>
          <p:cNvPr id="125" name="Google Shape;125;p20"/>
          <p:cNvSpPr txBox="1"/>
          <p:nvPr/>
        </p:nvSpPr>
        <p:spPr>
          <a:xfrm>
            <a:off x="2638675" y="515525"/>
            <a:ext cx="6386100" cy="1709400"/>
          </a:xfrm>
          <a:prstGeom prst="rect">
            <a:avLst/>
          </a:prstGeom>
          <a:solidFill>
            <a:srgbClr val="B6D7A8"/>
          </a:solid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One common way of defining the range of user population is the so-called ‘</a:t>
            </a:r>
            <a:r>
              <a:rPr b="1" i="0" lang="en-GB" sz="1200" u="none" cap="none" strike="noStrike">
                <a:solidFill>
                  <a:srgbClr val="000000"/>
                </a:solidFill>
                <a:latin typeface="Arial"/>
                <a:ea typeface="Arial"/>
                <a:cs typeface="Arial"/>
                <a:sym typeface="Arial"/>
              </a:rPr>
              <a:t>method</a:t>
            </a:r>
            <a:r>
              <a:rPr b="0" i="0" lang="en-GB" sz="1200" u="none" cap="none" strike="noStrike">
                <a:solidFill>
                  <a:srgbClr val="000000"/>
                </a:solidFill>
                <a:latin typeface="Arial"/>
                <a:ea typeface="Arial"/>
                <a:cs typeface="Arial"/>
                <a:sym typeface="Arial"/>
              </a:rPr>
              <a:t> of </a:t>
            </a:r>
            <a:r>
              <a:rPr b="1" i="0" lang="en-GB" sz="1200" u="none" cap="none" strike="noStrike">
                <a:solidFill>
                  <a:srgbClr val="000000"/>
                </a:solidFill>
                <a:latin typeface="Arial"/>
                <a:ea typeface="Arial"/>
                <a:cs typeface="Arial"/>
                <a:sym typeface="Arial"/>
              </a:rPr>
              <a:t>extremes</a:t>
            </a:r>
            <a:r>
              <a:rPr b="0" i="0" lang="en-GB" sz="1200" u="none" cap="none" strike="noStrike">
                <a:solidFill>
                  <a:srgbClr val="000000"/>
                </a:solidFill>
                <a:latin typeface="Arial"/>
                <a:ea typeface="Arial"/>
                <a:cs typeface="Arial"/>
                <a:sym typeface="Arial"/>
              </a:rPr>
              <a:t>’. Using this method, sample ‘users’ are selected to represent the extremes of the user population, plus one or two intermediate values. For example, in a study to establish a recommended height of a kitchen worktop three groups of users were selected. </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AutoNum type="arabicPeriod"/>
            </a:pPr>
            <a:r>
              <a:rPr b="0" i="0" lang="en-GB" sz="1200" u="none" cap="none" strike="noStrike">
                <a:solidFill>
                  <a:srgbClr val="000000"/>
                </a:solidFill>
                <a:latin typeface="Arial"/>
                <a:ea typeface="Arial"/>
                <a:cs typeface="Arial"/>
                <a:sym typeface="Arial"/>
              </a:rPr>
              <a:t>The shortest would be the 2.5th percentile range - 1500 mm tall ± 25mm.</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AutoNum type="arabicPeriod"/>
            </a:pPr>
            <a:r>
              <a:rPr b="0" i="0" lang="en-GB" sz="1200" u="none" cap="none" strike="noStrike">
                <a:solidFill>
                  <a:srgbClr val="000000"/>
                </a:solidFill>
                <a:latin typeface="Arial"/>
                <a:ea typeface="Arial"/>
                <a:cs typeface="Arial"/>
                <a:sym typeface="Arial"/>
              </a:rPr>
              <a:t>The mean range or the 50th percentile - 1625 mm tall </a:t>
            </a:r>
            <a:r>
              <a:rPr b="0" i="0" lang="en-GB" sz="1200" u="none" cap="none" strike="noStrike">
                <a:solidFill>
                  <a:schemeClr val="dk1"/>
                </a:solidFill>
                <a:latin typeface="Arial"/>
                <a:ea typeface="Arial"/>
                <a:cs typeface="Arial"/>
                <a:sym typeface="Arial"/>
              </a:rPr>
              <a:t>± 25mm.</a:t>
            </a:r>
            <a:endParaRPr b="0" i="0" sz="1200" u="none" cap="none" strike="noStrike">
              <a:solidFill>
                <a:schemeClr val="dk1"/>
              </a:solidFill>
              <a:latin typeface="Arial"/>
              <a:ea typeface="Arial"/>
              <a:cs typeface="Arial"/>
              <a:sym typeface="Arial"/>
            </a:endParaRPr>
          </a:p>
          <a:p>
            <a:pPr indent="-304800" lvl="0" marL="457200" marR="0" rtl="0" algn="just">
              <a:lnSpc>
                <a:spcPct val="100000"/>
              </a:lnSpc>
              <a:spcBef>
                <a:spcPts val="0"/>
              </a:spcBef>
              <a:spcAft>
                <a:spcPts val="0"/>
              </a:spcAft>
              <a:buClr>
                <a:schemeClr val="dk1"/>
              </a:buClr>
              <a:buSzPts val="1200"/>
              <a:buFont typeface="Arial"/>
              <a:buAutoNum type="arabicPeriod"/>
            </a:pPr>
            <a:r>
              <a:rPr b="0" i="0" lang="en-GB" sz="1200" u="none" cap="none" strike="noStrike">
                <a:solidFill>
                  <a:schemeClr val="dk1"/>
                </a:solidFill>
                <a:latin typeface="Arial"/>
                <a:ea typeface="Arial"/>
                <a:cs typeface="Arial"/>
                <a:sym typeface="Arial"/>
              </a:rPr>
              <a:t>The tallest would be the 97.5th percentile - 1740 mm tall ± 25mm.</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FF"/>
                </a:solidFill>
                <a:latin typeface="Arial"/>
                <a:ea typeface="Arial"/>
                <a:cs typeface="Arial"/>
                <a:sym typeface="Arial"/>
              </a:rPr>
              <a:t>Why were these ranges chosen - who do you think the target market would be?</a:t>
            </a:r>
            <a:endParaRPr b="0" i="0" sz="1200" u="none" cap="none" strike="noStrike">
              <a:solidFill>
                <a:srgbClr val="0000FF"/>
              </a:solidFill>
              <a:latin typeface="Arial"/>
              <a:ea typeface="Arial"/>
              <a:cs typeface="Arial"/>
              <a:sym typeface="Arial"/>
            </a:endParaRPr>
          </a:p>
        </p:txBody>
      </p:sp>
      <p:pic>
        <p:nvPicPr>
          <p:cNvPr id="126" name="Google Shape;126;p20"/>
          <p:cNvPicPr preferRelativeResize="0"/>
          <p:nvPr/>
        </p:nvPicPr>
        <p:blipFill rotWithShape="1">
          <a:blip r:embed="rId6">
            <a:alphaModFix/>
          </a:blip>
          <a:srcRect b="0" l="0" r="0" t="0"/>
          <a:stretch/>
        </p:blipFill>
        <p:spPr>
          <a:xfrm>
            <a:off x="107800" y="1871450"/>
            <a:ext cx="2438851" cy="1671050"/>
          </a:xfrm>
          <a:prstGeom prst="rect">
            <a:avLst/>
          </a:prstGeom>
          <a:noFill/>
          <a:ln cap="flat" cmpd="sng" w="9525">
            <a:solidFill>
              <a:srgbClr val="666666"/>
            </a:solidFill>
            <a:prstDash val="solid"/>
            <a:round/>
            <a:headEnd len="sm" w="sm" type="none"/>
            <a:tailEnd len="sm" w="sm" type="none"/>
          </a:ln>
        </p:spPr>
      </p:pic>
      <p:sp>
        <p:nvSpPr>
          <p:cNvPr id="127" name="Google Shape;127;p20"/>
          <p:cNvSpPr txBox="1"/>
          <p:nvPr/>
        </p:nvSpPr>
        <p:spPr>
          <a:xfrm>
            <a:off x="2647875" y="2280300"/>
            <a:ext cx="4087800" cy="27879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Another example of method of extremes: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If you were designing a doorway using the height, shoulder and hip width of the average person, then half the people using the doorway would be taller, and half would be wider. Since the tallest people aren’t necessarily the widest, you need to consider the extremes for each dimension. In this case you would need to design with the dimensions of the  widest, and the tallest people in your user population group, to ensure the vast majority of users can walk through it normally.</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FF"/>
                </a:solidFill>
                <a:latin typeface="Arial"/>
                <a:ea typeface="Arial"/>
                <a:cs typeface="Arial"/>
                <a:sym typeface="Arial"/>
              </a:rPr>
              <a:t>What other things can you think of that are designed using the method of extremes?</a:t>
            </a:r>
            <a:endParaRPr b="0" i="0" sz="1200" u="none" cap="none" strike="noStrike">
              <a:solidFill>
                <a:srgbClr val="0000FF"/>
              </a:solidFill>
              <a:latin typeface="Arial"/>
              <a:ea typeface="Arial"/>
              <a:cs typeface="Arial"/>
              <a:sym typeface="Arial"/>
            </a:endParaRPr>
          </a:p>
        </p:txBody>
      </p:sp>
      <p:sp>
        <p:nvSpPr>
          <p:cNvPr id="128" name="Google Shape;128;p20"/>
          <p:cNvSpPr txBox="1"/>
          <p:nvPr/>
        </p:nvSpPr>
        <p:spPr>
          <a:xfrm>
            <a:off x="6825250" y="4074525"/>
            <a:ext cx="2203800" cy="993300"/>
          </a:xfrm>
          <a:prstGeom prst="rect">
            <a:avLst/>
          </a:prstGeom>
          <a:solidFill>
            <a:srgbClr val="D9EAD3"/>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Deciding which percentile range to design for will depend on the </a:t>
            </a:r>
            <a:r>
              <a:rPr b="1" i="0" lang="en-GB" sz="1200" u="none" cap="none" strike="noStrike">
                <a:solidFill>
                  <a:srgbClr val="000000"/>
                </a:solidFill>
                <a:latin typeface="Arial"/>
                <a:ea typeface="Arial"/>
                <a:cs typeface="Arial"/>
                <a:sym typeface="Arial"/>
              </a:rPr>
              <a:t>what</a:t>
            </a:r>
            <a:r>
              <a:rPr b="0" i="0" lang="en-GB" sz="1200" u="none" cap="none" strike="noStrike">
                <a:solidFill>
                  <a:srgbClr val="000000"/>
                </a:solidFill>
                <a:latin typeface="Arial"/>
                <a:ea typeface="Arial"/>
                <a:cs typeface="Arial"/>
                <a:sym typeface="Arial"/>
              </a:rPr>
              <a:t> you are designing, and </a:t>
            </a:r>
            <a:r>
              <a:rPr b="1" i="0" lang="en-GB" sz="1200" u="none" cap="none" strike="noStrike">
                <a:solidFill>
                  <a:srgbClr val="000000"/>
                </a:solidFill>
                <a:latin typeface="Arial"/>
                <a:ea typeface="Arial"/>
                <a:cs typeface="Arial"/>
                <a:sym typeface="Arial"/>
              </a:rPr>
              <a:t>who</a:t>
            </a:r>
            <a:r>
              <a:rPr b="0" i="0" lang="en-GB" sz="1200" u="none" cap="none" strike="noStrike">
                <a:solidFill>
                  <a:srgbClr val="000000"/>
                </a:solidFill>
                <a:latin typeface="Arial"/>
                <a:ea typeface="Arial"/>
                <a:cs typeface="Arial"/>
                <a:sym typeface="Arial"/>
              </a:rPr>
              <a:t> you are designing for.</a:t>
            </a:r>
            <a:endParaRPr b="0" i="0" sz="1200" u="none" cap="none" strike="noStrike">
              <a:solidFill>
                <a:srgbClr val="000000"/>
              </a:solidFill>
              <a:latin typeface="Arial"/>
              <a:ea typeface="Arial"/>
              <a:cs typeface="Arial"/>
              <a:sym typeface="Arial"/>
            </a:endParaRPr>
          </a:p>
        </p:txBody>
      </p:sp>
      <p:sp>
        <p:nvSpPr>
          <p:cNvPr id="129" name="Google Shape;129;p20"/>
          <p:cNvSpPr txBox="1"/>
          <p:nvPr/>
        </p:nvSpPr>
        <p:spPr>
          <a:xfrm>
            <a:off x="113550" y="78650"/>
            <a:ext cx="8916900" cy="541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1.2.3 Designers often use a “design for extremes” strategy to develop solutions suitable for use by those with physical, sensory and cognitive impairments, which are also appropriate for the general population.</a:t>
            </a:r>
            <a:endParaRPr b="1" sz="1100">
              <a:solidFill>
                <a:srgbClr val="351C75"/>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3"/>
        </a:solidFill>
      </p:bgPr>
    </p:bg>
    <p:spTree>
      <p:nvGrpSpPr>
        <p:cNvPr id="133" name="Shape 133"/>
        <p:cNvGrpSpPr/>
        <p:nvPr/>
      </p:nvGrpSpPr>
      <p:grpSpPr>
        <a:xfrm>
          <a:off x="0" y="0"/>
          <a:ext cx="0" cy="0"/>
          <a:chOff x="0" y="0"/>
          <a:chExt cx="0" cy="0"/>
        </a:xfrm>
      </p:grpSpPr>
      <p:sp>
        <p:nvSpPr>
          <p:cNvPr id="134" name="Google Shape;134;p21"/>
          <p:cNvSpPr txBox="1"/>
          <p:nvPr/>
        </p:nvSpPr>
        <p:spPr>
          <a:xfrm>
            <a:off x="71525" y="555314"/>
            <a:ext cx="9035700" cy="11409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100" u="none" cap="none" strike="noStrike">
                <a:solidFill>
                  <a:srgbClr val="000000"/>
                </a:solidFill>
                <a:latin typeface="Arial"/>
                <a:ea typeface="Arial"/>
                <a:cs typeface="Arial"/>
                <a:sym typeface="Arial"/>
              </a:rPr>
              <a:t>Usually you will find if you pick the right percentile range, 95% of people will be able to use your design. Sometimes you can’t accommodate all of your users, because there are conflicting solutions in your design. In this case, you will have to make a judgement call about what is the most important feature, and which ones the user will have ‘live’ with. However, you must never compromise safety, and if there is a real risk of injury, you may have to use more extreme percentiles - the 1st or 99th percentile to make sure everyone is protected and not just 90% of people. </a:t>
            </a:r>
            <a:endParaRPr b="0" i="0" sz="1100" u="none" cap="none" strike="noStrike">
              <a:solidFill>
                <a:srgbClr val="000000"/>
              </a:solidFill>
              <a:latin typeface="Arial"/>
              <a:ea typeface="Arial"/>
              <a:cs typeface="Arial"/>
              <a:sym typeface="Arial"/>
            </a:endParaRPr>
          </a:p>
        </p:txBody>
      </p:sp>
      <p:graphicFrame>
        <p:nvGraphicFramePr>
          <p:cNvPr id="135" name="Google Shape;135;p21"/>
          <p:cNvGraphicFramePr/>
          <p:nvPr/>
        </p:nvGraphicFramePr>
        <p:xfrm>
          <a:off x="152000" y="1553507"/>
          <a:ext cx="3000000" cy="3000000"/>
        </p:xfrm>
        <a:graphic>
          <a:graphicData uri="http://schemas.openxmlformats.org/drawingml/2006/table">
            <a:tbl>
              <a:tblPr>
                <a:noFill/>
                <a:tableStyleId>{3699B56C-174E-44BC-8E56-6FDADFE5D700}</a:tableStyleId>
              </a:tblPr>
              <a:tblGrid>
                <a:gridCol w="2223650"/>
                <a:gridCol w="2223650"/>
                <a:gridCol w="2223650"/>
                <a:gridCol w="2223650"/>
              </a:tblGrid>
              <a:tr h="470550">
                <a:tc>
                  <a:txBody>
                    <a:bodyPr/>
                    <a:lstStyle/>
                    <a:p>
                      <a:pPr indent="0" lvl="0" marL="0" marR="0" rtl="0" algn="ctr">
                        <a:lnSpc>
                          <a:spcPct val="100000"/>
                        </a:lnSpc>
                        <a:spcBef>
                          <a:spcPts val="0"/>
                        </a:spcBef>
                        <a:spcAft>
                          <a:spcPts val="0"/>
                        </a:spcAft>
                        <a:buClr>
                          <a:srgbClr val="000000"/>
                        </a:buClr>
                        <a:buSzPts val="1100"/>
                        <a:buFont typeface="Arial"/>
                        <a:buNone/>
                      </a:pPr>
                      <a:r>
                        <a:rPr b="1" lang="en-GB" sz="1100" u="none" cap="none" strike="noStrike"/>
                        <a:t>What are you designing for?</a:t>
                      </a:r>
                      <a:endParaRPr b="1"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GB" sz="1100" u="none" cap="none" strike="noStrike"/>
                        <a:t>Examples: </a:t>
                      </a:r>
                      <a:endParaRPr b="1"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GB" sz="1100" u="none" cap="none" strike="noStrike"/>
                        <a:t>Measurements to consider:</a:t>
                      </a:r>
                      <a:endParaRPr b="1"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1" lang="en-GB" sz="1100" u="none" cap="none" strike="noStrike"/>
                        <a:t>Users you should accommodate:</a:t>
                      </a:r>
                      <a:endParaRPr b="1"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solidFill>
                      <a:srgbClr val="F9CB9C"/>
                    </a:solidFill>
                  </a:tcPr>
                </a:tc>
              </a:tr>
              <a:tr h="486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Easy reach.</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Vehicle dashboards.</a:t>
                      </a:r>
                      <a:endParaRPr sz="900" u="none" cap="none" strike="noStrike"/>
                    </a:p>
                    <a:p>
                      <a:pPr indent="0" lvl="0" marL="0" marR="0" rtl="0" algn="l">
                        <a:lnSpc>
                          <a:spcPct val="100000"/>
                        </a:lnSpc>
                        <a:spcBef>
                          <a:spcPts val="0"/>
                        </a:spcBef>
                        <a:spcAft>
                          <a:spcPts val="0"/>
                        </a:spcAft>
                        <a:buClr>
                          <a:srgbClr val="000000"/>
                        </a:buClr>
                        <a:buSzPts val="900"/>
                        <a:buFont typeface="Arial"/>
                        <a:buNone/>
                      </a:pPr>
                      <a:r>
                        <a:rPr lang="en-GB" sz="900" u="none" cap="none" strike="noStrike"/>
                        <a:t>Shelving. </a:t>
                      </a:r>
                      <a:endParaRPr sz="9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Arm length, shoulder width.</a:t>
                      </a:r>
                      <a:endParaRPr sz="10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Smallest user - 5%</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r>
              <a:tr h="486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Adequate clearance to avoid contact or trapping.</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Inspection covers.</a:t>
                      </a:r>
                      <a:endParaRPr sz="900" u="none" cap="none" strike="noStrike"/>
                    </a:p>
                    <a:p>
                      <a:pPr indent="0" lvl="0" marL="0" marR="0" rtl="0" algn="l">
                        <a:lnSpc>
                          <a:spcPct val="100000"/>
                        </a:lnSpc>
                        <a:spcBef>
                          <a:spcPts val="0"/>
                        </a:spcBef>
                        <a:spcAft>
                          <a:spcPts val="0"/>
                        </a:spcAft>
                        <a:buClr>
                          <a:srgbClr val="000000"/>
                        </a:buClr>
                        <a:buSzPts val="900"/>
                        <a:buFont typeface="Arial"/>
                        <a:buNone/>
                      </a:pPr>
                      <a:r>
                        <a:rPr lang="en-GB" sz="900" u="none" cap="none" strike="noStrike"/>
                        <a:t>Cinema seats.</a:t>
                      </a:r>
                      <a:endParaRPr sz="9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Shoulder or hip width. Thigh length.</a:t>
                      </a:r>
                      <a:endParaRPr sz="10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Largest user - 95%</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r>
              <a:tr h="486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A good match between user and product.</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Seats.</a:t>
                      </a:r>
                      <a:endParaRPr sz="900" u="none" cap="none" strike="noStrike"/>
                    </a:p>
                    <a:p>
                      <a:pPr indent="0" lvl="0" marL="0" marR="0" rtl="0" algn="l">
                        <a:lnSpc>
                          <a:spcPct val="100000"/>
                        </a:lnSpc>
                        <a:spcBef>
                          <a:spcPts val="0"/>
                        </a:spcBef>
                        <a:spcAft>
                          <a:spcPts val="0"/>
                        </a:spcAft>
                        <a:buClr>
                          <a:srgbClr val="000000"/>
                        </a:buClr>
                        <a:buSzPts val="900"/>
                        <a:buFont typeface="Arial"/>
                        <a:buNone/>
                      </a:pPr>
                      <a:r>
                        <a:rPr lang="en-GB" sz="900" u="none" cap="none" strike="noStrike"/>
                        <a:t>Helmets, pushchairs.</a:t>
                      </a:r>
                      <a:endParaRPr sz="9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Floor-knee height, head circumference, weight.</a:t>
                      </a:r>
                      <a:endParaRPr sz="10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Maximum range - 5 to 95%</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r>
              <a:tr h="486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Comfortable and safe posture.</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Lawnmowers.</a:t>
                      </a:r>
                      <a:endParaRPr sz="900" u="none" cap="none" strike="noStrike"/>
                    </a:p>
                    <a:p>
                      <a:pPr indent="0" lvl="0" marL="0" marR="0" rtl="0" algn="l">
                        <a:lnSpc>
                          <a:spcPct val="100000"/>
                        </a:lnSpc>
                        <a:spcBef>
                          <a:spcPts val="0"/>
                        </a:spcBef>
                        <a:spcAft>
                          <a:spcPts val="0"/>
                        </a:spcAft>
                        <a:buClr>
                          <a:srgbClr val="000000"/>
                        </a:buClr>
                        <a:buSzPts val="900"/>
                        <a:buFont typeface="Arial"/>
                        <a:buNone/>
                      </a:pPr>
                      <a:r>
                        <a:rPr lang="en-GB" sz="900" u="none" cap="none" strike="noStrike"/>
                        <a:t>Monitor positions, workspace height.</a:t>
                      </a:r>
                      <a:endParaRPr sz="9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Elbow height, seated eye height.</a:t>
                      </a:r>
                      <a:endParaRPr sz="10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lang="en-GB" sz="1100" u="none" cap="none" strike="noStrike">
                          <a:solidFill>
                            <a:schemeClr val="dk1"/>
                          </a:solidFill>
                        </a:rPr>
                        <a:t>Maximum range - 5 to 95%</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r>
              <a:tr h="486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Easy operation.</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Door handles.</a:t>
                      </a:r>
                      <a:endParaRPr sz="900" u="none" cap="none" strike="noStrike"/>
                    </a:p>
                    <a:p>
                      <a:pPr indent="0" lvl="0" marL="0" marR="0" rtl="0" algn="l">
                        <a:lnSpc>
                          <a:spcPct val="100000"/>
                        </a:lnSpc>
                        <a:spcBef>
                          <a:spcPts val="0"/>
                        </a:spcBef>
                        <a:spcAft>
                          <a:spcPts val="0"/>
                        </a:spcAft>
                        <a:buClr>
                          <a:srgbClr val="000000"/>
                        </a:buClr>
                        <a:buSzPts val="900"/>
                        <a:buFont typeface="Arial"/>
                        <a:buNone/>
                      </a:pPr>
                      <a:r>
                        <a:rPr lang="en-GB" sz="900" u="none" cap="none" strike="noStrike"/>
                        <a:t>Light switches, screw top bottles.</a:t>
                      </a:r>
                      <a:endParaRPr sz="9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Grip strength, hand width, height.</a:t>
                      </a:r>
                      <a:endParaRPr sz="10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Smallest or weakest - 5%</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r>
              <a:tr h="486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Restricted reach or limited operational space.</a:t>
                      </a:r>
                      <a:endParaRPr sz="1100" u="none" cap="none" strike="noStrike"/>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Machine guards.</a:t>
                      </a:r>
                      <a:endParaRPr sz="900" u="none" cap="none" strike="noStrike"/>
                    </a:p>
                    <a:p>
                      <a:pPr indent="0" lvl="0" marL="0" marR="0" rtl="0" algn="l">
                        <a:lnSpc>
                          <a:spcPct val="100000"/>
                        </a:lnSpc>
                        <a:spcBef>
                          <a:spcPts val="0"/>
                        </a:spcBef>
                        <a:spcAft>
                          <a:spcPts val="0"/>
                        </a:spcAft>
                        <a:buClr>
                          <a:srgbClr val="000000"/>
                        </a:buClr>
                        <a:buSzPts val="900"/>
                        <a:buFont typeface="Arial"/>
                        <a:buNone/>
                      </a:pPr>
                      <a:r>
                        <a:rPr lang="en-GB" sz="900" u="none" cap="none" strike="noStrike"/>
                        <a:t>Safety railings, emergency stops.</a:t>
                      </a:r>
                      <a:endParaRPr sz="9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Finger width, arm length. </a:t>
                      </a:r>
                      <a:endParaRPr sz="1100" u="none" cap="none" strike="noStrike"/>
                    </a:p>
                  </a:txBody>
                  <a:tcPr marT="91425" marB="91425" marR="91425" marL="91425">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chemeClr val="dk1"/>
                          </a:solidFill>
                        </a:rPr>
                        <a:t>Smallest user - 5%</a:t>
                      </a:r>
                      <a:endParaRPr sz="1100" u="none" cap="none" strike="noStrike">
                        <a:solidFill>
                          <a:schemeClr val="dk1"/>
                        </a:solidFill>
                      </a:endParaRPr>
                    </a:p>
                    <a:p>
                      <a:pPr indent="0" lvl="0" marL="0" marR="0" rtl="0" algn="l">
                        <a:lnSpc>
                          <a:spcPct val="100000"/>
                        </a:lnSpc>
                        <a:spcBef>
                          <a:spcPts val="0"/>
                        </a:spcBef>
                        <a:spcAft>
                          <a:spcPts val="0"/>
                        </a:spcAft>
                        <a:buClr>
                          <a:schemeClr val="dk1"/>
                        </a:buClr>
                        <a:buSzPts val="1100"/>
                        <a:buFont typeface="Arial"/>
                        <a:buNone/>
                      </a:pPr>
                      <a:r>
                        <a:rPr lang="en-GB" sz="1100" u="none" cap="none" strike="noStrike">
                          <a:solidFill>
                            <a:schemeClr val="dk1"/>
                          </a:solidFill>
                        </a:rPr>
                        <a:t>Largest user - 95%</a:t>
                      </a:r>
                      <a:endParaRPr sz="1100" u="none" cap="none" strike="noStrike">
                        <a:solidFill>
                          <a:schemeClr val="dk1"/>
                        </a:solidFill>
                      </a:endParaRPr>
                    </a:p>
                  </a:txBody>
                  <a:tcPr marT="91425" marB="91425" marR="91425" marL="91425" anchor="ctr">
                    <a:lnL cap="flat" cmpd="sng" w="19050">
                      <a:solidFill>
                        <a:srgbClr val="FF9900"/>
                      </a:solidFill>
                      <a:prstDash val="solid"/>
                      <a:round/>
                      <a:headEnd len="sm" w="sm" type="none"/>
                      <a:tailEnd len="sm" w="sm" type="none"/>
                    </a:lnL>
                    <a:lnR cap="flat" cmpd="sng" w="19050">
                      <a:solidFill>
                        <a:srgbClr val="FF9900"/>
                      </a:solidFill>
                      <a:prstDash val="solid"/>
                      <a:round/>
                      <a:headEnd len="sm" w="sm" type="none"/>
                      <a:tailEnd len="sm" w="sm" type="none"/>
                    </a:lnR>
                    <a:lnT cap="flat" cmpd="sng" w="19050">
                      <a:solidFill>
                        <a:srgbClr val="FF9900"/>
                      </a:solidFill>
                      <a:prstDash val="solid"/>
                      <a:round/>
                      <a:headEnd len="sm" w="sm" type="none"/>
                      <a:tailEnd len="sm" w="sm" type="none"/>
                    </a:lnT>
                    <a:lnB cap="flat" cmpd="sng" w="19050">
                      <a:solidFill>
                        <a:srgbClr val="FF9900"/>
                      </a:solidFill>
                      <a:prstDash val="solid"/>
                      <a:round/>
                      <a:headEnd len="sm" w="sm" type="none"/>
                      <a:tailEnd len="sm" w="sm" type="none"/>
                    </a:lnB>
                  </a:tcPr>
                </a:tc>
              </a:tr>
            </a:tbl>
          </a:graphicData>
        </a:graphic>
      </p:graphicFrame>
      <p:sp>
        <p:nvSpPr>
          <p:cNvPr id="136" name="Google Shape;136;p21"/>
          <p:cNvSpPr txBox="1"/>
          <p:nvPr/>
        </p:nvSpPr>
        <p:spPr>
          <a:xfrm>
            <a:off x="113550" y="78650"/>
            <a:ext cx="8916900" cy="541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1.2.3 Designers often use a “design for extremes” strategy to develop solutions suitable for use by those with physical, sensory and cognitive impairments, which are also appropriate for the general population.</a:t>
            </a:r>
            <a:endParaRPr b="1" sz="1100">
              <a:solidFill>
                <a:srgbClr val="351C7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22" title="Screenshot 2026-04-29 at 3.49.45 PM.png"/>
          <p:cNvPicPr preferRelativeResize="0"/>
          <p:nvPr/>
        </p:nvPicPr>
        <p:blipFill>
          <a:blip r:embed="rId3">
            <a:alphaModFix/>
          </a:blip>
          <a:stretch>
            <a:fillRect/>
          </a:stretch>
        </p:blipFill>
        <p:spPr>
          <a:xfrm>
            <a:off x="152400" y="152400"/>
            <a:ext cx="8839202" cy="361986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