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44A6B2B-E133-40C0-AD1B-7B38F133F682}">
  <a:tblStyle styleId="{F44A6B2B-E133-40C0-AD1B-7B38F133F68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19" Type="http://schemas.openxmlformats.org/officeDocument/2006/relationships/slide" Target="slides/slide12.xml"/><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7b10923d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7b10923d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b13b7d3bf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b13b7d3bf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b13b7d3bf9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b13b7d3bf9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b13b7d3bf9_1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3b13b7d3bf9_1_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b13b7d3bf9_1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3b13b7d3bf9_1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b13b7d3bf9_1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3b13b7d3bf9_1_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b13b7d3bf9_1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g3b13b7d3bf9_1_1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b13b7d3bf9_1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g3b13b7d3bf9_1_2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b13b7d3bf9_1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g3b13b7d3bf9_1_2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b13b7d3bf9_1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g3b13b7d3bf9_1_2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The 4 pleasure framework relates to other design principles such as Donald Norman’s three levels of design appeal: visceral, behaviour and reflective outlined in 2003 in ‘Emotional Design’. Norman beieved that designs that engage the emotions improved the user experience. He suggested such design s should invoke three emotional reponses : </a:t>
            </a:r>
            <a:endParaRPr/>
          </a:p>
          <a:p>
            <a:pPr indent="0" lvl="0" marL="0" rtl="0" algn="l">
              <a:lnSpc>
                <a:spcPct val="100000"/>
              </a:lnSpc>
              <a:spcBef>
                <a:spcPts val="0"/>
              </a:spcBef>
              <a:spcAft>
                <a:spcPts val="0"/>
              </a:spcAft>
              <a:buSzPts val="1100"/>
              <a:buNone/>
            </a:pPr>
            <a:r>
              <a:rPr lang="en-GB"/>
              <a:t>Visceral ( immediate sensory reaction),</a:t>
            </a:r>
            <a:endParaRPr/>
          </a:p>
          <a:p>
            <a:pPr indent="0" lvl="0" marL="0" rtl="0" algn="l">
              <a:lnSpc>
                <a:spcPct val="100000"/>
              </a:lnSpc>
              <a:spcBef>
                <a:spcPts val="0"/>
              </a:spcBef>
              <a:spcAft>
                <a:spcPts val="0"/>
              </a:spcAft>
              <a:buSzPts val="1100"/>
              <a:buNone/>
            </a:pPr>
            <a:r>
              <a:rPr lang="en-GB"/>
              <a:t>Behavioural (functional usability),</a:t>
            </a:r>
            <a:endParaRPr/>
          </a:p>
          <a:p>
            <a:pPr indent="0" lvl="0" marL="0" rtl="0" algn="l">
              <a:lnSpc>
                <a:spcPct val="100000"/>
              </a:lnSpc>
              <a:spcBef>
                <a:spcPts val="0"/>
              </a:spcBef>
              <a:spcAft>
                <a:spcPts val="0"/>
              </a:spcAft>
              <a:buSzPts val="1100"/>
              <a:buNone/>
            </a:pPr>
            <a:r>
              <a:rPr lang="en-GB"/>
              <a:t>Reflective (meaning and personal value)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b13b7d3bf9_1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g3b13b7d3bf9_1_3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b13b7d3bf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b13b7d3bf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0" name="Shape 60"/>
        <p:cNvGrpSpPr/>
        <p:nvPr/>
      </p:nvGrpSpPr>
      <p:grpSpPr>
        <a:xfrm>
          <a:off x="0" y="0"/>
          <a:ext cx="0" cy="0"/>
          <a:chOff x="0" y="0"/>
          <a:chExt cx="0" cy="0"/>
        </a:xfrm>
      </p:grpSpPr>
      <p:sp>
        <p:nvSpPr>
          <p:cNvPr id="61" name="Google Shape;61;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2" name="Google Shape;62;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3" name="Shape 63"/>
        <p:cNvGrpSpPr/>
        <p:nvPr/>
      </p:nvGrpSpPr>
      <p:grpSpPr>
        <a:xfrm>
          <a:off x="0" y="0"/>
          <a:ext cx="0" cy="0"/>
          <a:chOff x="0" y="0"/>
          <a:chExt cx="0" cy="0"/>
        </a:xfrm>
      </p:grpSpPr>
      <p:sp>
        <p:nvSpPr>
          <p:cNvPr id="64" name="Google Shape;64;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5" name="Google Shape;65;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66" name="Google Shape;66;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7" name="Shape 67"/>
        <p:cNvGrpSpPr/>
        <p:nvPr/>
      </p:nvGrpSpPr>
      <p:grpSpPr>
        <a:xfrm>
          <a:off x="0" y="0"/>
          <a:ext cx="0" cy="0"/>
          <a:chOff x="0" y="0"/>
          <a:chExt cx="0" cy="0"/>
        </a:xfrm>
      </p:grpSpPr>
      <p:sp>
        <p:nvSpPr>
          <p:cNvPr id="68" name="Google Shape;68;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1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0" name="Google Shape;70;p1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1" name="Google Shape;71;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4" name="Google Shape;74;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5" name="Shape 75"/>
        <p:cNvGrpSpPr/>
        <p:nvPr/>
      </p:nvGrpSpPr>
      <p:grpSpPr>
        <a:xfrm>
          <a:off x="0" y="0"/>
          <a:ext cx="0" cy="0"/>
          <a:chOff x="0" y="0"/>
          <a:chExt cx="0" cy="0"/>
        </a:xfrm>
      </p:grpSpPr>
      <p:sp>
        <p:nvSpPr>
          <p:cNvPr id="76" name="Google Shape;76;p2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7" name="Google Shape;77;p2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8" name="Google Shape;78;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9" name="Shape 79"/>
        <p:cNvGrpSpPr/>
        <p:nvPr/>
      </p:nvGrpSpPr>
      <p:grpSpPr>
        <a:xfrm>
          <a:off x="0" y="0"/>
          <a:ext cx="0" cy="0"/>
          <a:chOff x="0" y="0"/>
          <a:chExt cx="0" cy="0"/>
        </a:xfrm>
      </p:grpSpPr>
      <p:sp>
        <p:nvSpPr>
          <p:cNvPr id="80" name="Google Shape;80;p2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1" name="Google Shape;81;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2" name="Shape 82"/>
        <p:cNvGrpSpPr/>
        <p:nvPr/>
      </p:nvGrpSpPr>
      <p:grpSpPr>
        <a:xfrm>
          <a:off x="0" y="0"/>
          <a:ext cx="0" cy="0"/>
          <a:chOff x="0" y="0"/>
          <a:chExt cx="0" cy="0"/>
        </a:xfrm>
      </p:grpSpPr>
      <p:sp>
        <p:nvSpPr>
          <p:cNvPr id="83" name="Google Shape;83;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5" name="Google Shape;85;p2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6" name="Google Shape;86;p2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87" name="Google Shape;8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90" name="Google Shape;9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3" name="Google Shape;93;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9.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5.png"/><Relationship Id="rId7"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4.gif"/><Relationship Id="rId4" Type="http://schemas.openxmlformats.org/officeDocument/2006/relationships/image" Target="../media/image1.png"/><Relationship Id="rId5"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12.png"/><Relationship Id="rId6"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hyperlink" Target="http://drive.google.com/file/d/1-Oke4x9JMC-PIOLylLZd1wWjKYxFuJwT/view" TargetMode="External"/><Relationship Id="rId5" Type="http://schemas.openxmlformats.org/officeDocument/2006/relationships/image" Target="../media/image13.png"/><Relationship Id="rId6"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27.png"/><Relationship Id="rId5"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5"/>
          <p:cNvSpPr txBox="1"/>
          <p:nvPr/>
        </p:nvSpPr>
        <p:spPr>
          <a:xfrm>
            <a:off x="7047725" y="0"/>
            <a:ext cx="2096400" cy="4617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context</a:t>
            </a:r>
            <a:endParaRPr sz="1800">
              <a:solidFill>
                <a:srgbClr val="595959"/>
              </a:solidFill>
              <a:latin typeface="Georgia"/>
              <a:ea typeface="Georgia"/>
              <a:cs typeface="Georgia"/>
              <a:sym typeface="Georgia"/>
            </a:endParaRPr>
          </a:p>
        </p:txBody>
      </p:sp>
      <p:sp>
        <p:nvSpPr>
          <p:cNvPr id="100" name="Google Shape;100;p25"/>
          <p:cNvSpPr txBox="1"/>
          <p:nvPr/>
        </p:nvSpPr>
        <p:spPr>
          <a:xfrm>
            <a:off x="311700" y="838275"/>
            <a:ext cx="8520600" cy="1959000"/>
          </a:xfrm>
          <a:prstGeom prst="rect">
            <a:avLst/>
          </a:prstGeom>
          <a:solidFill>
            <a:srgbClr val="EEFF41"/>
          </a:solidFill>
          <a:ln>
            <a:noFill/>
          </a:ln>
        </p:spPr>
        <p:txBody>
          <a:bodyPr anchorCtr="0" anchor="b" bIns="91425" lIns="91425" spcFirstLastPara="1" rIns="91425" wrap="square" tIns="91425">
            <a:normAutofit/>
          </a:bodyPr>
          <a:lstStyle/>
          <a:p>
            <a:pPr indent="0" lvl="0" marL="0" rtl="0" algn="ctr">
              <a:spcBef>
                <a:spcPts val="0"/>
              </a:spcBef>
              <a:spcAft>
                <a:spcPts val="0"/>
              </a:spcAft>
              <a:buNone/>
            </a:pPr>
            <a:r>
              <a:rPr lang="en-GB" sz="5200"/>
              <a:t>C1.3</a:t>
            </a:r>
            <a:r>
              <a:rPr lang="en-GB" sz="5200">
                <a:solidFill>
                  <a:srgbClr val="000000"/>
                </a:solidFill>
              </a:rPr>
              <a:t> </a:t>
            </a:r>
            <a:r>
              <a:rPr lang="en-GB" sz="5200"/>
              <a:t>Beyond </a:t>
            </a:r>
            <a:r>
              <a:rPr lang="en-GB" sz="5200"/>
              <a:t>Usability</a:t>
            </a:r>
            <a:endParaRPr sz="5200">
              <a:solidFill>
                <a:srgbClr val="000000"/>
              </a:solidFill>
            </a:endParaRPr>
          </a:p>
        </p:txBody>
      </p:sp>
      <p:sp>
        <p:nvSpPr>
          <p:cNvPr id="101" name="Google Shape;101;p25"/>
          <p:cNvSpPr txBox="1"/>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2800">
                <a:solidFill>
                  <a:srgbClr val="595959"/>
                </a:solidFill>
              </a:rPr>
              <a:t>HL Topic </a:t>
            </a:r>
            <a:endParaRPr sz="2800">
              <a:solidFill>
                <a:srgbClr val="595959"/>
              </a:solidFill>
            </a:endParaRPr>
          </a:p>
        </p:txBody>
      </p:sp>
      <p:pic>
        <p:nvPicPr>
          <p:cNvPr id="102" name="Google Shape;102;p25" title="Screenshot 2025-12-17 at 11.15.03 AM.png"/>
          <p:cNvPicPr preferRelativeResize="0"/>
          <p:nvPr/>
        </p:nvPicPr>
        <p:blipFill>
          <a:blip r:embed="rId3">
            <a:alphaModFix/>
          </a:blip>
          <a:stretch>
            <a:fillRect/>
          </a:stretch>
        </p:blipFill>
        <p:spPr>
          <a:xfrm>
            <a:off x="1395175" y="3389876"/>
            <a:ext cx="7551026" cy="734125"/>
          </a:xfrm>
          <a:prstGeom prst="rect">
            <a:avLst/>
          </a:prstGeom>
          <a:noFill/>
          <a:ln>
            <a:noFill/>
          </a:ln>
        </p:spPr>
      </p:pic>
      <p:pic>
        <p:nvPicPr>
          <p:cNvPr id="103" name="Google Shape;103;p25" title="ques.png"/>
          <p:cNvPicPr preferRelativeResize="0"/>
          <p:nvPr/>
        </p:nvPicPr>
        <p:blipFill>
          <a:blip r:embed="rId4">
            <a:alphaModFix/>
          </a:blip>
          <a:stretch>
            <a:fillRect/>
          </a:stretch>
        </p:blipFill>
        <p:spPr>
          <a:xfrm>
            <a:off x="513500" y="3434774"/>
            <a:ext cx="595274" cy="57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6"/>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GB">
                <a:latin typeface="Average"/>
                <a:ea typeface="Average"/>
                <a:cs typeface="Average"/>
                <a:sym typeface="Average"/>
              </a:rPr>
              <a:t>Contents</a:t>
            </a:r>
            <a:endParaRPr>
              <a:latin typeface="Average"/>
              <a:ea typeface="Average"/>
              <a:cs typeface="Average"/>
              <a:sym typeface="Average"/>
            </a:endParaRPr>
          </a:p>
        </p:txBody>
      </p:sp>
      <p:graphicFrame>
        <p:nvGraphicFramePr>
          <p:cNvPr id="109" name="Google Shape;109;p26"/>
          <p:cNvGraphicFramePr/>
          <p:nvPr/>
        </p:nvGraphicFramePr>
        <p:xfrm>
          <a:off x="311700" y="976168"/>
          <a:ext cx="3000000" cy="3000000"/>
        </p:xfrm>
        <a:graphic>
          <a:graphicData uri="http://schemas.openxmlformats.org/drawingml/2006/table">
            <a:tbl>
              <a:tblPr>
                <a:noFill/>
                <a:tableStyleId>{F44A6B2B-E133-40C0-AD1B-7B38F133F682}</a:tableStyleId>
              </a:tblPr>
              <a:tblGrid>
                <a:gridCol w="2594050"/>
                <a:gridCol w="592655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The four-pleasure framework</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Outline how the four-pleasure framework can be used to create designs that</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intentionally trigger socio-, physio-, psycho- and ideo-pleasure responses.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The ACT model</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Suggest how the ACT model can be used as a framework for creating products</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that intentionally trigger positive emotional responses, considering desirability, usability and usefulness.</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7"/>
          <p:cNvSpPr txBox="1"/>
          <p:nvPr/>
        </p:nvSpPr>
        <p:spPr>
          <a:xfrm>
            <a:off x="65125" y="68975"/>
            <a:ext cx="8916900" cy="314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a:t>
            </a:r>
            <a:r>
              <a:rPr b="1" lang="en-GB" sz="1100">
                <a:solidFill>
                  <a:srgbClr val="351C75"/>
                </a:solidFill>
              </a:rPr>
              <a:t> 1.3.1 The four-pleasure framework can act as a critical component to determine how users interpret and interact with a product.</a:t>
            </a:r>
            <a:endParaRPr b="1" sz="1100">
              <a:solidFill>
                <a:srgbClr val="351C75"/>
              </a:solidFill>
            </a:endParaRPr>
          </a:p>
        </p:txBody>
      </p:sp>
      <p:sp>
        <p:nvSpPr>
          <p:cNvPr id="115" name="Google Shape;115;p27"/>
          <p:cNvSpPr txBox="1"/>
          <p:nvPr/>
        </p:nvSpPr>
        <p:spPr>
          <a:xfrm>
            <a:off x="265300" y="1196675"/>
            <a:ext cx="8413800" cy="1047600"/>
          </a:xfrm>
          <a:prstGeom prst="rect">
            <a:avLst/>
          </a:prstGeom>
          <a:solidFill>
            <a:schemeClr val="lt1"/>
          </a:solidFill>
          <a:ln cap="flat" cmpd="sng" w="9525">
            <a:solidFill>
              <a:srgbClr val="CC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u="none" cap="none" strike="noStrike">
                <a:solidFill>
                  <a:srgbClr val="000000"/>
                </a:solidFill>
                <a:latin typeface="Arial"/>
                <a:ea typeface="Arial"/>
                <a:cs typeface="Arial"/>
                <a:sym typeface="Arial"/>
              </a:rPr>
              <a:t>Usability</a:t>
            </a:r>
            <a:r>
              <a:rPr b="0" i="0" lang="en-GB" u="none" cap="none" strike="noStrike">
                <a:solidFill>
                  <a:srgbClr val="000000"/>
                </a:solidFill>
                <a:latin typeface="Arial"/>
                <a:ea typeface="Arial"/>
                <a:cs typeface="Arial"/>
                <a:sym typeface="Arial"/>
              </a:rPr>
              <a:t> is the extent to which a product can be used by specific users to achieve specific goals effectively (completely and accurately) and efficiently (fast with minimal effort) while functioning in a predictable and consistent manner. If so, the product can be considered intuitive, pleasant, satisfying to use and tolerant of user errors - that is, it prevents and enables users to recover from errors.</a:t>
            </a:r>
            <a:endParaRPr b="0" i="0" u="none" cap="none" strike="noStrike">
              <a:solidFill>
                <a:srgbClr val="000000"/>
              </a:solidFill>
              <a:latin typeface="Arial"/>
              <a:ea typeface="Arial"/>
              <a:cs typeface="Arial"/>
              <a:sym typeface="Arial"/>
            </a:endParaRPr>
          </a:p>
        </p:txBody>
      </p:sp>
      <p:sp>
        <p:nvSpPr>
          <p:cNvPr id="116" name="Google Shape;116;p27"/>
          <p:cNvSpPr txBox="1"/>
          <p:nvPr/>
        </p:nvSpPr>
        <p:spPr>
          <a:xfrm>
            <a:off x="1385325" y="4301550"/>
            <a:ext cx="5414700" cy="425100"/>
          </a:xfrm>
          <a:prstGeom prst="rect">
            <a:avLst/>
          </a:prstGeom>
          <a:solidFill>
            <a:srgbClr val="EEFF41"/>
          </a:solidFill>
          <a:ln cap="flat" cmpd="sng" w="952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lang="en-GB">
                <a:solidFill>
                  <a:srgbClr val="595959"/>
                </a:solidFill>
              </a:rPr>
              <a:t>“</a:t>
            </a:r>
            <a:r>
              <a:rPr b="1" i="0" lang="en-GB" u="none" cap="none" strike="noStrike">
                <a:solidFill>
                  <a:srgbClr val="595959"/>
                </a:solidFill>
                <a:latin typeface="Arial"/>
                <a:ea typeface="Arial"/>
                <a:cs typeface="Arial"/>
                <a:sym typeface="Arial"/>
              </a:rPr>
              <a:t>Good design makes a product understandable</a:t>
            </a:r>
            <a:r>
              <a:rPr lang="en-GB">
                <a:solidFill>
                  <a:srgbClr val="595959"/>
                </a:solidFill>
              </a:rPr>
              <a:t>” </a:t>
            </a:r>
            <a:r>
              <a:rPr b="0" i="0" lang="en-GB" u="none" cap="none" strike="noStrike">
                <a:solidFill>
                  <a:srgbClr val="595959"/>
                </a:solidFill>
                <a:latin typeface="Arial"/>
                <a:ea typeface="Arial"/>
                <a:cs typeface="Arial"/>
                <a:sym typeface="Arial"/>
              </a:rPr>
              <a:t>- </a:t>
            </a:r>
            <a:r>
              <a:rPr b="0" i="0" lang="en-GB" sz="1300" u="none" cap="none" strike="noStrike">
                <a:solidFill>
                  <a:srgbClr val="595959"/>
                </a:solidFill>
                <a:latin typeface="Arial"/>
                <a:ea typeface="Arial"/>
                <a:cs typeface="Arial"/>
                <a:sym typeface="Arial"/>
              </a:rPr>
              <a:t>Dieter Rams</a:t>
            </a:r>
            <a:endParaRPr b="0" i="0" sz="1300" u="none" cap="none" strike="noStrike">
              <a:solidFill>
                <a:srgbClr val="595959"/>
              </a:solidFill>
              <a:latin typeface="Arial"/>
              <a:ea typeface="Arial"/>
              <a:cs typeface="Arial"/>
              <a:sym typeface="Arial"/>
            </a:endParaRPr>
          </a:p>
        </p:txBody>
      </p:sp>
      <p:pic>
        <p:nvPicPr>
          <p:cNvPr id="117" name="Google Shape;117;p27"/>
          <p:cNvPicPr preferRelativeResize="0"/>
          <p:nvPr/>
        </p:nvPicPr>
        <p:blipFill rotWithShape="1">
          <a:blip r:embed="rId3">
            <a:alphaModFix/>
          </a:blip>
          <a:srcRect b="0" l="0" r="0" t="0"/>
          <a:stretch/>
        </p:blipFill>
        <p:spPr>
          <a:xfrm>
            <a:off x="1790250" y="2685075"/>
            <a:ext cx="3564549" cy="1455536"/>
          </a:xfrm>
          <a:prstGeom prst="rect">
            <a:avLst/>
          </a:prstGeom>
          <a:noFill/>
          <a:ln cap="flat" cmpd="sng" w="10500">
            <a:solidFill>
              <a:srgbClr val="666666"/>
            </a:solidFill>
            <a:prstDash val="solid"/>
            <a:round/>
            <a:headEnd len="sm" w="sm" type="none"/>
            <a:tailEnd len="sm" w="sm" type="none"/>
          </a:ln>
        </p:spPr>
      </p:pic>
      <p:pic>
        <p:nvPicPr>
          <p:cNvPr id="118" name="Google Shape;118;p27"/>
          <p:cNvPicPr preferRelativeResize="0"/>
          <p:nvPr/>
        </p:nvPicPr>
        <p:blipFill rotWithShape="1">
          <a:blip r:embed="rId4">
            <a:alphaModFix/>
          </a:blip>
          <a:srcRect b="0" l="0" r="0" t="0"/>
          <a:stretch/>
        </p:blipFill>
        <p:spPr>
          <a:xfrm>
            <a:off x="5440173" y="2688257"/>
            <a:ext cx="1241690" cy="1455508"/>
          </a:xfrm>
          <a:prstGeom prst="rect">
            <a:avLst/>
          </a:prstGeom>
          <a:noFill/>
          <a:ln cap="flat" cmpd="sng" w="10500">
            <a:solidFill>
              <a:srgbClr val="666666"/>
            </a:solidFill>
            <a:prstDash val="solid"/>
            <a:round/>
            <a:headEnd len="sm" w="sm" type="none"/>
            <a:tailEnd len="sm" w="sm" type="none"/>
          </a:ln>
        </p:spPr>
      </p:pic>
      <p:sp>
        <p:nvSpPr>
          <p:cNvPr id="119" name="Google Shape;119;p27"/>
          <p:cNvSpPr txBox="1"/>
          <p:nvPr/>
        </p:nvSpPr>
        <p:spPr>
          <a:xfrm>
            <a:off x="113550" y="478175"/>
            <a:ext cx="1676700" cy="271800"/>
          </a:xfrm>
          <a:prstGeom prst="rect">
            <a:avLst/>
          </a:prstGeom>
          <a:solidFill>
            <a:srgbClr val="FFCD91"/>
          </a:solid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b="1" lang="en-GB" sz="1500">
                <a:latin typeface="Calibri"/>
                <a:ea typeface="Calibri"/>
                <a:cs typeface="Calibri"/>
                <a:sym typeface="Calibri"/>
              </a:rPr>
              <a:t>Usability</a:t>
            </a:r>
            <a:endParaRPr sz="15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8"/>
          <p:cNvSpPr txBox="1"/>
          <p:nvPr/>
        </p:nvSpPr>
        <p:spPr>
          <a:xfrm>
            <a:off x="65125" y="68975"/>
            <a:ext cx="8916900" cy="314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1.3.1 The four-pleasure framework can act as a critical component to determine how users interpret and interact with a product.</a:t>
            </a:r>
            <a:endParaRPr b="1" sz="1100">
              <a:solidFill>
                <a:srgbClr val="351C75"/>
              </a:solidFill>
            </a:endParaRPr>
          </a:p>
        </p:txBody>
      </p:sp>
      <p:pic>
        <p:nvPicPr>
          <p:cNvPr id="125" name="Google Shape;125;p28"/>
          <p:cNvPicPr preferRelativeResize="0"/>
          <p:nvPr/>
        </p:nvPicPr>
        <p:blipFill rotWithShape="1">
          <a:blip r:embed="rId3">
            <a:alphaModFix/>
          </a:blip>
          <a:srcRect b="4100" l="2092" r="2815" t="18971"/>
          <a:stretch/>
        </p:blipFill>
        <p:spPr>
          <a:xfrm>
            <a:off x="985225" y="1472600"/>
            <a:ext cx="7173550" cy="3018775"/>
          </a:xfrm>
          <a:prstGeom prst="rect">
            <a:avLst/>
          </a:prstGeom>
          <a:noFill/>
          <a:ln>
            <a:noFill/>
          </a:ln>
        </p:spPr>
      </p:pic>
      <p:sp>
        <p:nvSpPr>
          <p:cNvPr id="126" name="Google Shape;126;p28"/>
          <p:cNvSpPr txBox="1"/>
          <p:nvPr/>
        </p:nvSpPr>
        <p:spPr>
          <a:xfrm>
            <a:off x="1433093" y="746800"/>
            <a:ext cx="6058500" cy="461700"/>
          </a:xfrm>
          <a:prstGeom prst="rect">
            <a:avLst/>
          </a:prstGeom>
          <a:solidFill>
            <a:srgbClr val="EEFF4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dk2"/>
                </a:solidFill>
              </a:rPr>
              <a:t>Quick View</a:t>
            </a:r>
            <a:endParaRPr b="1" sz="18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 name="Shape 130"/>
        <p:cNvGrpSpPr/>
        <p:nvPr/>
      </p:nvGrpSpPr>
      <p:grpSpPr>
        <a:xfrm>
          <a:off x="0" y="0"/>
          <a:ext cx="0" cy="0"/>
          <a:chOff x="0" y="0"/>
          <a:chExt cx="0" cy="0"/>
        </a:xfrm>
      </p:grpSpPr>
      <p:sp>
        <p:nvSpPr>
          <p:cNvPr id="131" name="Google Shape;131;p29"/>
          <p:cNvSpPr txBox="1"/>
          <p:nvPr>
            <p:ph type="ctrTitle"/>
          </p:nvPr>
        </p:nvSpPr>
        <p:spPr>
          <a:xfrm>
            <a:off x="0" y="4698925"/>
            <a:ext cx="9144000" cy="374400"/>
          </a:xfrm>
          <a:prstGeom prst="rect">
            <a:avLst/>
          </a:prstGeom>
          <a:solidFill>
            <a:schemeClr val="accent5"/>
          </a:solid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b="1" lang="en-GB" sz="1100">
                <a:solidFill>
                  <a:schemeClr val="lt1"/>
                </a:solidFill>
              </a:rPr>
              <a:t>Pleasure</a:t>
            </a:r>
            <a:r>
              <a:rPr lang="en-GB" sz="1100">
                <a:solidFill>
                  <a:schemeClr val="lt1"/>
                </a:solidFill>
              </a:rPr>
              <a:t> comes from a feeling of belonging to a social group, social enablers, and other ways that one can identify oneself with social groups</a:t>
            </a:r>
            <a:endParaRPr sz="1000">
              <a:solidFill>
                <a:srgbClr val="FFFFFF"/>
              </a:solidFill>
            </a:endParaRPr>
          </a:p>
        </p:txBody>
      </p:sp>
      <p:sp>
        <p:nvSpPr>
          <p:cNvPr id="132" name="Google Shape;132;p29"/>
          <p:cNvSpPr txBox="1"/>
          <p:nvPr/>
        </p:nvSpPr>
        <p:spPr>
          <a:xfrm>
            <a:off x="75250" y="834589"/>
            <a:ext cx="5666700" cy="22545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Socio</a:t>
            </a:r>
            <a:r>
              <a:rPr b="0" i="0" lang="en-GB" sz="1200" u="none" cap="none" strike="noStrike">
                <a:solidFill>
                  <a:srgbClr val="000000"/>
                </a:solidFill>
                <a:latin typeface="Arial"/>
                <a:ea typeface="Arial"/>
                <a:cs typeface="Arial"/>
                <a:sym typeface="Arial"/>
              </a:rPr>
              <a:t>-</a:t>
            </a:r>
            <a:r>
              <a:rPr b="1" i="0" lang="en-GB" sz="1200" u="none" cap="none" strike="noStrike">
                <a:solidFill>
                  <a:srgbClr val="000000"/>
                </a:solidFill>
                <a:latin typeface="Arial"/>
                <a:ea typeface="Arial"/>
                <a:cs typeface="Arial"/>
                <a:sym typeface="Arial"/>
              </a:rPr>
              <a:t>pleasure</a:t>
            </a:r>
            <a:r>
              <a:rPr b="0" i="0" lang="en-GB" sz="1200" u="none" cap="none" strike="noStrike">
                <a:solidFill>
                  <a:srgbClr val="000000"/>
                </a:solidFill>
                <a:latin typeface="Arial"/>
                <a:ea typeface="Arial"/>
                <a:cs typeface="Arial"/>
                <a:sym typeface="Arial"/>
              </a:rPr>
              <a:t> can be derived from </a:t>
            </a:r>
            <a:r>
              <a:rPr b="1" i="0" lang="en-GB" sz="1200" u="none" cap="none" strike="noStrike">
                <a:solidFill>
                  <a:srgbClr val="000000"/>
                </a:solidFill>
                <a:latin typeface="Arial"/>
                <a:ea typeface="Arial"/>
                <a:cs typeface="Arial"/>
                <a:sym typeface="Arial"/>
              </a:rPr>
              <a:t>social interaction and connections</a:t>
            </a:r>
            <a:r>
              <a:rPr b="0" i="0" lang="en-GB" sz="1200" u="none" cap="none" strike="noStrike">
                <a:solidFill>
                  <a:srgbClr val="000000"/>
                </a:solidFill>
                <a:latin typeface="Arial"/>
                <a:ea typeface="Arial"/>
                <a:cs typeface="Arial"/>
                <a:sym typeface="Arial"/>
              </a:rPr>
              <a:t> with a product, service or system. People </a:t>
            </a:r>
            <a:r>
              <a:rPr b="1" i="0" lang="en-GB" sz="1200" u="none" cap="none" strike="noStrike">
                <a:solidFill>
                  <a:srgbClr val="000000"/>
                </a:solidFill>
                <a:latin typeface="Arial"/>
                <a:ea typeface="Arial"/>
                <a:cs typeface="Arial"/>
                <a:sym typeface="Arial"/>
              </a:rPr>
              <a:t>‘like’</a:t>
            </a:r>
            <a:r>
              <a:rPr b="0" i="0" lang="en-GB" sz="1200" u="none" cap="none" strike="noStrike">
                <a:solidFill>
                  <a:srgbClr val="000000"/>
                </a:solidFill>
                <a:latin typeface="Arial"/>
                <a:ea typeface="Arial"/>
                <a:cs typeface="Arial"/>
                <a:sym typeface="Arial"/>
              </a:rPr>
              <a:t> being part of a group, and being connected with each other. Products, systems and services can facilitate social interactions in a variety of ways - Email, internet, phones for example facilitate communication between people.</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Pleasure from relationships with others, for example, friends, loved ones, colleagues or like-minded people or with society as a whole is generally seen by humans as a positive in their lives, and most people will crave this type of pleasure. </a:t>
            </a:r>
            <a:r>
              <a:rPr b="0" i="0" lang="en-GB" sz="1200" u="none" cap="none" strike="noStrike">
                <a:solidFill>
                  <a:srgbClr val="2B2B2B"/>
                </a:solidFill>
                <a:latin typeface="Arial"/>
                <a:ea typeface="Arial"/>
                <a:cs typeface="Arial"/>
                <a:sym typeface="Arial"/>
              </a:rPr>
              <a:t>Products may promote social interaction by being conversation starters, for example, jewelry, artwork or furniture. Clothing can communicate social identity and indicate that a person belongs to a particular social group. </a:t>
            </a:r>
            <a:endParaRPr b="0" i="0" sz="1200" u="none" cap="none" strike="noStrike">
              <a:solidFill>
                <a:srgbClr val="2B2B2B"/>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pic>
        <p:nvPicPr>
          <p:cNvPr id="133" name="Google Shape;133;p29"/>
          <p:cNvPicPr preferRelativeResize="0"/>
          <p:nvPr/>
        </p:nvPicPr>
        <p:blipFill rotWithShape="1">
          <a:blip r:embed="rId3">
            <a:alphaModFix/>
          </a:blip>
          <a:srcRect b="0" l="0" r="0" t="0"/>
          <a:stretch/>
        </p:blipFill>
        <p:spPr>
          <a:xfrm>
            <a:off x="5872600" y="528675"/>
            <a:ext cx="3158350" cy="4079050"/>
          </a:xfrm>
          <a:prstGeom prst="rect">
            <a:avLst/>
          </a:prstGeom>
          <a:noFill/>
          <a:ln cap="flat" cmpd="sng" w="9525">
            <a:solidFill>
              <a:srgbClr val="666666"/>
            </a:solidFill>
            <a:prstDash val="solid"/>
            <a:round/>
            <a:headEnd len="sm" w="sm" type="none"/>
            <a:tailEnd len="sm" w="sm" type="none"/>
          </a:ln>
        </p:spPr>
      </p:pic>
      <p:pic>
        <p:nvPicPr>
          <p:cNvPr id="134" name="Google Shape;134;p29"/>
          <p:cNvPicPr preferRelativeResize="0"/>
          <p:nvPr/>
        </p:nvPicPr>
        <p:blipFill rotWithShape="1">
          <a:blip r:embed="rId4">
            <a:alphaModFix/>
          </a:blip>
          <a:srcRect b="0" l="0" r="0" t="0"/>
          <a:stretch/>
        </p:blipFill>
        <p:spPr>
          <a:xfrm>
            <a:off x="764575" y="3100750"/>
            <a:ext cx="1699099" cy="1506975"/>
          </a:xfrm>
          <a:prstGeom prst="rect">
            <a:avLst/>
          </a:prstGeom>
          <a:noFill/>
          <a:ln cap="flat" cmpd="sng" w="7600">
            <a:solidFill>
              <a:srgbClr val="666666"/>
            </a:solidFill>
            <a:prstDash val="solid"/>
            <a:round/>
            <a:headEnd len="sm" w="sm" type="none"/>
            <a:tailEnd len="sm" w="sm" type="none"/>
          </a:ln>
        </p:spPr>
      </p:pic>
      <p:pic>
        <p:nvPicPr>
          <p:cNvPr id="135" name="Google Shape;135;p29"/>
          <p:cNvPicPr preferRelativeResize="0"/>
          <p:nvPr/>
        </p:nvPicPr>
        <p:blipFill rotWithShape="1">
          <a:blip r:embed="rId5">
            <a:alphaModFix/>
          </a:blip>
          <a:srcRect b="0" l="0" r="0" t="0"/>
          <a:stretch/>
        </p:blipFill>
        <p:spPr>
          <a:xfrm>
            <a:off x="2510484" y="3100750"/>
            <a:ext cx="2761892" cy="1506975"/>
          </a:xfrm>
          <a:prstGeom prst="rect">
            <a:avLst/>
          </a:prstGeom>
          <a:noFill/>
          <a:ln cap="flat" cmpd="sng" w="7600">
            <a:solidFill>
              <a:srgbClr val="666666"/>
            </a:solidFill>
            <a:prstDash val="solid"/>
            <a:round/>
            <a:headEnd len="sm" w="sm" type="none"/>
            <a:tailEnd len="sm" w="sm" type="none"/>
          </a:ln>
        </p:spPr>
      </p:pic>
      <p:sp>
        <p:nvSpPr>
          <p:cNvPr id="136" name="Google Shape;136;p29"/>
          <p:cNvSpPr txBox="1"/>
          <p:nvPr/>
        </p:nvSpPr>
        <p:spPr>
          <a:xfrm>
            <a:off x="65125" y="68975"/>
            <a:ext cx="8916900" cy="314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1.3.1 The four-pleasure framework can act as a critical component to determine how users interpret and interact with a product.</a:t>
            </a:r>
            <a:endParaRPr b="1" sz="1100">
              <a:solidFill>
                <a:srgbClr val="351C75"/>
              </a:solidFill>
            </a:endParaRPr>
          </a:p>
        </p:txBody>
      </p:sp>
      <p:sp>
        <p:nvSpPr>
          <p:cNvPr id="137" name="Google Shape;137;p29"/>
          <p:cNvSpPr txBox="1"/>
          <p:nvPr/>
        </p:nvSpPr>
        <p:spPr>
          <a:xfrm>
            <a:off x="113550" y="478175"/>
            <a:ext cx="1676700" cy="271800"/>
          </a:xfrm>
          <a:prstGeom prst="rect">
            <a:avLst/>
          </a:prstGeom>
          <a:solidFill>
            <a:srgbClr val="FFCD91"/>
          </a:solid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b="1" lang="en-GB" sz="1500">
                <a:latin typeface="Calibri"/>
                <a:ea typeface="Calibri"/>
                <a:cs typeface="Calibri"/>
                <a:sym typeface="Calibri"/>
              </a:rPr>
              <a:t>Socio-pleasure </a:t>
            </a:r>
            <a:endParaRPr sz="15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pic>
        <p:nvPicPr>
          <p:cNvPr id="142" name="Google Shape;142;p30"/>
          <p:cNvPicPr preferRelativeResize="0"/>
          <p:nvPr/>
        </p:nvPicPr>
        <p:blipFill rotWithShape="1">
          <a:blip r:embed="rId3">
            <a:alphaModFix/>
          </a:blip>
          <a:srcRect b="0" l="0" r="0" t="0"/>
          <a:stretch/>
        </p:blipFill>
        <p:spPr>
          <a:xfrm>
            <a:off x="2328446" y="3344475"/>
            <a:ext cx="2107954" cy="1477499"/>
          </a:xfrm>
          <a:prstGeom prst="rect">
            <a:avLst/>
          </a:prstGeom>
          <a:noFill/>
          <a:ln cap="flat" cmpd="sng" w="7175">
            <a:solidFill>
              <a:srgbClr val="666666"/>
            </a:solidFill>
            <a:prstDash val="solid"/>
            <a:round/>
            <a:headEnd len="sm" w="sm" type="none"/>
            <a:tailEnd len="sm" w="sm" type="none"/>
          </a:ln>
        </p:spPr>
      </p:pic>
      <p:pic>
        <p:nvPicPr>
          <p:cNvPr id="143" name="Google Shape;143;p30"/>
          <p:cNvPicPr preferRelativeResize="0"/>
          <p:nvPr/>
        </p:nvPicPr>
        <p:blipFill rotWithShape="1">
          <a:blip r:embed="rId4">
            <a:alphaModFix/>
          </a:blip>
          <a:srcRect b="0" l="0" r="0" t="0"/>
          <a:stretch/>
        </p:blipFill>
        <p:spPr>
          <a:xfrm>
            <a:off x="6371900" y="3104265"/>
            <a:ext cx="2459077" cy="1957925"/>
          </a:xfrm>
          <a:prstGeom prst="rect">
            <a:avLst/>
          </a:prstGeom>
          <a:noFill/>
          <a:ln cap="flat" cmpd="sng" w="9525">
            <a:solidFill>
              <a:srgbClr val="666666"/>
            </a:solidFill>
            <a:prstDash val="solid"/>
            <a:round/>
            <a:headEnd len="sm" w="sm" type="none"/>
            <a:tailEnd len="sm" w="sm" type="none"/>
          </a:ln>
        </p:spPr>
      </p:pic>
      <p:pic>
        <p:nvPicPr>
          <p:cNvPr id="144" name="Google Shape;144;p30"/>
          <p:cNvPicPr preferRelativeResize="0"/>
          <p:nvPr/>
        </p:nvPicPr>
        <p:blipFill rotWithShape="1">
          <a:blip r:embed="rId5">
            <a:alphaModFix/>
          </a:blip>
          <a:srcRect b="0" l="0" r="0" t="0"/>
          <a:stretch/>
        </p:blipFill>
        <p:spPr>
          <a:xfrm>
            <a:off x="177576" y="3344475"/>
            <a:ext cx="1961457" cy="1477500"/>
          </a:xfrm>
          <a:prstGeom prst="rect">
            <a:avLst/>
          </a:prstGeom>
          <a:noFill/>
          <a:ln cap="flat" cmpd="sng" w="7175">
            <a:solidFill>
              <a:srgbClr val="666666"/>
            </a:solidFill>
            <a:prstDash val="solid"/>
            <a:round/>
            <a:headEnd len="sm" w="sm" type="none"/>
            <a:tailEnd len="sm" w="sm" type="none"/>
          </a:ln>
        </p:spPr>
      </p:pic>
      <p:pic>
        <p:nvPicPr>
          <p:cNvPr id="145" name="Google Shape;145;p30"/>
          <p:cNvPicPr preferRelativeResize="0"/>
          <p:nvPr/>
        </p:nvPicPr>
        <p:blipFill rotWithShape="1">
          <a:blip r:embed="rId6">
            <a:alphaModFix/>
          </a:blip>
          <a:srcRect b="0" l="0" r="0" t="0"/>
          <a:stretch/>
        </p:blipFill>
        <p:spPr>
          <a:xfrm>
            <a:off x="6467775" y="516100"/>
            <a:ext cx="2166665" cy="2540725"/>
          </a:xfrm>
          <a:prstGeom prst="rect">
            <a:avLst/>
          </a:prstGeom>
          <a:noFill/>
          <a:ln cap="flat" cmpd="sng" w="9525">
            <a:solidFill>
              <a:srgbClr val="666666"/>
            </a:solidFill>
            <a:prstDash val="solid"/>
            <a:round/>
            <a:headEnd len="sm" w="sm" type="none"/>
            <a:tailEnd len="sm" w="sm" type="none"/>
          </a:ln>
        </p:spPr>
      </p:pic>
      <p:pic>
        <p:nvPicPr>
          <p:cNvPr id="146" name="Google Shape;146;p30"/>
          <p:cNvPicPr preferRelativeResize="0"/>
          <p:nvPr/>
        </p:nvPicPr>
        <p:blipFill rotWithShape="1">
          <a:blip r:embed="rId7">
            <a:alphaModFix/>
          </a:blip>
          <a:srcRect b="0" l="0" r="0" t="0"/>
          <a:stretch/>
        </p:blipFill>
        <p:spPr>
          <a:xfrm>
            <a:off x="4625825" y="3322513"/>
            <a:ext cx="1118526" cy="1521424"/>
          </a:xfrm>
          <a:prstGeom prst="rect">
            <a:avLst/>
          </a:prstGeom>
          <a:noFill/>
          <a:ln cap="flat" cmpd="sng" w="9525">
            <a:solidFill>
              <a:srgbClr val="666666"/>
            </a:solidFill>
            <a:prstDash val="solid"/>
            <a:round/>
            <a:headEnd len="sm" w="sm" type="none"/>
            <a:tailEnd len="sm" w="sm" type="none"/>
          </a:ln>
        </p:spPr>
      </p:pic>
      <p:sp>
        <p:nvSpPr>
          <p:cNvPr id="147" name="Google Shape;147;p30"/>
          <p:cNvSpPr txBox="1"/>
          <p:nvPr/>
        </p:nvSpPr>
        <p:spPr>
          <a:xfrm>
            <a:off x="75250" y="844275"/>
            <a:ext cx="5920500" cy="24846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2B2B2B"/>
                </a:solidFill>
                <a:latin typeface="Arial"/>
                <a:ea typeface="Arial"/>
                <a:cs typeface="Arial"/>
                <a:sym typeface="Arial"/>
              </a:rPr>
              <a:t>Physio</a:t>
            </a:r>
            <a:r>
              <a:rPr b="0" i="0" lang="en-GB" sz="1200" u="none" cap="none" strike="noStrike">
                <a:solidFill>
                  <a:srgbClr val="2B2B2B"/>
                </a:solidFill>
                <a:latin typeface="Arial"/>
                <a:ea typeface="Arial"/>
                <a:cs typeface="Arial"/>
                <a:sym typeface="Arial"/>
              </a:rPr>
              <a:t>-</a:t>
            </a:r>
            <a:r>
              <a:rPr b="1" i="0" lang="en-GB" sz="1200" u="none" cap="none" strike="noStrike">
                <a:solidFill>
                  <a:srgbClr val="2B2B2B"/>
                </a:solidFill>
                <a:latin typeface="Arial"/>
                <a:ea typeface="Arial"/>
                <a:cs typeface="Arial"/>
                <a:sym typeface="Arial"/>
              </a:rPr>
              <a:t>pleasure</a:t>
            </a:r>
            <a:r>
              <a:rPr b="0" i="0" lang="en-GB" sz="1200" u="none" cap="none" strike="noStrike">
                <a:solidFill>
                  <a:srgbClr val="2B2B2B"/>
                </a:solidFill>
                <a:latin typeface="Arial"/>
                <a:ea typeface="Arial"/>
                <a:cs typeface="Arial"/>
                <a:sym typeface="Arial"/>
              </a:rPr>
              <a:t> is a sensual pleasure that is derived from </a:t>
            </a:r>
            <a:r>
              <a:rPr b="1" i="0" lang="en-GB" sz="1200" u="none" cap="none" strike="noStrike">
                <a:solidFill>
                  <a:srgbClr val="2B2B2B"/>
                </a:solidFill>
                <a:latin typeface="Arial"/>
                <a:ea typeface="Arial"/>
                <a:cs typeface="Arial"/>
                <a:sym typeface="Arial"/>
              </a:rPr>
              <a:t>touching</a:t>
            </a:r>
            <a:r>
              <a:rPr b="0" i="0" lang="en-GB" sz="1200" u="none" cap="none" strike="noStrike">
                <a:solidFill>
                  <a:srgbClr val="2B2B2B"/>
                </a:solidFill>
                <a:latin typeface="Arial"/>
                <a:ea typeface="Arial"/>
                <a:cs typeface="Arial"/>
                <a:sym typeface="Arial"/>
              </a:rPr>
              <a:t>, </a:t>
            </a:r>
            <a:r>
              <a:rPr b="1" i="0" lang="en-GB" sz="1200" u="none" cap="none" strike="noStrike">
                <a:solidFill>
                  <a:srgbClr val="2B2B2B"/>
                </a:solidFill>
                <a:latin typeface="Arial"/>
                <a:ea typeface="Arial"/>
                <a:cs typeface="Arial"/>
                <a:sym typeface="Arial"/>
              </a:rPr>
              <a:t>smelling</a:t>
            </a:r>
            <a:r>
              <a:rPr b="0" i="0" lang="en-GB" sz="1200" u="none" cap="none" strike="noStrike">
                <a:solidFill>
                  <a:srgbClr val="2B2B2B"/>
                </a:solidFill>
                <a:latin typeface="Arial"/>
                <a:ea typeface="Arial"/>
                <a:cs typeface="Arial"/>
                <a:sym typeface="Arial"/>
              </a:rPr>
              <a:t>, and </a:t>
            </a:r>
            <a:r>
              <a:rPr b="1" i="0" lang="en-GB" sz="1200" u="none" cap="none" strike="noStrike">
                <a:solidFill>
                  <a:srgbClr val="2B2B2B"/>
                </a:solidFill>
                <a:latin typeface="Arial"/>
                <a:ea typeface="Arial"/>
                <a:cs typeface="Arial"/>
                <a:sym typeface="Arial"/>
              </a:rPr>
              <a:t>tasting</a:t>
            </a:r>
            <a:r>
              <a:rPr b="0" i="0" lang="en-GB" sz="1200" u="none" cap="none" strike="noStrike">
                <a:solidFill>
                  <a:srgbClr val="2B2B2B"/>
                </a:solidFill>
                <a:latin typeface="Arial"/>
                <a:ea typeface="Arial"/>
                <a:cs typeface="Arial"/>
                <a:sym typeface="Arial"/>
              </a:rPr>
              <a:t> something. It is also conveyed by an object's effectiveness enabling an action to be performed correctly. </a:t>
            </a:r>
            <a:endParaRPr b="0" i="0" sz="1200" u="none" cap="none" strike="noStrike">
              <a:solidFill>
                <a:srgbClr val="2B2B2B"/>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2B2B2B"/>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2B2B2B"/>
                </a:solidFill>
                <a:latin typeface="Arial"/>
                <a:ea typeface="Arial"/>
                <a:cs typeface="Arial"/>
                <a:sym typeface="Arial"/>
              </a:rPr>
              <a:t>Physio-pleasure is that satisfactory feeling you get when using a product, for example:</a:t>
            </a:r>
            <a:endParaRPr b="0" i="0" sz="1200" u="none" cap="none" strike="noStrike">
              <a:solidFill>
                <a:srgbClr val="2B2B2B"/>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2B2B2B"/>
              </a:solidFill>
              <a:latin typeface="Arial"/>
              <a:ea typeface="Arial"/>
              <a:cs typeface="Arial"/>
              <a:sym typeface="Arial"/>
            </a:endParaRPr>
          </a:p>
          <a:p>
            <a:pPr indent="-304800" lvl="0" marL="457200" marR="0" rtl="0" algn="just">
              <a:lnSpc>
                <a:spcPct val="100000"/>
              </a:lnSpc>
              <a:spcBef>
                <a:spcPts val="0"/>
              </a:spcBef>
              <a:spcAft>
                <a:spcPts val="0"/>
              </a:spcAft>
              <a:buClr>
                <a:srgbClr val="2B2B2B"/>
              </a:buClr>
              <a:buSzPts val="1200"/>
              <a:buFont typeface="Arial"/>
              <a:buChar char="○"/>
            </a:pPr>
            <a:r>
              <a:rPr b="1" i="0" lang="en-GB" sz="1200" u="none" cap="none" strike="noStrike">
                <a:solidFill>
                  <a:srgbClr val="2B2B2B"/>
                </a:solidFill>
                <a:latin typeface="Arial"/>
                <a:ea typeface="Arial"/>
                <a:cs typeface="Arial"/>
                <a:sym typeface="Arial"/>
              </a:rPr>
              <a:t>Touch</a:t>
            </a:r>
            <a:r>
              <a:rPr b="0" i="0" lang="en-GB" sz="1200" u="none" cap="none" strike="noStrike">
                <a:solidFill>
                  <a:srgbClr val="2B2B2B"/>
                </a:solidFill>
                <a:latin typeface="Arial"/>
                <a:ea typeface="Arial"/>
                <a:cs typeface="Arial"/>
                <a:sym typeface="Arial"/>
              </a:rPr>
              <a:t> - the feel of a silk garment on your skin. The smooth controls on a touchscreen or tablet. </a:t>
            </a:r>
            <a:endParaRPr b="0" i="0" sz="1200" u="none" cap="none" strike="noStrike">
              <a:solidFill>
                <a:srgbClr val="2B2B2B"/>
              </a:solidFill>
              <a:latin typeface="Arial"/>
              <a:ea typeface="Arial"/>
              <a:cs typeface="Arial"/>
              <a:sym typeface="Arial"/>
            </a:endParaRPr>
          </a:p>
          <a:p>
            <a:pPr indent="-304800" lvl="0" marL="457200" marR="0" rtl="0" algn="just">
              <a:lnSpc>
                <a:spcPct val="100000"/>
              </a:lnSpc>
              <a:spcBef>
                <a:spcPts val="0"/>
              </a:spcBef>
              <a:spcAft>
                <a:spcPts val="0"/>
              </a:spcAft>
              <a:buClr>
                <a:srgbClr val="2B2B2B"/>
              </a:buClr>
              <a:buSzPts val="1200"/>
              <a:buFont typeface="Arial"/>
              <a:buChar char="○"/>
            </a:pPr>
            <a:r>
              <a:rPr b="1" i="0" lang="en-GB" sz="1200" u="none" cap="none" strike="noStrike">
                <a:solidFill>
                  <a:srgbClr val="2B2B2B"/>
                </a:solidFill>
                <a:latin typeface="Arial"/>
                <a:ea typeface="Arial"/>
                <a:cs typeface="Arial"/>
                <a:sym typeface="Arial"/>
              </a:rPr>
              <a:t>Taste</a:t>
            </a:r>
            <a:r>
              <a:rPr b="0" i="0" lang="en-GB" sz="1200" u="none" cap="none" strike="noStrike">
                <a:solidFill>
                  <a:srgbClr val="2B2B2B"/>
                </a:solidFill>
                <a:latin typeface="Arial"/>
                <a:ea typeface="Arial"/>
                <a:cs typeface="Arial"/>
                <a:sym typeface="Arial"/>
              </a:rPr>
              <a:t> - the luxurious taste of chocolate melting in your mouth. The warm satisfaction of a hot drink on a cold day.</a:t>
            </a:r>
            <a:endParaRPr b="0" i="0" sz="1200" u="none" cap="none" strike="noStrike">
              <a:solidFill>
                <a:srgbClr val="2B2B2B"/>
              </a:solidFill>
              <a:latin typeface="Arial"/>
              <a:ea typeface="Arial"/>
              <a:cs typeface="Arial"/>
              <a:sym typeface="Arial"/>
            </a:endParaRPr>
          </a:p>
          <a:p>
            <a:pPr indent="-304800" lvl="0" marL="457200" marR="0" rtl="0" algn="just">
              <a:lnSpc>
                <a:spcPct val="100000"/>
              </a:lnSpc>
              <a:spcBef>
                <a:spcPts val="0"/>
              </a:spcBef>
              <a:spcAft>
                <a:spcPts val="0"/>
              </a:spcAft>
              <a:buClr>
                <a:srgbClr val="2B2B2B"/>
              </a:buClr>
              <a:buSzPts val="1200"/>
              <a:buFont typeface="Arial"/>
              <a:buChar char="○"/>
            </a:pPr>
            <a:r>
              <a:rPr b="1" i="0" lang="en-GB" sz="1200" u="none" cap="none" strike="noStrike">
                <a:solidFill>
                  <a:srgbClr val="2B2B2B"/>
                </a:solidFill>
                <a:latin typeface="Arial"/>
                <a:ea typeface="Arial"/>
                <a:cs typeface="Arial"/>
                <a:sym typeface="Arial"/>
              </a:rPr>
              <a:t>Smell</a:t>
            </a:r>
            <a:r>
              <a:rPr b="0" i="0" lang="en-GB" sz="1200" u="none" cap="none" strike="noStrike">
                <a:solidFill>
                  <a:srgbClr val="2B2B2B"/>
                </a:solidFill>
                <a:latin typeface="Arial"/>
                <a:ea typeface="Arial"/>
                <a:cs typeface="Arial"/>
                <a:sym typeface="Arial"/>
              </a:rPr>
              <a:t> - fresh baked bread. Cut grass, or the smell of leather in a new car. </a:t>
            </a:r>
            <a:endParaRPr b="0" i="0" sz="1200" u="none" cap="none" strike="noStrike">
              <a:solidFill>
                <a:srgbClr val="2B2B2B"/>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48" name="Google Shape;148;p30"/>
          <p:cNvSpPr txBox="1"/>
          <p:nvPr/>
        </p:nvSpPr>
        <p:spPr>
          <a:xfrm>
            <a:off x="65125" y="68975"/>
            <a:ext cx="8916900" cy="314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1.3.1 The four-pleasure framework can act as a critical component to determine how users interpret and interact with a product.</a:t>
            </a:r>
            <a:endParaRPr b="1" sz="1100">
              <a:solidFill>
                <a:srgbClr val="351C75"/>
              </a:solidFill>
            </a:endParaRPr>
          </a:p>
        </p:txBody>
      </p:sp>
      <p:sp>
        <p:nvSpPr>
          <p:cNvPr id="149" name="Google Shape;149;p30"/>
          <p:cNvSpPr txBox="1"/>
          <p:nvPr/>
        </p:nvSpPr>
        <p:spPr>
          <a:xfrm>
            <a:off x="113550" y="478175"/>
            <a:ext cx="1676700" cy="271800"/>
          </a:xfrm>
          <a:prstGeom prst="rect">
            <a:avLst/>
          </a:prstGeom>
          <a:solidFill>
            <a:srgbClr val="FFCD91"/>
          </a:solid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b="1" lang="en-GB" sz="1500">
                <a:latin typeface="Calibri"/>
                <a:ea typeface="Calibri"/>
                <a:cs typeface="Calibri"/>
                <a:sym typeface="Calibri"/>
              </a:rPr>
              <a:t>Physio</a:t>
            </a:r>
            <a:r>
              <a:rPr b="1" lang="en-GB" sz="1500">
                <a:latin typeface="Calibri"/>
                <a:ea typeface="Calibri"/>
                <a:cs typeface="Calibri"/>
                <a:sym typeface="Calibri"/>
              </a:rPr>
              <a:t>-pleasure </a:t>
            </a:r>
            <a:endParaRPr sz="1500">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3" name="Shape 153"/>
        <p:cNvGrpSpPr/>
        <p:nvPr/>
      </p:nvGrpSpPr>
      <p:grpSpPr>
        <a:xfrm>
          <a:off x="0" y="0"/>
          <a:ext cx="0" cy="0"/>
          <a:chOff x="0" y="0"/>
          <a:chExt cx="0" cy="0"/>
        </a:xfrm>
      </p:grpSpPr>
      <p:sp>
        <p:nvSpPr>
          <p:cNvPr id="154" name="Google Shape;154;p31"/>
          <p:cNvSpPr txBox="1"/>
          <p:nvPr/>
        </p:nvSpPr>
        <p:spPr>
          <a:xfrm>
            <a:off x="118875" y="898775"/>
            <a:ext cx="8905800" cy="1874400"/>
          </a:xfrm>
          <a:prstGeom prst="rect">
            <a:avLst/>
          </a:prstGeom>
          <a:noFill/>
          <a:ln cap="flat" cmpd="sng" w="28575">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Psycho-pleasures</a:t>
            </a:r>
            <a:r>
              <a:rPr b="0" i="0" lang="en-GB" sz="1200" u="none" cap="none" strike="noStrike">
                <a:solidFill>
                  <a:srgbClr val="000000"/>
                </a:solidFill>
                <a:latin typeface="Arial"/>
                <a:ea typeface="Arial"/>
                <a:cs typeface="Arial"/>
                <a:sym typeface="Arial"/>
              </a:rPr>
              <a:t> are derived from </a:t>
            </a:r>
            <a:r>
              <a:rPr b="1" i="0" lang="en-GB" sz="1200" u="none" cap="none" strike="noStrike">
                <a:solidFill>
                  <a:srgbClr val="000000"/>
                </a:solidFill>
                <a:latin typeface="Arial"/>
                <a:ea typeface="Arial"/>
                <a:cs typeface="Arial"/>
                <a:sym typeface="Arial"/>
              </a:rPr>
              <a:t>cognition</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latin typeface="Arial"/>
                <a:ea typeface="Arial"/>
                <a:cs typeface="Arial"/>
                <a:sym typeface="Arial"/>
              </a:rPr>
              <a:t>discovery</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latin typeface="Arial"/>
                <a:ea typeface="Arial"/>
                <a:cs typeface="Arial"/>
                <a:sym typeface="Arial"/>
              </a:rPr>
              <a:t>knowledge</a:t>
            </a:r>
            <a:r>
              <a:rPr b="0" i="0" lang="en-GB" sz="1200" u="none" cap="none" strike="noStrike">
                <a:solidFill>
                  <a:srgbClr val="000000"/>
                </a:solidFill>
                <a:latin typeface="Arial"/>
                <a:ea typeface="Arial"/>
                <a:cs typeface="Arial"/>
                <a:sym typeface="Arial"/>
              </a:rPr>
              <a:t> and other things </a:t>
            </a:r>
            <a:r>
              <a:rPr b="1" i="0" lang="en-GB" sz="1200" u="none" cap="none" strike="noStrike">
                <a:solidFill>
                  <a:srgbClr val="000000"/>
                </a:solidFill>
                <a:latin typeface="Arial"/>
                <a:ea typeface="Arial"/>
                <a:cs typeface="Arial"/>
                <a:sym typeface="Arial"/>
              </a:rPr>
              <a:t>that satisfy your intellect.</a:t>
            </a:r>
            <a:r>
              <a:rPr b="0" i="0" lang="en-GB" sz="1200" u="none" cap="none" strike="noStrike">
                <a:solidFill>
                  <a:srgbClr val="000000"/>
                </a:solidFill>
                <a:latin typeface="Arial"/>
                <a:ea typeface="Arial"/>
                <a:cs typeface="Arial"/>
                <a:sym typeface="Arial"/>
              </a:rPr>
              <a:t> The cognitive demands of using a product or service and the emotional reactions you get from completing these tasks can be considered psycho-pleasure.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For example; the </a:t>
            </a:r>
            <a:r>
              <a:rPr b="1" i="0" lang="en-GB" sz="1200" u="none" cap="none" strike="noStrike">
                <a:solidFill>
                  <a:srgbClr val="000000"/>
                </a:solidFill>
                <a:latin typeface="Arial"/>
                <a:ea typeface="Arial"/>
                <a:cs typeface="Arial"/>
                <a:sym typeface="Arial"/>
              </a:rPr>
              <a:t>first time you pick up a new phone</a:t>
            </a:r>
            <a:r>
              <a:rPr b="0" i="0" lang="en-GB" sz="1200" u="none" cap="none" strike="noStrike">
                <a:solidFill>
                  <a:srgbClr val="000000"/>
                </a:solidFill>
                <a:latin typeface="Arial"/>
                <a:ea typeface="Arial"/>
                <a:cs typeface="Arial"/>
                <a:sym typeface="Arial"/>
              </a:rPr>
              <a:t> or tablet and start playing with it, you quickly get an idea how it works. Even if you don’t get it straight away, it is learnable, memorable and pretty constant - you soon get to ‘know the ropes’ and understand operate it effectively - this leads to a sense of satisfaction and achievement, largely because ‘it works’.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Games and puzzles are enjoyable because they present a challenge that we need to overcome. Whether finishing a Rubik’s cube or achieving checkmate in a game of chess, there is cognitive-emotional pleasure derived from such activities.</a:t>
            </a:r>
            <a:endParaRPr b="0" i="0" sz="1200" u="none" cap="none" strike="noStrike">
              <a:solidFill>
                <a:srgbClr val="000000"/>
              </a:solidFill>
              <a:latin typeface="Arial"/>
              <a:ea typeface="Arial"/>
              <a:cs typeface="Arial"/>
              <a:sym typeface="Arial"/>
            </a:endParaRPr>
          </a:p>
        </p:txBody>
      </p:sp>
      <p:pic>
        <p:nvPicPr>
          <p:cNvPr id="155" name="Google Shape;155;p31"/>
          <p:cNvPicPr preferRelativeResize="0"/>
          <p:nvPr/>
        </p:nvPicPr>
        <p:blipFill rotWithShape="1">
          <a:blip r:embed="rId3">
            <a:alphaModFix/>
          </a:blip>
          <a:srcRect b="9387" l="22684" r="23321" t="0"/>
          <a:stretch/>
        </p:blipFill>
        <p:spPr>
          <a:xfrm>
            <a:off x="184700" y="2790648"/>
            <a:ext cx="2014089" cy="2054318"/>
          </a:xfrm>
          <a:prstGeom prst="rect">
            <a:avLst/>
          </a:prstGeom>
          <a:noFill/>
          <a:ln cap="flat" cmpd="sng" w="8800">
            <a:solidFill>
              <a:srgbClr val="666666"/>
            </a:solidFill>
            <a:prstDash val="solid"/>
            <a:round/>
            <a:headEnd len="sm" w="sm" type="none"/>
            <a:tailEnd len="sm" w="sm" type="none"/>
          </a:ln>
        </p:spPr>
      </p:pic>
      <p:pic>
        <p:nvPicPr>
          <p:cNvPr id="156" name="Google Shape;156;p31"/>
          <p:cNvPicPr preferRelativeResize="0"/>
          <p:nvPr/>
        </p:nvPicPr>
        <p:blipFill rotWithShape="1">
          <a:blip r:embed="rId4">
            <a:alphaModFix/>
          </a:blip>
          <a:srcRect b="0" l="0" r="0" t="0"/>
          <a:stretch/>
        </p:blipFill>
        <p:spPr>
          <a:xfrm>
            <a:off x="2513604" y="2778092"/>
            <a:ext cx="2804783" cy="2054314"/>
          </a:xfrm>
          <a:prstGeom prst="rect">
            <a:avLst/>
          </a:prstGeom>
          <a:noFill/>
          <a:ln cap="flat" cmpd="sng" w="8800">
            <a:solidFill>
              <a:srgbClr val="666666"/>
            </a:solidFill>
            <a:prstDash val="solid"/>
            <a:round/>
            <a:headEnd len="sm" w="sm" type="none"/>
            <a:tailEnd len="sm" w="sm" type="none"/>
          </a:ln>
        </p:spPr>
      </p:pic>
      <p:pic>
        <p:nvPicPr>
          <p:cNvPr id="157" name="Google Shape;157;p31"/>
          <p:cNvPicPr preferRelativeResize="0"/>
          <p:nvPr/>
        </p:nvPicPr>
        <p:blipFill rotWithShape="1">
          <a:blip r:embed="rId5">
            <a:alphaModFix/>
          </a:blip>
          <a:srcRect b="0" l="0" r="0" t="0"/>
          <a:stretch/>
        </p:blipFill>
        <p:spPr>
          <a:xfrm>
            <a:off x="5683461" y="2790648"/>
            <a:ext cx="2731615" cy="2029200"/>
          </a:xfrm>
          <a:prstGeom prst="rect">
            <a:avLst/>
          </a:prstGeom>
          <a:noFill/>
          <a:ln cap="flat" cmpd="sng" w="8800">
            <a:solidFill>
              <a:srgbClr val="666666"/>
            </a:solidFill>
            <a:prstDash val="solid"/>
            <a:round/>
            <a:headEnd len="sm" w="sm" type="none"/>
            <a:tailEnd len="sm" w="sm" type="none"/>
          </a:ln>
        </p:spPr>
      </p:pic>
      <p:sp>
        <p:nvSpPr>
          <p:cNvPr id="158" name="Google Shape;158;p31"/>
          <p:cNvSpPr txBox="1"/>
          <p:nvPr/>
        </p:nvSpPr>
        <p:spPr>
          <a:xfrm>
            <a:off x="129700" y="4836719"/>
            <a:ext cx="2124900" cy="31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Arial"/>
                <a:ea typeface="Arial"/>
                <a:cs typeface="Arial"/>
                <a:sym typeface="Arial"/>
              </a:rPr>
              <a:t>Rubik’s cube</a:t>
            </a:r>
            <a:r>
              <a:rPr b="0" i="0" lang="en-GB" sz="800" u="none" cap="none" strike="noStrike">
                <a:solidFill>
                  <a:srgbClr val="000000"/>
                </a:solidFill>
                <a:latin typeface="Arial"/>
                <a:ea typeface="Arial"/>
                <a:cs typeface="Arial"/>
                <a:sym typeface="Arial"/>
              </a:rPr>
              <a:t>: Cognitive challenge. </a:t>
            </a:r>
            <a:endParaRPr b="0" i="0" sz="800" u="none" cap="none" strike="noStrike">
              <a:solidFill>
                <a:srgbClr val="000000"/>
              </a:solidFill>
              <a:latin typeface="Arial"/>
              <a:ea typeface="Arial"/>
              <a:cs typeface="Arial"/>
              <a:sym typeface="Arial"/>
            </a:endParaRPr>
          </a:p>
        </p:txBody>
      </p:sp>
      <p:sp>
        <p:nvSpPr>
          <p:cNvPr id="159" name="Google Shape;159;p31"/>
          <p:cNvSpPr txBox="1"/>
          <p:nvPr/>
        </p:nvSpPr>
        <p:spPr>
          <a:xfrm>
            <a:off x="2638900" y="4816500"/>
            <a:ext cx="3035100" cy="31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Arial"/>
                <a:ea typeface="Arial"/>
                <a:cs typeface="Arial"/>
                <a:sym typeface="Arial"/>
              </a:rPr>
              <a:t>DuoLingo</a:t>
            </a:r>
            <a:r>
              <a:rPr b="0" i="0" lang="en-GB" sz="800" u="none" cap="none" strike="noStrike">
                <a:solidFill>
                  <a:srgbClr val="000000"/>
                </a:solidFill>
                <a:latin typeface="Arial"/>
                <a:ea typeface="Arial"/>
                <a:cs typeface="Arial"/>
                <a:sym typeface="Arial"/>
              </a:rPr>
              <a:t>: Discovering new knowledge - language learning</a:t>
            </a:r>
            <a:endParaRPr b="0" i="0" sz="800" u="none" cap="none" strike="noStrike">
              <a:solidFill>
                <a:srgbClr val="000000"/>
              </a:solidFill>
              <a:latin typeface="Arial"/>
              <a:ea typeface="Arial"/>
              <a:cs typeface="Arial"/>
              <a:sym typeface="Arial"/>
            </a:endParaRPr>
          </a:p>
        </p:txBody>
      </p:sp>
      <p:sp>
        <p:nvSpPr>
          <p:cNvPr id="160" name="Google Shape;160;p31"/>
          <p:cNvSpPr txBox="1"/>
          <p:nvPr/>
        </p:nvSpPr>
        <p:spPr>
          <a:xfrm>
            <a:off x="6134500" y="4816500"/>
            <a:ext cx="2955900" cy="31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Arial"/>
                <a:ea typeface="Arial"/>
                <a:cs typeface="Arial"/>
                <a:sym typeface="Arial"/>
              </a:rPr>
              <a:t>New technology</a:t>
            </a:r>
            <a:r>
              <a:rPr b="0" i="0" lang="en-GB" sz="800" u="none" cap="none" strike="noStrike">
                <a:solidFill>
                  <a:srgbClr val="000000"/>
                </a:solidFill>
                <a:latin typeface="Arial"/>
                <a:ea typeface="Arial"/>
                <a:cs typeface="Arial"/>
                <a:sym typeface="Arial"/>
              </a:rPr>
              <a:t>: Discovering how it works.</a:t>
            </a:r>
            <a:endParaRPr b="0" i="0" sz="800" u="none" cap="none" strike="noStrike">
              <a:solidFill>
                <a:srgbClr val="000000"/>
              </a:solidFill>
              <a:latin typeface="Arial"/>
              <a:ea typeface="Arial"/>
              <a:cs typeface="Arial"/>
              <a:sym typeface="Arial"/>
            </a:endParaRPr>
          </a:p>
        </p:txBody>
      </p:sp>
      <p:sp>
        <p:nvSpPr>
          <p:cNvPr id="161" name="Google Shape;161;p31"/>
          <p:cNvSpPr txBox="1"/>
          <p:nvPr/>
        </p:nvSpPr>
        <p:spPr>
          <a:xfrm>
            <a:off x="65125" y="68975"/>
            <a:ext cx="8916900" cy="314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1.3.1 The four-pleasure framework can act as a critical component to determine how users interpret and interact with a product.</a:t>
            </a:r>
            <a:endParaRPr b="1" sz="1100">
              <a:solidFill>
                <a:srgbClr val="351C75"/>
              </a:solidFill>
            </a:endParaRPr>
          </a:p>
        </p:txBody>
      </p:sp>
      <p:sp>
        <p:nvSpPr>
          <p:cNvPr id="162" name="Google Shape;162;p31"/>
          <p:cNvSpPr txBox="1"/>
          <p:nvPr/>
        </p:nvSpPr>
        <p:spPr>
          <a:xfrm>
            <a:off x="113550" y="478175"/>
            <a:ext cx="1676700" cy="271800"/>
          </a:xfrm>
          <a:prstGeom prst="rect">
            <a:avLst/>
          </a:prstGeom>
          <a:solidFill>
            <a:srgbClr val="FFCD91"/>
          </a:solid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b="1" lang="en-GB" sz="1200">
                <a:solidFill>
                  <a:schemeClr val="dk1"/>
                </a:solidFill>
              </a:rPr>
              <a:t>Psycho</a:t>
            </a:r>
            <a:r>
              <a:rPr b="1" lang="en-GB" sz="1500">
                <a:latin typeface="Calibri"/>
                <a:ea typeface="Calibri"/>
                <a:cs typeface="Calibri"/>
                <a:sym typeface="Calibri"/>
              </a:rPr>
              <a:t>-pleasure </a:t>
            </a:r>
            <a:endParaRPr sz="15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pic>
        <p:nvPicPr>
          <p:cNvPr id="167" name="Google Shape;167;p32"/>
          <p:cNvPicPr preferRelativeResize="0"/>
          <p:nvPr/>
        </p:nvPicPr>
        <p:blipFill rotWithShape="1">
          <a:blip r:embed="rId3">
            <a:alphaModFix/>
          </a:blip>
          <a:srcRect b="0" l="0" r="0" t="0"/>
          <a:stretch/>
        </p:blipFill>
        <p:spPr>
          <a:xfrm>
            <a:off x="4572000" y="1002337"/>
            <a:ext cx="1930948" cy="1454686"/>
          </a:xfrm>
          <a:prstGeom prst="rect">
            <a:avLst/>
          </a:prstGeom>
          <a:noFill/>
          <a:ln cap="flat" cmpd="sng" w="8325">
            <a:solidFill>
              <a:srgbClr val="666666"/>
            </a:solidFill>
            <a:prstDash val="solid"/>
            <a:round/>
            <a:headEnd len="sm" w="sm" type="none"/>
            <a:tailEnd len="sm" w="sm" type="none"/>
          </a:ln>
        </p:spPr>
      </p:pic>
      <p:pic>
        <p:nvPicPr>
          <p:cNvPr id="168" name="Google Shape;168;p32"/>
          <p:cNvPicPr preferRelativeResize="0"/>
          <p:nvPr/>
        </p:nvPicPr>
        <p:blipFill rotWithShape="1">
          <a:blip r:embed="rId4">
            <a:alphaModFix/>
          </a:blip>
          <a:srcRect b="0" l="0" r="0" t="0"/>
          <a:stretch/>
        </p:blipFill>
        <p:spPr>
          <a:xfrm>
            <a:off x="6609496" y="2545465"/>
            <a:ext cx="2415204" cy="1454686"/>
          </a:xfrm>
          <a:prstGeom prst="rect">
            <a:avLst/>
          </a:prstGeom>
          <a:noFill/>
          <a:ln cap="flat" cmpd="sng" w="8325">
            <a:solidFill>
              <a:srgbClr val="666666"/>
            </a:solidFill>
            <a:prstDash val="solid"/>
            <a:round/>
            <a:headEnd len="sm" w="sm" type="none"/>
            <a:tailEnd len="sm" w="sm" type="none"/>
          </a:ln>
        </p:spPr>
      </p:pic>
      <p:pic>
        <p:nvPicPr>
          <p:cNvPr id="169" name="Google Shape;169;p32"/>
          <p:cNvPicPr preferRelativeResize="0"/>
          <p:nvPr/>
        </p:nvPicPr>
        <p:blipFill rotWithShape="1">
          <a:blip r:embed="rId5">
            <a:alphaModFix/>
          </a:blip>
          <a:srcRect b="0" l="0" r="0" t="0"/>
          <a:stretch/>
        </p:blipFill>
        <p:spPr>
          <a:xfrm>
            <a:off x="4572001" y="2545465"/>
            <a:ext cx="1930956" cy="1454685"/>
          </a:xfrm>
          <a:prstGeom prst="rect">
            <a:avLst/>
          </a:prstGeom>
          <a:noFill/>
          <a:ln cap="flat" cmpd="sng" w="8325">
            <a:solidFill>
              <a:srgbClr val="666666"/>
            </a:solidFill>
            <a:prstDash val="solid"/>
            <a:round/>
            <a:headEnd len="sm" w="sm" type="none"/>
            <a:tailEnd len="sm" w="sm" type="none"/>
          </a:ln>
        </p:spPr>
      </p:pic>
      <p:pic>
        <p:nvPicPr>
          <p:cNvPr id="170" name="Google Shape;170;p32"/>
          <p:cNvPicPr preferRelativeResize="0"/>
          <p:nvPr/>
        </p:nvPicPr>
        <p:blipFill rotWithShape="1">
          <a:blip r:embed="rId6">
            <a:alphaModFix/>
          </a:blip>
          <a:srcRect b="0" l="0" r="0" t="0"/>
          <a:stretch/>
        </p:blipFill>
        <p:spPr>
          <a:xfrm>
            <a:off x="6609496" y="1002347"/>
            <a:ext cx="2415204" cy="1454685"/>
          </a:xfrm>
          <a:prstGeom prst="rect">
            <a:avLst/>
          </a:prstGeom>
          <a:noFill/>
          <a:ln cap="flat" cmpd="sng" w="8325">
            <a:solidFill>
              <a:srgbClr val="666666"/>
            </a:solidFill>
            <a:prstDash val="solid"/>
            <a:round/>
            <a:headEnd len="sm" w="sm" type="none"/>
            <a:tailEnd len="sm" w="sm" type="none"/>
          </a:ln>
        </p:spPr>
      </p:pic>
      <p:sp>
        <p:nvSpPr>
          <p:cNvPr id="171" name="Google Shape;171;p32"/>
          <p:cNvSpPr txBox="1"/>
          <p:nvPr/>
        </p:nvSpPr>
        <p:spPr>
          <a:xfrm>
            <a:off x="129700" y="919400"/>
            <a:ext cx="4296900" cy="3003900"/>
          </a:xfrm>
          <a:prstGeom prst="rect">
            <a:avLst/>
          </a:prstGeom>
          <a:noFill/>
          <a:ln cap="flat" cmpd="sng" w="19050">
            <a:solidFill>
              <a:srgbClr val="8E7CC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Ideo-pleasures</a:t>
            </a:r>
            <a:r>
              <a:rPr b="0" i="0" lang="en-GB" sz="1200" u="none" cap="none" strike="noStrike">
                <a:solidFill>
                  <a:srgbClr val="000000"/>
                </a:solidFill>
                <a:latin typeface="Arial"/>
                <a:ea typeface="Arial"/>
                <a:cs typeface="Arial"/>
                <a:sym typeface="Arial"/>
              </a:rPr>
              <a:t> are pleasures that are linked to our </a:t>
            </a:r>
            <a:r>
              <a:rPr b="1" i="0" lang="en-GB" sz="1200" u="none" cap="none" strike="noStrike">
                <a:solidFill>
                  <a:srgbClr val="000000"/>
                </a:solidFill>
                <a:latin typeface="Arial"/>
                <a:ea typeface="Arial"/>
                <a:cs typeface="Arial"/>
                <a:sym typeface="Arial"/>
              </a:rPr>
              <a:t>ideas</a:t>
            </a:r>
            <a:r>
              <a:rPr b="0" i="0" lang="en-GB" sz="1200" u="none" cap="none" strike="noStrike">
                <a:solidFill>
                  <a:srgbClr val="000000"/>
                </a:solidFill>
                <a:latin typeface="Arial"/>
                <a:ea typeface="Arial"/>
                <a:cs typeface="Arial"/>
                <a:sym typeface="Arial"/>
              </a:rPr>
              <a:t> - aesthetically and culturally, and pleasures </a:t>
            </a:r>
            <a:r>
              <a:rPr b="1" i="0" lang="en-GB" sz="1200" u="none" cap="none" strike="noStrike">
                <a:solidFill>
                  <a:srgbClr val="000000"/>
                </a:solidFill>
                <a:latin typeface="Arial"/>
                <a:ea typeface="Arial"/>
                <a:cs typeface="Arial"/>
                <a:sym typeface="Arial"/>
              </a:rPr>
              <a:t>that satisfy people's tastes, values and aspirations.</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latin typeface="Arial"/>
                <a:ea typeface="Arial"/>
                <a:cs typeface="Arial"/>
                <a:sym typeface="Arial"/>
              </a:rPr>
              <a:t>Ideo-pleasures</a:t>
            </a:r>
            <a:r>
              <a:rPr b="0" i="0" lang="en-GB" sz="1200" u="none" cap="none" strike="noStrike">
                <a:solidFill>
                  <a:srgbClr val="000000"/>
                </a:solidFill>
                <a:latin typeface="Arial"/>
                <a:ea typeface="Arial"/>
                <a:cs typeface="Arial"/>
                <a:sym typeface="Arial"/>
              </a:rPr>
              <a:t> can be derived from products that are aesthetically pleasing by appealing to the customers</a:t>
            </a:r>
            <a:r>
              <a:rPr b="1" i="0" lang="en-GB" sz="1200" u="none" cap="none" strike="noStrike">
                <a:solidFill>
                  <a:srgbClr val="000000"/>
                </a:solidFill>
                <a:latin typeface="Arial"/>
                <a:ea typeface="Arial"/>
                <a:cs typeface="Arial"/>
                <a:sym typeface="Arial"/>
              </a:rPr>
              <a:t> personal values.</a:t>
            </a:r>
            <a:r>
              <a:rPr b="0" i="0" lang="en-GB" sz="1200" u="none" cap="none" strike="noStrike">
                <a:solidFill>
                  <a:srgbClr val="000000"/>
                </a:solidFill>
                <a:latin typeface="Arial"/>
                <a:ea typeface="Arial"/>
                <a:cs typeface="Arial"/>
                <a:sym typeface="Arial"/>
              </a:rPr>
              <a:t>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Values can be philosophical, religious, or relate to some particular issue, such as the environment or political movement. These values can be embodied in products, or be a symbol of a particular movement or socio-group. For example, a product made from </a:t>
            </a:r>
            <a:r>
              <a:rPr b="1" i="0" lang="en-GB" sz="1200" u="none" cap="none" strike="noStrike">
                <a:solidFill>
                  <a:srgbClr val="000000"/>
                </a:solidFill>
                <a:latin typeface="Arial"/>
                <a:ea typeface="Arial"/>
                <a:cs typeface="Arial"/>
                <a:sym typeface="Arial"/>
              </a:rPr>
              <a:t>biodegradable materials might be seen as embodying the value of environment responsibility.</a:t>
            </a:r>
            <a:r>
              <a:rPr b="0" i="0" lang="en-GB" sz="1200" u="none" cap="none" strike="noStrike">
                <a:solidFill>
                  <a:srgbClr val="000000"/>
                </a:solidFill>
                <a:latin typeface="Arial"/>
                <a:ea typeface="Arial"/>
                <a:cs typeface="Arial"/>
                <a:sym typeface="Arial"/>
              </a:rPr>
              <a:t> Ideo-pleasures can also be derived from the emotional feeling of appreciating beautifully designed, crafted and manufactured products. </a:t>
            </a:r>
            <a:endParaRPr b="0" i="0" sz="1200" u="none" cap="none" strike="noStrike">
              <a:solidFill>
                <a:srgbClr val="0000FF"/>
              </a:solidFill>
              <a:latin typeface="Arial"/>
              <a:ea typeface="Arial"/>
              <a:cs typeface="Arial"/>
              <a:sym typeface="Arial"/>
            </a:endParaRPr>
          </a:p>
        </p:txBody>
      </p:sp>
      <p:sp>
        <p:nvSpPr>
          <p:cNvPr id="172" name="Google Shape;172;p32"/>
          <p:cNvSpPr txBox="1"/>
          <p:nvPr/>
        </p:nvSpPr>
        <p:spPr>
          <a:xfrm>
            <a:off x="129700" y="4101475"/>
            <a:ext cx="8895000" cy="938700"/>
          </a:xfrm>
          <a:prstGeom prst="rect">
            <a:avLst/>
          </a:prstGeom>
          <a:solidFill>
            <a:srgbClr val="EEFF41"/>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595959"/>
                </a:solidFill>
                <a:latin typeface="Arial"/>
                <a:ea typeface="Arial"/>
                <a:cs typeface="Arial"/>
                <a:sym typeface="Arial"/>
              </a:rPr>
              <a:t>Aesthetic sensibilities are often closely linked to our ideological or cultural identity, and determine to a great extent the pleasure they bring. For example, many people love the idea or indeed do get great pleasure from driving VW camper vans. This is where the ‘idea’ of it is greater than the reality. They are often impractical, unreliable and relatively expensive in comparison other vehicles that offer far greater utility - this is often the case with classic cars. </a:t>
            </a:r>
            <a:endParaRPr b="0" i="0" sz="1200" u="none" cap="none" strike="noStrike">
              <a:solidFill>
                <a:srgbClr val="595959"/>
              </a:solidFill>
              <a:latin typeface="Arial"/>
              <a:ea typeface="Arial"/>
              <a:cs typeface="Arial"/>
              <a:sym typeface="Arial"/>
            </a:endParaRPr>
          </a:p>
        </p:txBody>
      </p:sp>
      <p:sp>
        <p:nvSpPr>
          <p:cNvPr id="173" name="Google Shape;173;p32"/>
          <p:cNvSpPr txBox="1"/>
          <p:nvPr/>
        </p:nvSpPr>
        <p:spPr>
          <a:xfrm>
            <a:off x="65125" y="68975"/>
            <a:ext cx="8916900" cy="314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1.3.1 The four-pleasure framework can act as a critical component to determine how users interpret and interact with a product.</a:t>
            </a:r>
            <a:endParaRPr b="1" sz="1100">
              <a:solidFill>
                <a:srgbClr val="351C75"/>
              </a:solidFill>
            </a:endParaRPr>
          </a:p>
        </p:txBody>
      </p:sp>
      <p:sp>
        <p:nvSpPr>
          <p:cNvPr id="174" name="Google Shape;174;p32"/>
          <p:cNvSpPr txBox="1"/>
          <p:nvPr/>
        </p:nvSpPr>
        <p:spPr>
          <a:xfrm>
            <a:off x="113550" y="478175"/>
            <a:ext cx="1676700" cy="271800"/>
          </a:xfrm>
          <a:prstGeom prst="rect">
            <a:avLst/>
          </a:prstGeom>
          <a:solidFill>
            <a:srgbClr val="FFCD91"/>
          </a:solid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b="1" lang="en-GB" sz="1200">
                <a:solidFill>
                  <a:schemeClr val="dk1"/>
                </a:solidFill>
              </a:rPr>
              <a:t>Ideo</a:t>
            </a:r>
            <a:r>
              <a:rPr b="1" lang="en-GB" sz="1500">
                <a:latin typeface="Calibri"/>
                <a:ea typeface="Calibri"/>
                <a:cs typeface="Calibri"/>
                <a:sym typeface="Calibri"/>
              </a:rPr>
              <a:t>-pleasure </a:t>
            </a:r>
            <a:endParaRPr sz="15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 name="Shape 178"/>
        <p:cNvGrpSpPr/>
        <p:nvPr/>
      </p:nvGrpSpPr>
      <p:grpSpPr>
        <a:xfrm>
          <a:off x="0" y="0"/>
          <a:ext cx="0" cy="0"/>
          <a:chOff x="0" y="0"/>
          <a:chExt cx="0" cy="0"/>
        </a:xfrm>
      </p:grpSpPr>
      <p:sp>
        <p:nvSpPr>
          <p:cNvPr id="179" name="Google Shape;179;p33"/>
          <p:cNvSpPr txBox="1"/>
          <p:nvPr/>
        </p:nvSpPr>
        <p:spPr>
          <a:xfrm>
            <a:off x="65125" y="68975"/>
            <a:ext cx="8916900" cy="314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1.3.1 The four-pleasure framework can act as a critical component to determine how users interpret and interact with a product.</a:t>
            </a:r>
            <a:endParaRPr b="1" sz="1100">
              <a:solidFill>
                <a:srgbClr val="351C75"/>
              </a:solidFill>
            </a:endParaRPr>
          </a:p>
        </p:txBody>
      </p:sp>
      <p:sp>
        <p:nvSpPr>
          <p:cNvPr id="180" name="Google Shape;180;p33"/>
          <p:cNvSpPr txBox="1"/>
          <p:nvPr/>
        </p:nvSpPr>
        <p:spPr>
          <a:xfrm>
            <a:off x="242150" y="455275"/>
            <a:ext cx="5579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81" name="Google Shape;181;p33"/>
          <p:cNvSpPr txBox="1"/>
          <p:nvPr/>
        </p:nvSpPr>
        <p:spPr>
          <a:xfrm>
            <a:off x="252442" y="554742"/>
            <a:ext cx="8572500" cy="204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200">
                <a:solidFill>
                  <a:schemeClr val="dk2"/>
                </a:solidFill>
              </a:rPr>
              <a:t>The four-pleasure framework relates to other design principles such as Donald Norman’s three levels of design appeal: visceral, behaviour and reflective outlined in 2003 in ‘Emotional Design’. Norman </a:t>
            </a:r>
            <a:r>
              <a:rPr lang="en-GB" sz="1200">
                <a:solidFill>
                  <a:schemeClr val="dk2"/>
                </a:solidFill>
              </a:rPr>
              <a:t>believed</a:t>
            </a:r>
            <a:r>
              <a:rPr lang="en-GB" sz="1200">
                <a:solidFill>
                  <a:schemeClr val="dk2"/>
                </a:solidFill>
              </a:rPr>
              <a:t> that designs that engage the emotions improved the user experience. </a:t>
            </a:r>
            <a:endParaRPr sz="1200">
              <a:solidFill>
                <a:schemeClr val="dk2"/>
              </a:solidFill>
            </a:endParaRPr>
          </a:p>
          <a:p>
            <a:pPr indent="0" lvl="0" marL="0" rtl="0" algn="l">
              <a:lnSpc>
                <a:spcPct val="115000"/>
              </a:lnSpc>
              <a:spcBef>
                <a:spcPts val="0"/>
              </a:spcBef>
              <a:spcAft>
                <a:spcPts val="0"/>
              </a:spcAft>
              <a:buNone/>
            </a:pPr>
            <a:r>
              <a:t/>
            </a:r>
            <a:endParaRPr sz="1200">
              <a:solidFill>
                <a:schemeClr val="dk2"/>
              </a:solidFill>
            </a:endParaRPr>
          </a:p>
          <a:p>
            <a:pPr indent="0" lvl="0" marL="0" rtl="0" algn="l">
              <a:lnSpc>
                <a:spcPct val="115000"/>
              </a:lnSpc>
              <a:spcBef>
                <a:spcPts val="0"/>
              </a:spcBef>
              <a:spcAft>
                <a:spcPts val="0"/>
              </a:spcAft>
              <a:buNone/>
            </a:pPr>
            <a:r>
              <a:rPr lang="en-GB" sz="1200">
                <a:solidFill>
                  <a:schemeClr val="dk2"/>
                </a:solidFill>
              </a:rPr>
              <a:t>He suggested such design s should invoke three emotional </a:t>
            </a:r>
            <a:r>
              <a:rPr lang="en-GB" sz="1200">
                <a:solidFill>
                  <a:schemeClr val="dk2"/>
                </a:solidFill>
              </a:rPr>
              <a:t>responses</a:t>
            </a:r>
            <a:r>
              <a:rPr lang="en-GB" sz="1200">
                <a:solidFill>
                  <a:schemeClr val="dk2"/>
                </a:solidFill>
              </a:rPr>
              <a:t> : </a:t>
            </a:r>
            <a:endParaRPr sz="1200">
              <a:solidFill>
                <a:schemeClr val="dk2"/>
              </a:solidFill>
            </a:endParaRPr>
          </a:p>
          <a:p>
            <a:pPr indent="0" lvl="0" marL="0" rtl="0" algn="l">
              <a:lnSpc>
                <a:spcPct val="115000"/>
              </a:lnSpc>
              <a:spcBef>
                <a:spcPts val="0"/>
              </a:spcBef>
              <a:spcAft>
                <a:spcPts val="0"/>
              </a:spcAft>
              <a:buNone/>
            </a:pPr>
            <a:r>
              <a:t/>
            </a:r>
            <a:endParaRPr sz="500">
              <a:solidFill>
                <a:schemeClr val="dk2"/>
              </a:solidFill>
            </a:endParaRPr>
          </a:p>
          <a:p>
            <a:pPr indent="-317500" lvl="0" marL="457200" rtl="0" algn="l">
              <a:lnSpc>
                <a:spcPct val="115000"/>
              </a:lnSpc>
              <a:spcBef>
                <a:spcPts val="0"/>
              </a:spcBef>
              <a:spcAft>
                <a:spcPts val="0"/>
              </a:spcAft>
              <a:buClr>
                <a:schemeClr val="dk2"/>
              </a:buClr>
              <a:buSzPts val="1400"/>
              <a:buChar char="●"/>
            </a:pPr>
            <a:r>
              <a:rPr b="1" lang="en-GB">
                <a:solidFill>
                  <a:schemeClr val="dk2"/>
                </a:solidFill>
              </a:rPr>
              <a:t>Visceral (immediate sensory reaction),</a:t>
            </a:r>
            <a:endParaRPr b="1">
              <a:solidFill>
                <a:schemeClr val="dk2"/>
              </a:solidFill>
            </a:endParaRPr>
          </a:p>
          <a:p>
            <a:pPr indent="-317500" lvl="0" marL="457200" rtl="0" algn="l">
              <a:lnSpc>
                <a:spcPct val="115000"/>
              </a:lnSpc>
              <a:spcBef>
                <a:spcPts val="0"/>
              </a:spcBef>
              <a:spcAft>
                <a:spcPts val="0"/>
              </a:spcAft>
              <a:buClr>
                <a:schemeClr val="dk2"/>
              </a:buClr>
              <a:buSzPts val="1400"/>
              <a:buChar char="●"/>
            </a:pPr>
            <a:r>
              <a:rPr b="1" lang="en-GB">
                <a:solidFill>
                  <a:schemeClr val="dk2"/>
                </a:solidFill>
              </a:rPr>
              <a:t>Behavioural (functional usability),</a:t>
            </a:r>
            <a:endParaRPr b="1">
              <a:solidFill>
                <a:schemeClr val="dk2"/>
              </a:solidFill>
            </a:endParaRPr>
          </a:p>
          <a:p>
            <a:pPr indent="-317500" lvl="0" marL="457200" rtl="0" algn="l">
              <a:lnSpc>
                <a:spcPct val="115000"/>
              </a:lnSpc>
              <a:spcBef>
                <a:spcPts val="0"/>
              </a:spcBef>
              <a:spcAft>
                <a:spcPts val="0"/>
              </a:spcAft>
              <a:buClr>
                <a:schemeClr val="dk2"/>
              </a:buClr>
              <a:buSzPts val="1400"/>
              <a:buChar char="●"/>
            </a:pPr>
            <a:r>
              <a:rPr b="1" lang="en-GB">
                <a:solidFill>
                  <a:schemeClr val="dk2"/>
                </a:solidFill>
              </a:rPr>
              <a:t>Reflective (meaning and personal value)</a:t>
            </a:r>
            <a:endParaRPr b="1">
              <a:solidFill>
                <a:schemeClr val="dk2"/>
              </a:solidFill>
            </a:endParaRPr>
          </a:p>
        </p:txBody>
      </p:sp>
      <p:pic>
        <p:nvPicPr>
          <p:cNvPr id="182" name="Google Shape;182;p33"/>
          <p:cNvPicPr preferRelativeResize="0"/>
          <p:nvPr/>
        </p:nvPicPr>
        <p:blipFill rotWithShape="1">
          <a:blip r:embed="rId3">
            <a:alphaModFix/>
          </a:blip>
          <a:srcRect b="23225" l="30224" r="38694" t="13424"/>
          <a:stretch/>
        </p:blipFill>
        <p:spPr>
          <a:xfrm>
            <a:off x="1858250" y="3089925"/>
            <a:ext cx="1106475" cy="1691451"/>
          </a:xfrm>
          <a:prstGeom prst="rect">
            <a:avLst/>
          </a:prstGeom>
          <a:noFill/>
          <a:ln>
            <a:noFill/>
          </a:ln>
        </p:spPr>
      </p:pic>
      <p:grpSp>
        <p:nvGrpSpPr>
          <p:cNvPr id="183" name="Google Shape;183;p33"/>
          <p:cNvGrpSpPr/>
          <p:nvPr/>
        </p:nvGrpSpPr>
        <p:grpSpPr>
          <a:xfrm>
            <a:off x="3070725" y="3127880"/>
            <a:ext cx="1985376" cy="1738370"/>
            <a:chOff x="6654775" y="3155555"/>
            <a:chExt cx="1985376" cy="1738370"/>
          </a:xfrm>
        </p:grpSpPr>
        <p:pic>
          <p:nvPicPr>
            <p:cNvPr id="184" name="Google Shape;184;p33" title="Emotional Design - How does a product make you FEEL_.mp4">
              <a:hlinkClick r:id="rId4"/>
            </p:cNvPr>
            <p:cNvPicPr preferRelativeResize="0"/>
            <p:nvPr/>
          </p:nvPicPr>
          <p:blipFill rotWithShape="1">
            <a:blip r:embed="rId5">
              <a:alphaModFix/>
            </a:blip>
            <a:srcRect b="0" l="0" r="0" t="0"/>
            <a:stretch/>
          </p:blipFill>
          <p:spPr>
            <a:xfrm>
              <a:off x="6654775" y="3155555"/>
              <a:ext cx="1943450" cy="1457572"/>
            </a:xfrm>
            <a:prstGeom prst="rect">
              <a:avLst/>
            </a:prstGeom>
            <a:noFill/>
            <a:ln cap="flat" cmpd="sng" w="9525">
              <a:solidFill>
                <a:srgbClr val="666666"/>
              </a:solidFill>
              <a:prstDash val="solid"/>
              <a:round/>
              <a:headEnd len="sm" w="sm" type="none"/>
              <a:tailEnd len="sm" w="sm" type="none"/>
            </a:ln>
          </p:spPr>
        </p:pic>
        <p:sp>
          <p:nvSpPr>
            <p:cNvPr id="185" name="Google Shape;185;p33"/>
            <p:cNvSpPr txBox="1"/>
            <p:nvPr/>
          </p:nvSpPr>
          <p:spPr>
            <a:xfrm>
              <a:off x="6696750" y="4524625"/>
              <a:ext cx="194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Video: Emotional Design</a:t>
              </a:r>
              <a:endParaRPr sz="1200">
                <a:solidFill>
                  <a:schemeClr val="dk2"/>
                </a:solidFill>
              </a:endParaRPr>
            </a:p>
          </p:txBody>
        </p:sp>
      </p:grpSp>
      <p:grpSp>
        <p:nvGrpSpPr>
          <p:cNvPr id="186" name="Google Shape;186;p33"/>
          <p:cNvGrpSpPr/>
          <p:nvPr/>
        </p:nvGrpSpPr>
        <p:grpSpPr>
          <a:xfrm>
            <a:off x="154062" y="3089928"/>
            <a:ext cx="1598195" cy="1814297"/>
            <a:chOff x="4207345" y="1963400"/>
            <a:chExt cx="1872300" cy="2125465"/>
          </a:xfrm>
        </p:grpSpPr>
        <p:pic>
          <p:nvPicPr>
            <p:cNvPr id="187" name="Google Shape;187;p33"/>
            <p:cNvPicPr preferRelativeResize="0"/>
            <p:nvPr/>
          </p:nvPicPr>
          <p:blipFill rotWithShape="1">
            <a:blip r:embed="rId6">
              <a:alphaModFix/>
            </a:blip>
            <a:srcRect b="0" l="24614" r="0" t="0"/>
            <a:stretch/>
          </p:blipFill>
          <p:spPr>
            <a:xfrm>
              <a:off x="4238900" y="1963400"/>
              <a:ext cx="1823800" cy="1819275"/>
            </a:xfrm>
            <a:prstGeom prst="rect">
              <a:avLst/>
            </a:prstGeom>
            <a:noFill/>
            <a:ln>
              <a:noFill/>
            </a:ln>
          </p:spPr>
        </p:pic>
        <p:sp>
          <p:nvSpPr>
            <p:cNvPr id="188" name="Google Shape;188;p33"/>
            <p:cNvSpPr txBox="1"/>
            <p:nvPr/>
          </p:nvSpPr>
          <p:spPr>
            <a:xfrm>
              <a:off x="4207345" y="3719565"/>
              <a:ext cx="1872300" cy="369300"/>
            </a:xfrm>
            <a:prstGeom prst="rect">
              <a:avLst/>
            </a:prstGeom>
            <a:noFill/>
            <a:ln>
              <a:noFill/>
            </a:ln>
          </p:spPr>
          <p:txBody>
            <a:bodyPr anchorCtr="0" anchor="t" bIns="78050" lIns="78050" spcFirstLastPara="1" rIns="78050" wrap="square" tIns="78050">
              <a:spAutoFit/>
            </a:bodyPr>
            <a:lstStyle/>
            <a:p>
              <a:pPr indent="0" lvl="0" marL="0" rtl="0" algn="ctr">
                <a:spcBef>
                  <a:spcPts val="0"/>
                </a:spcBef>
                <a:spcAft>
                  <a:spcPts val="0"/>
                </a:spcAft>
                <a:buNone/>
              </a:pPr>
              <a:r>
                <a:rPr lang="en-GB" sz="1024">
                  <a:solidFill>
                    <a:schemeClr val="dk2"/>
                  </a:solidFill>
                </a:rPr>
                <a:t>Don Norman</a:t>
              </a:r>
              <a:endParaRPr sz="1024">
                <a:solidFill>
                  <a:schemeClr val="dk2"/>
                </a:solidFill>
              </a:endParaRPr>
            </a:p>
          </p:txBody>
        </p:sp>
      </p:grpSp>
      <p:sp>
        <p:nvSpPr>
          <p:cNvPr id="189" name="Google Shape;189;p33"/>
          <p:cNvSpPr txBox="1"/>
          <p:nvPr/>
        </p:nvSpPr>
        <p:spPr>
          <a:xfrm>
            <a:off x="5162100" y="1710575"/>
            <a:ext cx="3849600" cy="3070800"/>
          </a:xfrm>
          <a:prstGeom prst="rect">
            <a:avLst/>
          </a:prstGeom>
          <a:noFill/>
          <a:ln cap="flat" cmpd="sng" w="9525">
            <a:solidFill>
              <a:srgbClr val="99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500">
                <a:solidFill>
                  <a:schemeClr val="dk2"/>
                </a:solidFill>
              </a:rPr>
              <a:t>A well designed product should provide pleasure at each level or interaction with - </a:t>
            </a:r>
            <a:endParaRPr sz="1500">
              <a:solidFill>
                <a:schemeClr val="dk2"/>
              </a:solidFill>
            </a:endParaRPr>
          </a:p>
          <a:p>
            <a:pPr indent="0" lvl="0" marL="0" rtl="0" algn="l">
              <a:lnSpc>
                <a:spcPct val="115000"/>
              </a:lnSpc>
              <a:spcBef>
                <a:spcPts val="0"/>
              </a:spcBef>
              <a:spcAft>
                <a:spcPts val="0"/>
              </a:spcAft>
              <a:buNone/>
            </a:pPr>
            <a:r>
              <a:t/>
            </a:r>
            <a:endParaRPr sz="1500">
              <a:solidFill>
                <a:schemeClr val="dk2"/>
              </a:solidFill>
            </a:endParaRPr>
          </a:p>
          <a:p>
            <a:pPr indent="0" lvl="0" marL="0" rtl="0" algn="l">
              <a:lnSpc>
                <a:spcPct val="115000"/>
              </a:lnSpc>
              <a:spcBef>
                <a:spcPts val="0"/>
              </a:spcBef>
              <a:spcAft>
                <a:spcPts val="0"/>
              </a:spcAft>
              <a:buNone/>
            </a:pPr>
            <a:r>
              <a:rPr lang="en-GB" sz="1500">
                <a:solidFill>
                  <a:schemeClr val="dk2"/>
                </a:solidFill>
              </a:rPr>
              <a:t>Physical sensations like touch and aesthetics relating </a:t>
            </a:r>
            <a:r>
              <a:rPr b="1" lang="en-GB" sz="1500">
                <a:solidFill>
                  <a:schemeClr val="dk2"/>
                </a:solidFill>
              </a:rPr>
              <a:t>visceral</a:t>
            </a:r>
            <a:r>
              <a:rPr lang="en-GB" sz="1500">
                <a:solidFill>
                  <a:schemeClr val="dk2"/>
                </a:solidFill>
              </a:rPr>
              <a:t>;</a:t>
            </a:r>
            <a:endParaRPr sz="1500">
              <a:solidFill>
                <a:schemeClr val="dk2"/>
              </a:solidFill>
            </a:endParaRPr>
          </a:p>
          <a:p>
            <a:pPr indent="0" lvl="0" marL="0" rtl="0" algn="l">
              <a:lnSpc>
                <a:spcPct val="115000"/>
              </a:lnSpc>
              <a:spcBef>
                <a:spcPts val="0"/>
              </a:spcBef>
              <a:spcAft>
                <a:spcPts val="0"/>
              </a:spcAft>
              <a:buNone/>
            </a:pPr>
            <a:r>
              <a:t/>
            </a:r>
            <a:endParaRPr sz="1500">
              <a:solidFill>
                <a:schemeClr val="dk2"/>
              </a:solidFill>
            </a:endParaRPr>
          </a:p>
          <a:p>
            <a:pPr indent="0" lvl="0" marL="0" rtl="0" algn="l">
              <a:lnSpc>
                <a:spcPct val="115000"/>
              </a:lnSpc>
              <a:spcBef>
                <a:spcPts val="0"/>
              </a:spcBef>
              <a:spcAft>
                <a:spcPts val="0"/>
              </a:spcAft>
              <a:buNone/>
            </a:pPr>
            <a:r>
              <a:rPr lang="en-GB" sz="1500">
                <a:solidFill>
                  <a:schemeClr val="dk2"/>
                </a:solidFill>
              </a:rPr>
              <a:t>Ease of use and functionality to </a:t>
            </a:r>
            <a:r>
              <a:rPr b="1" lang="en-GB" sz="1500">
                <a:solidFill>
                  <a:schemeClr val="dk2"/>
                </a:solidFill>
              </a:rPr>
              <a:t>behavioural</a:t>
            </a:r>
            <a:r>
              <a:rPr lang="en-GB" sz="1500">
                <a:solidFill>
                  <a:schemeClr val="dk2"/>
                </a:solidFill>
              </a:rPr>
              <a:t>; and</a:t>
            </a:r>
            <a:endParaRPr sz="1500">
              <a:solidFill>
                <a:schemeClr val="dk2"/>
              </a:solidFill>
            </a:endParaRPr>
          </a:p>
          <a:p>
            <a:pPr indent="0" lvl="0" marL="0" rtl="0" algn="l">
              <a:lnSpc>
                <a:spcPct val="115000"/>
              </a:lnSpc>
              <a:spcBef>
                <a:spcPts val="0"/>
              </a:spcBef>
              <a:spcAft>
                <a:spcPts val="0"/>
              </a:spcAft>
              <a:buNone/>
            </a:pPr>
            <a:r>
              <a:t/>
            </a:r>
            <a:endParaRPr sz="1500">
              <a:solidFill>
                <a:schemeClr val="dk2"/>
              </a:solidFill>
            </a:endParaRPr>
          </a:p>
          <a:p>
            <a:pPr indent="0" lvl="0" marL="0" rtl="0" algn="l">
              <a:lnSpc>
                <a:spcPct val="115000"/>
              </a:lnSpc>
              <a:spcBef>
                <a:spcPts val="0"/>
              </a:spcBef>
              <a:spcAft>
                <a:spcPts val="0"/>
              </a:spcAft>
              <a:buNone/>
            </a:pPr>
            <a:r>
              <a:rPr lang="en-GB" sz="1500">
                <a:solidFill>
                  <a:schemeClr val="dk2"/>
                </a:solidFill>
              </a:rPr>
              <a:t>Personal connection or societal impact to the </a:t>
            </a:r>
            <a:r>
              <a:rPr b="1" lang="en-GB" sz="1500">
                <a:solidFill>
                  <a:schemeClr val="dk2"/>
                </a:solidFill>
              </a:rPr>
              <a:t>reflective</a:t>
            </a:r>
            <a:r>
              <a:rPr lang="en-GB" sz="1500">
                <a:solidFill>
                  <a:schemeClr val="dk2"/>
                </a:solidFill>
              </a:rPr>
              <a:t> level.</a:t>
            </a:r>
            <a:endParaRPr sz="15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3" name="Shape 193"/>
        <p:cNvGrpSpPr/>
        <p:nvPr/>
      </p:nvGrpSpPr>
      <p:grpSpPr>
        <a:xfrm>
          <a:off x="0" y="0"/>
          <a:ext cx="0" cy="0"/>
          <a:chOff x="0" y="0"/>
          <a:chExt cx="0" cy="0"/>
        </a:xfrm>
      </p:grpSpPr>
      <p:sp>
        <p:nvSpPr>
          <p:cNvPr id="194" name="Google Shape;194;p34"/>
          <p:cNvSpPr txBox="1"/>
          <p:nvPr/>
        </p:nvSpPr>
        <p:spPr>
          <a:xfrm>
            <a:off x="65125" y="68975"/>
            <a:ext cx="8916900" cy="314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1.3.1 The four-pleasure framework can act as a critical component to determine how users interpret and interact with a product.</a:t>
            </a:r>
            <a:endParaRPr b="1" sz="1100">
              <a:solidFill>
                <a:srgbClr val="351C75"/>
              </a:solidFill>
            </a:endParaRPr>
          </a:p>
        </p:txBody>
      </p:sp>
      <p:sp>
        <p:nvSpPr>
          <p:cNvPr id="195" name="Google Shape;195;p34"/>
          <p:cNvSpPr txBox="1"/>
          <p:nvPr/>
        </p:nvSpPr>
        <p:spPr>
          <a:xfrm>
            <a:off x="242150" y="455275"/>
            <a:ext cx="5579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96" name="Google Shape;196;p34"/>
          <p:cNvSpPr txBox="1"/>
          <p:nvPr/>
        </p:nvSpPr>
        <p:spPr>
          <a:xfrm>
            <a:off x="199850" y="502150"/>
            <a:ext cx="8782200" cy="362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a:solidFill>
                  <a:schemeClr val="dk2"/>
                </a:solidFill>
                <a:highlight>
                  <a:srgbClr val="FFFF00"/>
                </a:highlight>
              </a:rPr>
              <a:t>Physio-pleasure (Visceral):</a:t>
            </a:r>
            <a:r>
              <a:rPr lang="en-GB">
                <a:solidFill>
                  <a:schemeClr val="dk2"/>
                </a:solidFill>
                <a:highlight>
                  <a:srgbClr val="FFFF00"/>
                </a:highlight>
              </a:rPr>
              <a:t> </a:t>
            </a:r>
            <a:endParaRPr>
              <a:solidFill>
                <a:schemeClr val="dk2"/>
              </a:solidFill>
              <a:highlight>
                <a:srgbClr val="FFFF00"/>
              </a:highlight>
            </a:endParaRPr>
          </a:p>
          <a:p>
            <a:pPr indent="0" lvl="0" marL="0" rtl="0" algn="l">
              <a:lnSpc>
                <a:spcPct val="115000"/>
              </a:lnSpc>
              <a:spcBef>
                <a:spcPts val="0"/>
              </a:spcBef>
              <a:spcAft>
                <a:spcPts val="0"/>
              </a:spcAft>
              <a:buNone/>
            </a:pPr>
            <a:r>
              <a:rPr lang="en-GB">
                <a:solidFill>
                  <a:schemeClr val="dk2"/>
                </a:solidFill>
              </a:rPr>
              <a:t>As as it focuses on the immediate sensory experience of a product, like its texture, smell or visual appeal.</a:t>
            </a:r>
            <a:endParaRPr>
              <a:solidFill>
                <a:schemeClr val="dk2"/>
              </a:solidFill>
            </a:endParaRPr>
          </a:p>
          <a:p>
            <a:pPr indent="0" lvl="0" marL="0" rtl="0" algn="l">
              <a:lnSpc>
                <a:spcPct val="115000"/>
              </a:lnSpc>
              <a:spcBef>
                <a:spcPts val="0"/>
              </a:spcBef>
              <a:spcAft>
                <a:spcPts val="0"/>
              </a:spcAft>
              <a:buNone/>
            </a:pPr>
            <a:r>
              <a:t/>
            </a:r>
            <a:endParaRPr>
              <a:solidFill>
                <a:schemeClr val="dk2"/>
              </a:solidFill>
            </a:endParaRPr>
          </a:p>
          <a:p>
            <a:pPr indent="0" lvl="0" marL="0" rtl="0" algn="l">
              <a:lnSpc>
                <a:spcPct val="115000"/>
              </a:lnSpc>
              <a:spcBef>
                <a:spcPts val="0"/>
              </a:spcBef>
              <a:spcAft>
                <a:spcPts val="0"/>
              </a:spcAft>
              <a:buNone/>
            </a:pPr>
            <a:r>
              <a:rPr b="1" lang="en-GB">
                <a:solidFill>
                  <a:schemeClr val="dk2"/>
                </a:solidFill>
                <a:highlight>
                  <a:srgbClr val="FFFF00"/>
                </a:highlight>
              </a:rPr>
              <a:t>Psycho-</a:t>
            </a:r>
            <a:r>
              <a:rPr b="1" lang="en-GB">
                <a:solidFill>
                  <a:schemeClr val="dk2"/>
                </a:solidFill>
                <a:highlight>
                  <a:srgbClr val="FFFF00"/>
                </a:highlight>
              </a:rPr>
              <a:t>pleasure</a:t>
            </a:r>
            <a:r>
              <a:rPr b="1" lang="en-GB">
                <a:solidFill>
                  <a:schemeClr val="dk2"/>
                </a:solidFill>
                <a:highlight>
                  <a:srgbClr val="FFFF00"/>
                </a:highlight>
              </a:rPr>
              <a:t> (</a:t>
            </a:r>
            <a:r>
              <a:rPr b="1" lang="en-GB">
                <a:solidFill>
                  <a:schemeClr val="dk2"/>
                </a:solidFill>
                <a:highlight>
                  <a:srgbClr val="FFFF00"/>
                </a:highlight>
              </a:rPr>
              <a:t>Behavioral</a:t>
            </a:r>
            <a:r>
              <a:rPr b="1" lang="en-GB">
                <a:solidFill>
                  <a:schemeClr val="dk2"/>
                </a:solidFill>
                <a:highlight>
                  <a:srgbClr val="FFFF00"/>
                </a:highlight>
              </a:rPr>
              <a:t>):</a:t>
            </a:r>
            <a:endParaRPr>
              <a:solidFill>
                <a:schemeClr val="dk2"/>
              </a:solidFill>
              <a:highlight>
                <a:srgbClr val="FFFF00"/>
              </a:highlight>
            </a:endParaRPr>
          </a:p>
          <a:p>
            <a:pPr indent="0" lvl="0" marL="0" rtl="0" algn="l">
              <a:lnSpc>
                <a:spcPct val="115000"/>
              </a:lnSpc>
              <a:spcBef>
                <a:spcPts val="0"/>
              </a:spcBef>
              <a:spcAft>
                <a:spcPts val="0"/>
              </a:spcAft>
              <a:buNone/>
            </a:pPr>
            <a:r>
              <a:rPr lang="en-GB">
                <a:solidFill>
                  <a:schemeClr val="dk2"/>
                </a:solidFill>
              </a:rPr>
              <a:t>As it relates to the pleasure derived from successfully completing a task or interacting with a product intuitively. </a:t>
            </a:r>
            <a:endParaRPr>
              <a:solidFill>
                <a:schemeClr val="dk2"/>
              </a:solidFill>
            </a:endParaRPr>
          </a:p>
          <a:p>
            <a:pPr indent="0" lvl="0" marL="0" rtl="0" algn="l">
              <a:lnSpc>
                <a:spcPct val="115000"/>
              </a:lnSpc>
              <a:spcBef>
                <a:spcPts val="0"/>
              </a:spcBef>
              <a:spcAft>
                <a:spcPts val="0"/>
              </a:spcAft>
              <a:buNone/>
            </a:pPr>
            <a:r>
              <a:t/>
            </a:r>
            <a:endParaRPr>
              <a:solidFill>
                <a:schemeClr val="dk2"/>
              </a:solidFill>
            </a:endParaRPr>
          </a:p>
          <a:p>
            <a:pPr indent="0" lvl="0" marL="0" rtl="0" algn="l">
              <a:lnSpc>
                <a:spcPct val="115000"/>
              </a:lnSpc>
              <a:spcBef>
                <a:spcPts val="0"/>
              </a:spcBef>
              <a:spcAft>
                <a:spcPts val="0"/>
              </a:spcAft>
              <a:buNone/>
            </a:pPr>
            <a:r>
              <a:rPr b="1" lang="en-GB">
                <a:solidFill>
                  <a:schemeClr val="dk2"/>
                </a:solidFill>
                <a:highlight>
                  <a:srgbClr val="FFFF00"/>
                </a:highlight>
              </a:rPr>
              <a:t>Socio-pleasure (Reflective):</a:t>
            </a:r>
            <a:endParaRPr b="1">
              <a:solidFill>
                <a:schemeClr val="dk2"/>
              </a:solidFill>
              <a:highlight>
                <a:srgbClr val="FFFF00"/>
              </a:highlight>
            </a:endParaRPr>
          </a:p>
          <a:p>
            <a:pPr indent="0" lvl="0" marL="0" rtl="0" algn="l">
              <a:lnSpc>
                <a:spcPct val="115000"/>
              </a:lnSpc>
              <a:spcBef>
                <a:spcPts val="0"/>
              </a:spcBef>
              <a:spcAft>
                <a:spcPts val="0"/>
              </a:spcAft>
              <a:buNone/>
            </a:pPr>
            <a:r>
              <a:rPr lang="en-GB">
                <a:solidFill>
                  <a:schemeClr val="dk2"/>
                </a:solidFill>
              </a:rPr>
              <a:t>As importance to the social meaning and personal value of a user associates with a product, like status or belonging within a group.</a:t>
            </a:r>
            <a:endParaRPr>
              <a:solidFill>
                <a:schemeClr val="dk2"/>
              </a:solidFill>
            </a:endParaRPr>
          </a:p>
          <a:p>
            <a:pPr indent="0" lvl="0" marL="0" rtl="0" algn="l">
              <a:lnSpc>
                <a:spcPct val="115000"/>
              </a:lnSpc>
              <a:spcBef>
                <a:spcPts val="0"/>
              </a:spcBef>
              <a:spcAft>
                <a:spcPts val="0"/>
              </a:spcAft>
              <a:buNone/>
            </a:pPr>
            <a:r>
              <a:t/>
            </a:r>
            <a:endParaRPr>
              <a:solidFill>
                <a:schemeClr val="dk2"/>
              </a:solidFill>
            </a:endParaRPr>
          </a:p>
          <a:p>
            <a:pPr indent="0" lvl="0" marL="0" rtl="0" algn="l">
              <a:lnSpc>
                <a:spcPct val="115000"/>
              </a:lnSpc>
              <a:spcBef>
                <a:spcPts val="0"/>
              </a:spcBef>
              <a:spcAft>
                <a:spcPts val="0"/>
              </a:spcAft>
              <a:buNone/>
            </a:pPr>
            <a:r>
              <a:rPr b="1" lang="en-GB">
                <a:solidFill>
                  <a:schemeClr val="dk2"/>
                </a:solidFill>
                <a:highlight>
                  <a:srgbClr val="FFFF00"/>
                </a:highlight>
              </a:rPr>
              <a:t>Ideo-pleasure (Reflective): </a:t>
            </a:r>
            <a:endParaRPr>
              <a:solidFill>
                <a:schemeClr val="dk2"/>
              </a:solidFill>
            </a:endParaRPr>
          </a:p>
          <a:p>
            <a:pPr indent="0" lvl="0" marL="0" rtl="0" algn="l">
              <a:lnSpc>
                <a:spcPct val="115000"/>
              </a:lnSpc>
              <a:spcBef>
                <a:spcPts val="0"/>
              </a:spcBef>
              <a:spcAft>
                <a:spcPts val="0"/>
              </a:spcAft>
              <a:buNone/>
            </a:pPr>
            <a:r>
              <a:rPr lang="en-GB">
                <a:solidFill>
                  <a:schemeClr val="dk2"/>
                </a:solidFill>
              </a:rPr>
              <a:t>As it I'm encompasses the deeper meaning and personal values associated with a product, like sustainability or ethical considerations.</a:t>
            </a:r>
            <a:endParaRPr>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 name="Shape 200"/>
        <p:cNvGrpSpPr/>
        <p:nvPr/>
      </p:nvGrpSpPr>
      <p:grpSpPr>
        <a:xfrm>
          <a:off x="0" y="0"/>
          <a:ext cx="0" cy="0"/>
          <a:chOff x="0" y="0"/>
          <a:chExt cx="0" cy="0"/>
        </a:xfrm>
      </p:grpSpPr>
      <p:pic>
        <p:nvPicPr>
          <p:cNvPr id="201" name="Google Shape;201;p35"/>
          <p:cNvPicPr preferRelativeResize="0"/>
          <p:nvPr/>
        </p:nvPicPr>
        <p:blipFill rotWithShape="1">
          <a:blip r:embed="rId3">
            <a:alphaModFix/>
          </a:blip>
          <a:srcRect b="0" l="0" r="0" t="0"/>
          <a:stretch/>
        </p:blipFill>
        <p:spPr>
          <a:xfrm>
            <a:off x="615182" y="1048775"/>
            <a:ext cx="1164039" cy="1185600"/>
          </a:xfrm>
          <a:prstGeom prst="rect">
            <a:avLst/>
          </a:prstGeom>
          <a:noFill/>
          <a:ln cap="flat" cmpd="sng" w="9525">
            <a:solidFill>
              <a:srgbClr val="666666"/>
            </a:solidFill>
            <a:prstDash val="solid"/>
            <a:round/>
            <a:headEnd len="sm" w="sm" type="none"/>
            <a:tailEnd len="sm" w="sm" type="none"/>
          </a:ln>
        </p:spPr>
      </p:pic>
      <p:sp>
        <p:nvSpPr>
          <p:cNvPr id="202" name="Google Shape;202;p35"/>
          <p:cNvSpPr txBox="1"/>
          <p:nvPr/>
        </p:nvSpPr>
        <p:spPr>
          <a:xfrm>
            <a:off x="1774726" y="1145575"/>
            <a:ext cx="6939900" cy="976200"/>
          </a:xfrm>
          <a:prstGeom prst="rect">
            <a:avLst/>
          </a:prstGeom>
          <a:no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lang="en-GB" sz="1200"/>
              <a:t>The </a:t>
            </a:r>
            <a:r>
              <a:rPr b="0" i="0" lang="en-GB" sz="1200" u="none" cap="none" strike="noStrike">
                <a:solidFill>
                  <a:srgbClr val="000000"/>
                </a:solidFill>
                <a:latin typeface="Arial"/>
                <a:ea typeface="Arial"/>
                <a:cs typeface="Arial"/>
                <a:sym typeface="Arial"/>
              </a:rPr>
              <a:t>Alessi juicer, its unusual design can a </a:t>
            </a:r>
            <a:r>
              <a:rPr b="1" i="0" lang="en-GB" sz="1200" u="none" cap="none" strike="noStrike">
                <a:solidFill>
                  <a:srgbClr val="000000"/>
                </a:solidFill>
                <a:latin typeface="Arial"/>
                <a:ea typeface="Arial"/>
                <a:cs typeface="Arial"/>
                <a:sym typeface="Arial"/>
              </a:rPr>
              <a:t>visceral </a:t>
            </a:r>
            <a:r>
              <a:rPr b="0" i="0" lang="en-GB" sz="1200" u="none" cap="none" strike="noStrike">
                <a:solidFill>
                  <a:srgbClr val="000000"/>
                </a:solidFill>
                <a:latin typeface="Arial"/>
                <a:ea typeface="Arial"/>
                <a:cs typeface="Arial"/>
                <a:sym typeface="Arial"/>
              </a:rPr>
              <a:t>reaction, and people want to own it to show they have specific tastes (</a:t>
            </a:r>
            <a:r>
              <a:rPr b="1" i="0" lang="en-GB" sz="1200" u="none" cap="none" strike="noStrike">
                <a:solidFill>
                  <a:srgbClr val="000000"/>
                </a:solidFill>
                <a:latin typeface="Arial"/>
                <a:ea typeface="Arial"/>
                <a:cs typeface="Arial"/>
                <a:sym typeface="Arial"/>
              </a:rPr>
              <a:t>reflective</a:t>
            </a:r>
            <a:r>
              <a:rPr b="0" i="0" lang="en-GB" sz="1200" u="none" cap="none" strike="noStrike">
                <a:solidFill>
                  <a:srgbClr val="000000"/>
                </a:solidFill>
                <a:latin typeface="Arial"/>
                <a:ea typeface="Arial"/>
                <a:cs typeface="Arial"/>
                <a:sym typeface="Arial"/>
              </a:rPr>
              <a:t>). However, most people would agree that it is not very good at doing its job as a juicer, conflicting and creating a negative </a:t>
            </a:r>
            <a:r>
              <a:rPr b="1" i="0" lang="en-GB" sz="1200" u="none" cap="none" strike="noStrike">
                <a:solidFill>
                  <a:srgbClr val="000000"/>
                </a:solidFill>
                <a:latin typeface="Arial"/>
                <a:ea typeface="Arial"/>
                <a:cs typeface="Arial"/>
                <a:sym typeface="Arial"/>
              </a:rPr>
              <a:t>behavioural </a:t>
            </a:r>
            <a:r>
              <a:rPr b="0" i="0" lang="en-GB" sz="1200" u="none" cap="none" strike="noStrike">
                <a:solidFill>
                  <a:srgbClr val="000000"/>
                </a:solidFill>
                <a:latin typeface="Arial"/>
                <a:ea typeface="Arial"/>
                <a:cs typeface="Arial"/>
                <a:sym typeface="Arial"/>
              </a:rPr>
              <a:t>reaction.</a:t>
            </a:r>
            <a:endParaRPr b="0" i="0" sz="1200" u="none" cap="none" strike="noStrike">
              <a:solidFill>
                <a:srgbClr val="000000"/>
              </a:solidFill>
              <a:latin typeface="Arial"/>
              <a:ea typeface="Arial"/>
              <a:cs typeface="Arial"/>
              <a:sym typeface="Arial"/>
            </a:endParaRPr>
          </a:p>
        </p:txBody>
      </p:sp>
      <p:sp>
        <p:nvSpPr>
          <p:cNvPr id="203" name="Google Shape;203;p35"/>
          <p:cNvSpPr txBox="1"/>
          <p:nvPr/>
        </p:nvSpPr>
        <p:spPr>
          <a:xfrm>
            <a:off x="625700" y="2506088"/>
            <a:ext cx="6726300" cy="1056000"/>
          </a:xfrm>
          <a:prstGeom prst="rect">
            <a:avLst/>
          </a:prstGeom>
          <a:no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Amusement parks have a good relation between reflection and visceral reactions. The ride may look scary and dangerous, but the reflective levels tells you that ‘it’s safe, nothing is going to happen’; its calming you down, where as the visceral is operating at full force. Before getting on the ride the </a:t>
            </a:r>
            <a:r>
              <a:rPr b="1" i="0" lang="en-GB" sz="1200" u="none" cap="none" strike="noStrike">
                <a:solidFill>
                  <a:srgbClr val="000000"/>
                </a:solidFill>
                <a:latin typeface="Arial"/>
                <a:ea typeface="Arial"/>
                <a:cs typeface="Arial"/>
                <a:sym typeface="Arial"/>
              </a:rPr>
              <a:t>visceral</a:t>
            </a:r>
            <a:r>
              <a:rPr b="0" i="0" lang="en-GB" sz="1200" u="none" cap="none" strike="noStrike">
                <a:solidFill>
                  <a:srgbClr val="000000"/>
                </a:solidFill>
                <a:latin typeface="Arial"/>
                <a:ea typeface="Arial"/>
                <a:cs typeface="Arial"/>
                <a:sym typeface="Arial"/>
              </a:rPr>
              <a:t> level wins, but after you safely finish it, the </a:t>
            </a:r>
            <a:r>
              <a:rPr b="1" i="0" lang="en-GB" sz="1200" u="none" cap="none" strike="noStrike">
                <a:solidFill>
                  <a:srgbClr val="000000"/>
                </a:solidFill>
                <a:latin typeface="Arial"/>
                <a:ea typeface="Arial"/>
                <a:cs typeface="Arial"/>
                <a:sym typeface="Arial"/>
              </a:rPr>
              <a:t>reflective</a:t>
            </a:r>
            <a:r>
              <a:rPr b="0" i="0" lang="en-GB" sz="1200" u="none" cap="none" strike="noStrike">
                <a:solidFill>
                  <a:srgbClr val="000000"/>
                </a:solidFill>
                <a:latin typeface="Arial"/>
                <a:ea typeface="Arial"/>
                <a:cs typeface="Arial"/>
                <a:sym typeface="Arial"/>
              </a:rPr>
              <a:t> level wins. </a:t>
            </a:r>
            <a:endParaRPr b="0" i="0" sz="1200" u="none" cap="none" strike="noStrike">
              <a:solidFill>
                <a:srgbClr val="000000"/>
              </a:solidFill>
              <a:latin typeface="Arial"/>
              <a:ea typeface="Arial"/>
              <a:cs typeface="Arial"/>
              <a:sym typeface="Arial"/>
            </a:endParaRPr>
          </a:p>
        </p:txBody>
      </p:sp>
      <p:sp>
        <p:nvSpPr>
          <p:cNvPr id="204" name="Google Shape;204;p35"/>
          <p:cNvSpPr txBox="1"/>
          <p:nvPr/>
        </p:nvSpPr>
        <p:spPr>
          <a:xfrm>
            <a:off x="65125" y="68975"/>
            <a:ext cx="8916900" cy="314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1.3.1 The four-pleasure framework can act as a critical component to determine how users interpret and interact with a product.</a:t>
            </a:r>
            <a:endParaRPr b="1" sz="1100">
              <a:solidFill>
                <a:srgbClr val="351C75"/>
              </a:solidFill>
            </a:endParaRPr>
          </a:p>
        </p:txBody>
      </p:sp>
      <p:sp>
        <p:nvSpPr>
          <p:cNvPr id="205" name="Google Shape;205;p35"/>
          <p:cNvSpPr txBox="1"/>
          <p:nvPr/>
        </p:nvSpPr>
        <p:spPr>
          <a:xfrm>
            <a:off x="242150" y="455275"/>
            <a:ext cx="5579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Examples: </a:t>
            </a:r>
            <a:endParaRPr sz="1800">
              <a:solidFill>
                <a:schemeClr val="dk2"/>
              </a:solidFill>
            </a:endParaRPr>
          </a:p>
        </p:txBody>
      </p:sp>
      <p:sp>
        <p:nvSpPr>
          <p:cNvPr id="206" name="Google Shape;206;p35"/>
          <p:cNvSpPr txBox="1"/>
          <p:nvPr/>
        </p:nvSpPr>
        <p:spPr>
          <a:xfrm>
            <a:off x="2173925" y="3918730"/>
            <a:ext cx="6582900" cy="976200"/>
          </a:xfrm>
          <a:prstGeom prst="rect">
            <a:avLst/>
          </a:prstGeom>
          <a:no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lang="en-GB" sz="1200"/>
              <a:t>A luxury car, visceral level(Physio-pleasure) the smooth leather </a:t>
            </a:r>
            <a:r>
              <a:rPr lang="en-GB" sz="1200"/>
              <a:t>interior</a:t>
            </a:r>
            <a:r>
              <a:rPr lang="en-GB" sz="1200"/>
              <a:t>, sleek design and engine sound. Behavioral level (Psycho-pleasure), the ease of driving and handling, advance features to </a:t>
            </a:r>
            <a:r>
              <a:rPr lang="en-GB" sz="1200"/>
              <a:t>enhance</a:t>
            </a:r>
            <a:r>
              <a:rPr lang="en-GB" sz="1200"/>
              <a:t> driving. Reflective level (Socio and Ideo </a:t>
            </a:r>
            <a:r>
              <a:rPr lang="en-GB" sz="1200"/>
              <a:t>pleasure), the prestige associated with owning a high-end brand, reflecting user’s success ans status.</a:t>
            </a:r>
            <a:endParaRPr b="0" i="0" sz="1200" u="none" cap="none" strike="noStrike">
              <a:solidFill>
                <a:srgbClr val="000000"/>
              </a:solidFill>
              <a:latin typeface="Arial"/>
              <a:ea typeface="Arial"/>
              <a:cs typeface="Arial"/>
              <a:sym typeface="Arial"/>
            </a:endParaRPr>
          </a:p>
        </p:txBody>
      </p:sp>
      <p:sp>
        <p:nvSpPr>
          <p:cNvPr id="207" name="Google Shape;207;p35"/>
          <p:cNvSpPr txBox="1"/>
          <p:nvPr/>
        </p:nvSpPr>
        <p:spPr>
          <a:xfrm>
            <a:off x="4375650" y="549522"/>
            <a:ext cx="4768200" cy="384900"/>
          </a:xfrm>
          <a:prstGeom prst="rect">
            <a:avLst/>
          </a:prstGeom>
          <a:solidFill>
            <a:srgbClr val="EEFF41"/>
          </a:solidFill>
          <a:ln>
            <a:noFill/>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200"/>
              <a:buFont typeface="Arial"/>
              <a:buNone/>
            </a:pPr>
            <a:r>
              <a:rPr lang="en-GB" sz="1300">
                <a:solidFill>
                  <a:schemeClr val="dk1"/>
                </a:solidFill>
              </a:rPr>
              <a:t>Products can bring about a number of emotions at one time.</a:t>
            </a:r>
            <a:endParaRPr sz="1900">
              <a:solidFill>
                <a:schemeClr val="dk2"/>
              </a:solidFill>
            </a:endParaRPr>
          </a:p>
        </p:txBody>
      </p:sp>
      <p:pic>
        <p:nvPicPr>
          <p:cNvPr id="208" name="Google Shape;208;p35"/>
          <p:cNvPicPr preferRelativeResize="0"/>
          <p:nvPr/>
        </p:nvPicPr>
        <p:blipFill>
          <a:blip r:embed="rId4">
            <a:alphaModFix/>
          </a:blip>
          <a:stretch>
            <a:fillRect/>
          </a:stretch>
        </p:blipFill>
        <p:spPr>
          <a:xfrm>
            <a:off x="7358153" y="2331508"/>
            <a:ext cx="1345950" cy="1345950"/>
          </a:xfrm>
          <a:prstGeom prst="rect">
            <a:avLst/>
          </a:prstGeom>
          <a:noFill/>
          <a:ln cap="flat" cmpd="sng" w="9525">
            <a:solidFill>
              <a:schemeClr val="dk1"/>
            </a:solidFill>
            <a:prstDash val="solid"/>
            <a:round/>
            <a:headEnd len="sm" w="sm" type="none"/>
            <a:tailEnd len="sm" w="sm" type="none"/>
          </a:ln>
        </p:spPr>
      </p:pic>
      <p:pic>
        <p:nvPicPr>
          <p:cNvPr id="209" name="Google Shape;209;p35"/>
          <p:cNvPicPr preferRelativeResize="0"/>
          <p:nvPr/>
        </p:nvPicPr>
        <p:blipFill rotWithShape="1">
          <a:blip r:embed="rId5">
            <a:alphaModFix/>
          </a:blip>
          <a:srcRect b="31986" l="18028" r="22748" t="13261"/>
          <a:stretch/>
        </p:blipFill>
        <p:spPr>
          <a:xfrm>
            <a:off x="615175" y="3887175"/>
            <a:ext cx="1558762" cy="105595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3" name="Shape 213"/>
        <p:cNvGrpSpPr/>
        <p:nvPr/>
      </p:nvGrpSpPr>
      <p:grpSpPr>
        <a:xfrm>
          <a:off x="0" y="0"/>
          <a:ext cx="0" cy="0"/>
          <a:chOff x="0" y="0"/>
          <a:chExt cx="0" cy="0"/>
        </a:xfrm>
      </p:grpSpPr>
      <p:pic>
        <p:nvPicPr>
          <p:cNvPr id="214" name="Google Shape;214;p36"/>
          <p:cNvPicPr preferRelativeResize="0"/>
          <p:nvPr/>
        </p:nvPicPr>
        <p:blipFill rotWithShape="1">
          <a:blip r:embed="rId3">
            <a:alphaModFix/>
          </a:blip>
          <a:srcRect b="0" l="0" r="0" t="0"/>
          <a:stretch/>
        </p:blipFill>
        <p:spPr>
          <a:xfrm>
            <a:off x="81925" y="3188150"/>
            <a:ext cx="2878649" cy="1744499"/>
          </a:xfrm>
          <a:prstGeom prst="rect">
            <a:avLst/>
          </a:prstGeom>
          <a:noFill/>
          <a:ln cap="flat" cmpd="sng" w="9525">
            <a:solidFill>
              <a:srgbClr val="666666"/>
            </a:solidFill>
            <a:prstDash val="solid"/>
            <a:round/>
            <a:headEnd len="sm" w="sm" type="none"/>
            <a:tailEnd len="sm" w="sm" type="none"/>
          </a:ln>
        </p:spPr>
      </p:pic>
      <p:pic>
        <p:nvPicPr>
          <p:cNvPr id="215" name="Google Shape;215;p36"/>
          <p:cNvPicPr preferRelativeResize="0"/>
          <p:nvPr/>
        </p:nvPicPr>
        <p:blipFill rotWithShape="1">
          <a:blip r:embed="rId4">
            <a:alphaModFix/>
          </a:blip>
          <a:srcRect b="0" l="0" r="0" t="0"/>
          <a:stretch/>
        </p:blipFill>
        <p:spPr>
          <a:xfrm>
            <a:off x="276100" y="1202225"/>
            <a:ext cx="2050485" cy="1915200"/>
          </a:xfrm>
          <a:prstGeom prst="rect">
            <a:avLst/>
          </a:prstGeom>
          <a:noFill/>
          <a:ln cap="flat" cmpd="sng" w="9525">
            <a:solidFill>
              <a:srgbClr val="666666"/>
            </a:solidFill>
            <a:prstDash val="solid"/>
            <a:round/>
            <a:headEnd len="sm" w="sm" type="none"/>
            <a:tailEnd len="sm" w="sm" type="none"/>
          </a:ln>
        </p:spPr>
      </p:pic>
      <p:sp>
        <p:nvSpPr>
          <p:cNvPr id="216" name="Google Shape;216;p36"/>
          <p:cNvSpPr txBox="1"/>
          <p:nvPr/>
        </p:nvSpPr>
        <p:spPr>
          <a:xfrm>
            <a:off x="3096050" y="829963"/>
            <a:ext cx="5917800" cy="1915200"/>
          </a:xfrm>
          <a:prstGeom prst="rect">
            <a:avLst/>
          </a:prstGeom>
          <a:noFill/>
          <a:ln cap="flat" cmpd="sng" w="19050">
            <a:solidFill>
              <a:srgbClr val="F6B26B"/>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ACT model is the result of the work of Trevor Van Gorp and Edie Adam in their book ‘Design of Emotions’.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ACT model is a framework for creating design that improve the relations of the users with a product, and intentionally trigger emotional responses.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The </a:t>
            </a:r>
            <a:r>
              <a:rPr b="1" i="0" lang="en-GB" sz="1200" u="none" cap="none" strike="noStrike">
                <a:solidFill>
                  <a:srgbClr val="000000"/>
                </a:solidFill>
                <a:latin typeface="Arial"/>
                <a:ea typeface="Arial"/>
                <a:cs typeface="Arial"/>
                <a:sym typeface="Arial"/>
              </a:rPr>
              <a:t>Attract</a:t>
            </a:r>
            <a:r>
              <a:rPr b="0" i="0" lang="en-GB" sz="1200" u="none" cap="none" strike="noStrike">
                <a:solidFill>
                  <a:srgbClr val="000000"/>
                </a:solidFill>
                <a:latin typeface="Arial"/>
                <a:ea typeface="Arial"/>
                <a:cs typeface="Arial"/>
                <a:sym typeface="Arial"/>
              </a:rPr>
              <a:t> part of the model is aesthetics orientated.</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chemeClr val="dk1"/>
                </a:solidFill>
                <a:latin typeface="Arial"/>
                <a:ea typeface="Arial"/>
                <a:cs typeface="Arial"/>
                <a:sym typeface="Arial"/>
              </a:rPr>
              <a:t>The </a:t>
            </a:r>
            <a:r>
              <a:rPr b="1" i="0" lang="en-GB" sz="1200" u="none" cap="none" strike="noStrike">
                <a:solidFill>
                  <a:schemeClr val="dk1"/>
                </a:solidFill>
                <a:latin typeface="Arial"/>
                <a:ea typeface="Arial"/>
                <a:cs typeface="Arial"/>
                <a:sym typeface="Arial"/>
              </a:rPr>
              <a:t>Converse</a:t>
            </a:r>
            <a:r>
              <a:rPr b="0" i="0" lang="en-GB" sz="1200" u="none" cap="none" strike="noStrike">
                <a:solidFill>
                  <a:schemeClr val="dk1"/>
                </a:solidFill>
                <a:latin typeface="Arial"/>
                <a:ea typeface="Arial"/>
                <a:cs typeface="Arial"/>
                <a:sym typeface="Arial"/>
              </a:rPr>
              <a:t> part of the model is interaction orientated.</a:t>
            </a:r>
            <a:endParaRPr b="0" i="0" sz="1200" u="none" cap="none" strike="noStrike">
              <a:solidFill>
                <a:schemeClr val="dk1"/>
              </a:solidFill>
              <a:latin typeface="Arial"/>
              <a:ea typeface="Arial"/>
              <a:cs typeface="Arial"/>
              <a:sym typeface="Arial"/>
            </a:endParaRPr>
          </a:p>
          <a:p>
            <a:pPr indent="-304800" lvl="0" marL="457200" marR="0" rtl="0" algn="just">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Arial"/>
                <a:ea typeface="Arial"/>
                <a:cs typeface="Arial"/>
                <a:sym typeface="Arial"/>
              </a:rPr>
              <a:t>The </a:t>
            </a:r>
            <a:r>
              <a:rPr b="1" i="0" lang="en-GB" sz="1200" u="none" cap="none" strike="noStrike">
                <a:solidFill>
                  <a:schemeClr val="dk1"/>
                </a:solidFill>
                <a:latin typeface="Arial"/>
                <a:ea typeface="Arial"/>
                <a:cs typeface="Arial"/>
                <a:sym typeface="Arial"/>
              </a:rPr>
              <a:t>Transact </a:t>
            </a:r>
            <a:r>
              <a:rPr b="0" i="0" lang="en-GB" sz="1200" u="none" cap="none" strike="noStrike">
                <a:solidFill>
                  <a:schemeClr val="dk1"/>
                </a:solidFill>
                <a:latin typeface="Arial"/>
                <a:ea typeface="Arial"/>
                <a:cs typeface="Arial"/>
                <a:sym typeface="Arial"/>
              </a:rPr>
              <a:t>part of the model is function oriented.</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217" name="Google Shape;217;p36"/>
          <p:cNvSpPr txBox="1"/>
          <p:nvPr/>
        </p:nvSpPr>
        <p:spPr>
          <a:xfrm>
            <a:off x="3096050" y="2882575"/>
            <a:ext cx="5917800" cy="1744500"/>
          </a:xfrm>
          <a:prstGeom prst="rect">
            <a:avLst/>
          </a:prstGeom>
          <a:noFill/>
          <a:ln cap="flat" cmpd="sng" w="19050">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Arial"/>
                <a:ea typeface="Arial"/>
                <a:cs typeface="Arial"/>
                <a:sym typeface="Arial"/>
              </a:rPr>
              <a:t>When all three elements of the model are addressed, products become </a:t>
            </a:r>
            <a:r>
              <a:rPr b="1" i="0" lang="en-GB" sz="1200" u="none" cap="none" strike="noStrike">
                <a:solidFill>
                  <a:schemeClr val="dk1"/>
                </a:solidFill>
                <a:latin typeface="Arial"/>
                <a:ea typeface="Arial"/>
                <a:cs typeface="Arial"/>
                <a:sym typeface="Arial"/>
              </a:rPr>
              <a:t>desirable</a:t>
            </a:r>
            <a:r>
              <a:rPr b="0" i="0" lang="en-GB" sz="1200" u="none" cap="none" strike="noStrike">
                <a:solidFill>
                  <a:schemeClr val="dk1"/>
                </a:solidFill>
                <a:latin typeface="Arial"/>
                <a:ea typeface="Arial"/>
                <a:cs typeface="Arial"/>
                <a:sym typeface="Arial"/>
              </a:rPr>
              <a:t>, </a:t>
            </a:r>
            <a:r>
              <a:rPr b="1" i="0" lang="en-GB" sz="1200" u="none" cap="none" strike="noStrike">
                <a:solidFill>
                  <a:schemeClr val="dk1"/>
                </a:solidFill>
                <a:latin typeface="Arial"/>
                <a:ea typeface="Arial"/>
                <a:cs typeface="Arial"/>
                <a:sym typeface="Arial"/>
              </a:rPr>
              <a:t>useable</a:t>
            </a:r>
            <a:r>
              <a:rPr b="0" i="0" lang="en-GB" sz="1200" u="none" cap="none" strike="noStrike">
                <a:solidFill>
                  <a:schemeClr val="dk1"/>
                </a:solidFill>
                <a:latin typeface="Arial"/>
                <a:ea typeface="Arial"/>
                <a:cs typeface="Arial"/>
                <a:sym typeface="Arial"/>
              </a:rPr>
              <a:t>, and </a:t>
            </a:r>
            <a:r>
              <a:rPr b="1" i="0" lang="en-GB" sz="1200" u="none" cap="none" strike="noStrike">
                <a:solidFill>
                  <a:schemeClr val="dk1"/>
                </a:solidFill>
                <a:latin typeface="Arial"/>
                <a:ea typeface="Arial"/>
                <a:cs typeface="Arial"/>
                <a:sym typeface="Arial"/>
              </a:rPr>
              <a:t>useful</a:t>
            </a:r>
            <a:r>
              <a:rPr b="0" i="0" lang="en-GB" sz="1200" u="none" cap="none" strike="noStrike">
                <a:solidFill>
                  <a:schemeClr val="dk1"/>
                </a:solidFill>
                <a:latin typeface="Arial"/>
                <a:ea typeface="Arial"/>
                <a:cs typeface="Arial"/>
                <a:sym typeface="Arial"/>
              </a:rPr>
              <a:t>.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Arial"/>
                <a:ea typeface="Arial"/>
                <a:cs typeface="Arial"/>
                <a:sym typeface="Arial"/>
              </a:rPr>
              <a:t>For products to become successful they must be </a:t>
            </a:r>
            <a:r>
              <a:rPr b="0" i="1" lang="en-GB" sz="1200" u="none" cap="none" strike="noStrike">
                <a:solidFill>
                  <a:schemeClr val="dk1"/>
                </a:solidFill>
                <a:latin typeface="Arial"/>
                <a:ea typeface="Arial"/>
                <a:cs typeface="Arial"/>
                <a:sym typeface="Arial"/>
              </a:rPr>
              <a:t>desirable</a:t>
            </a:r>
            <a:r>
              <a:rPr b="0" i="0" lang="en-GB" sz="1200" u="none" cap="none" strike="noStrike">
                <a:solidFill>
                  <a:schemeClr val="dk1"/>
                </a:solidFill>
                <a:latin typeface="Arial"/>
                <a:ea typeface="Arial"/>
                <a:cs typeface="Arial"/>
                <a:sym typeface="Arial"/>
              </a:rPr>
              <a:t> to </a:t>
            </a:r>
            <a:r>
              <a:rPr b="1" i="0" lang="en-GB" sz="1200" u="none" cap="none" strike="noStrike">
                <a:solidFill>
                  <a:schemeClr val="dk1"/>
                </a:solidFill>
                <a:latin typeface="Arial"/>
                <a:ea typeface="Arial"/>
                <a:cs typeface="Arial"/>
                <a:sym typeface="Arial"/>
              </a:rPr>
              <a:t>attract</a:t>
            </a:r>
            <a:r>
              <a:rPr b="0" i="0" lang="en-GB" sz="1200" u="none" cap="none" strike="noStrike">
                <a:solidFill>
                  <a:schemeClr val="dk1"/>
                </a:solidFill>
                <a:latin typeface="Arial"/>
                <a:ea typeface="Arial"/>
                <a:cs typeface="Arial"/>
                <a:sym typeface="Arial"/>
              </a:rPr>
              <a:t> the user’s attention. The user’s then </a:t>
            </a:r>
            <a:r>
              <a:rPr b="0" i="1" lang="en-GB" sz="1200" u="none" cap="none" strike="noStrike">
                <a:solidFill>
                  <a:schemeClr val="dk1"/>
                </a:solidFill>
                <a:latin typeface="Arial"/>
                <a:ea typeface="Arial"/>
                <a:cs typeface="Arial"/>
                <a:sym typeface="Arial"/>
              </a:rPr>
              <a:t>approach </a:t>
            </a:r>
            <a:r>
              <a:rPr b="0" i="0" lang="en-GB" sz="1200" u="none" cap="none" strike="noStrike">
                <a:solidFill>
                  <a:schemeClr val="dk1"/>
                </a:solidFill>
                <a:latin typeface="Arial"/>
                <a:ea typeface="Arial"/>
                <a:cs typeface="Arial"/>
                <a:sym typeface="Arial"/>
              </a:rPr>
              <a:t>and </a:t>
            </a:r>
            <a:r>
              <a:rPr b="1" i="0" lang="en-GB" sz="1200" u="none" cap="none" strike="noStrike">
                <a:solidFill>
                  <a:schemeClr val="dk1"/>
                </a:solidFill>
                <a:latin typeface="Arial"/>
                <a:ea typeface="Arial"/>
                <a:cs typeface="Arial"/>
                <a:sym typeface="Arial"/>
              </a:rPr>
              <a:t>converse</a:t>
            </a:r>
            <a:r>
              <a:rPr b="0" i="0" lang="en-GB" sz="1200" u="none" cap="none" strike="noStrike">
                <a:solidFill>
                  <a:schemeClr val="dk1"/>
                </a:solidFill>
                <a:latin typeface="Arial"/>
                <a:ea typeface="Arial"/>
                <a:cs typeface="Arial"/>
                <a:sym typeface="Arial"/>
              </a:rPr>
              <a:t> (interact) with it. At this point it becomes important that your product is </a:t>
            </a:r>
            <a:r>
              <a:rPr b="0" i="1" lang="en-GB" sz="1200" u="none" cap="none" strike="noStrike">
                <a:solidFill>
                  <a:schemeClr val="dk1"/>
                </a:solidFill>
                <a:latin typeface="Arial"/>
                <a:ea typeface="Arial"/>
                <a:cs typeface="Arial"/>
                <a:sym typeface="Arial"/>
              </a:rPr>
              <a:t>usable</a:t>
            </a:r>
            <a:r>
              <a:rPr b="0" i="0" lang="en-GB" sz="1200" u="none" cap="none" strike="noStrike">
                <a:solidFill>
                  <a:schemeClr val="dk1"/>
                </a:solidFill>
                <a:latin typeface="Arial"/>
                <a:ea typeface="Arial"/>
                <a:cs typeface="Arial"/>
                <a:sym typeface="Arial"/>
              </a:rPr>
              <a:t>. After your product has consistently performed to your user’s expected standards, the user will find it useful and will be willing to commit to transact (work with) the product.</a:t>
            </a:r>
            <a:endParaRPr b="0" i="0" sz="1400" u="none" cap="none" strike="noStrike">
              <a:solidFill>
                <a:srgbClr val="000000"/>
              </a:solidFill>
              <a:latin typeface="Arial"/>
              <a:ea typeface="Arial"/>
              <a:cs typeface="Arial"/>
              <a:sym typeface="Arial"/>
            </a:endParaRPr>
          </a:p>
        </p:txBody>
      </p:sp>
      <p:sp>
        <p:nvSpPr>
          <p:cNvPr id="218" name="Google Shape;218;p36"/>
          <p:cNvSpPr txBox="1"/>
          <p:nvPr/>
        </p:nvSpPr>
        <p:spPr>
          <a:xfrm>
            <a:off x="65125" y="68975"/>
            <a:ext cx="8916900" cy="473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1.3.2 The attract/converse/transact (ACT) model is a framework used by designers to improve the relationship between a user and a product.</a:t>
            </a:r>
            <a:endParaRPr b="1" sz="1100">
              <a:solidFill>
                <a:srgbClr val="351C75"/>
              </a:solidFill>
            </a:endParaRPr>
          </a:p>
        </p:txBody>
      </p:sp>
      <p:sp>
        <p:nvSpPr>
          <p:cNvPr id="219" name="Google Shape;219;p36"/>
          <p:cNvSpPr txBox="1"/>
          <p:nvPr/>
        </p:nvSpPr>
        <p:spPr>
          <a:xfrm>
            <a:off x="82000" y="680600"/>
            <a:ext cx="2878500" cy="450900"/>
          </a:xfrm>
          <a:prstGeom prst="rect">
            <a:avLst/>
          </a:prstGeom>
          <a:solidFill>
            <a:srgbClr val="FFCD91"/>
          </a:solid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rPr b="1" lang="en-GB" sz="1200">
                <a:solidFill>
                  <a:schemeClr val="dk1"/>
                </a:solidFill>
              </a:rPr>
              <a:t>Attract, converse, transact model (ACT)</a:t>
            </a:r>
            <a:endParaRPr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37" title="Screenshot 2026-04-29 at 3.50.30 PM.png"/>
          <p:cNvPicPr preferRelativeResize="0"/>
          <p:nvPr/>
        </p:nvPicPr>
        <p:blipFill>
          <a:blip r:embed="rId3">
            <a:alphaModFix/>
          </a:blip>
          <a:stretch>
            <a:fillRect/>
          </a:stretch>
        </p:blipFill>
        <p:spPr>
          <a:xfrm>
            <a:off x="152400" y="152400"/>
            <a:ext cx="8839201" cy="185087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