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0ACF830-1F61-4B3D-B50F-4B205084A898}">
  <a:tblStyle styleId="{90ACF830-1F61-4B3D-B50F-4B205084A89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4" Type="http://schemas.openxmlformats.org/officeDocument/2006/relationships/slide" Target="slides/slide8.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7b10d8a8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7b10d8a8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bc0851ef3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bc0851ef3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bc32f818e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bc32f818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bc0851ef3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bc0851ef3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bc0851ef34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bc0851ef3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bc0851ef3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bc0851ef3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e6a166041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e6a166041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hyperlink" Target="http://www.youtube.com/watch?v=gmpdqOerOF4" TargetMode="External"/><Relationship Id="rId4" Type="http://schemas.openxmlformats.org/officeDocument/2006/relationships/image" Target="../media/image9.jp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7047725" y="0"/>
            <a:ext cx="2096400" cy="4617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context</a:t>
            </a:r>
            <a:endParaRPr sz="1800">
              <a:solidFill>
                <a:srgbClr val="595959"/>
              </a:solidFill>
              <a:latin typeface="Georgia"/>
              <a:ea typeface="Georgia"/>
              <a:cs typeface="Georgia"/>
              <a:sym typeface="Georgia"/>
            </a:endParaRPr>
          </a:p>
        </p:txBody>
      </p:sp>
      <p:sp>
        <p:nvSpPr>
          <p:cNvPr id="55" name="Google Shape;55;p13"/>
          <p:cNvSpPr txBox="1"/>
          <p:nvPr/>
        </p:nvSpPr>
        <p:spPr>
          <a:xfrm>
            <a:off x="311708" y="744575"/>
            <a:ext cx="8520600" cy="2052600"/>
          </a:xfrm>
          <a:prstGeom prst="rect">
            <a:avLst/>
          </a:prstGeom>
          <a:solidFill>
            <a:srgbClr val="EEFF41"/>
          </a:solidFill>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sz="5200"/>
              <a:t>Design for Sustainability</a:t>
            </a:r>
            <a:endParaRPr sz="5200">
              <a:solidFill>
                <a:srgbClr val="000000"/>
              </a:solidFill>
            </a:endParaRPr>
          </a:p>
        </p:txBody>
      </p:sp>
      <p:pic>
        <p:nvPicPr>
          <p:cNvPr id="56" name="Google Shape;56;p13" title="Screenshot 2026-01-28 at 1.40.28 PM.png"/>
          <p:cNvPicPr preferRelativeResize="0"/>
          <p:nvPr/>
        </p:nvPicPr>
        <p:blipFill>
          <a:blip r:embed="rId3">
            <a:alphaModFix/>
          </a:blip>
          <a:stretch>
            <a:fillRect/>
          </a:stretch>
        </p:blipFill>
        <p:spPr>
          <a:xfrm>
            <a:off x="1254350" y="3153900"/>
            <a:ext cx="7375774" cy="787900"/>
          </a:xfrm>
          <a:prstGeom prst="rect">
            <a:avLst/>
          </a:prstGeom>
          <a:noFill/>
          <a:ln>
            <a:noFill/>
          </a:ln>
        </p:spPr>
      </p:pic>
      <p:pic>
        <p:nvPicPr>
          <p:cNvPr id="57" name="Google Shape;57;p13" title="ques.png"/>
          <p:cNvPicPr preferRelativeResize="0"/>
          <p:nvPr/>
        </p:nvPicPr>
        <p:blipFill>
          <a:blip r:embed="rId4">
            <a:alphaModFix/>
          </a:blip>
          <a:stretch>
            <a:fillRect/>
          </a:stretch>
        </p:blipFill>
        <p:spPr>
          <a:xfrm>
            <a:off x="422375" y="3229211"/>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63" name="Google Shape;63;p14"/>
          <p:cNvGraphicFramePr/>
          <p:nvPr/>
        </p:nvGraphicFramePr>
        <p:xfrm>
          <a:off x="311700" y="747568"/>
          <a:ext cx="3000000" cy="3000000"/>
        </p:xfrm>
        <a:graphic>
          <a:graphicData uri="http://schemas.openxmlformats.org/drawingml/2006/table">
            <a:tbl>
              <a:tblPr>
                <a:noFill/>
                <a:tableStyleId>{90ACF830-1F61-4B3D-B50F-4B205084A898}</a:tableStyleId>
              </a:tblPr>
              <a:tblGrid>
                <a:gridCol w="2594050"/>
                <a:gridCol w="592655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Choices and decisions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Discuss strategies to achieve sustainability and the importance of decision-</a:t>
                      </a:r>
                      <a:endParaRPr sz="1200">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making when addressing issues related to sustainable design, including waste, pollution and energy consumption.</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The five principles of sustainable design </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Analyse sustainable products to demonstrate how they meet Datchefski’s</a:t>
                      </a:r>
                      <a:endParaRPr sz="1200">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principles.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The triple bottom line (TBL)</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E</a:t>
                      </a:r>
                      <a:r>
                        <a:rPr lang="en-GB" sz="1200">
                          <a:latin typeface="Lexend Light"/>
                          <a:ea typeface="Lexend Light"/>
                          <a:cs typeface="Lexend Light"/>
                          <a:sym typeface="Lexend Light"/>
                        </a:rPr>
                        <a:t>xplain the TBL and the relationship between the three Ps (people, profit,</a:t>
                      </a:r>
                      <a:endParaRPr sz="1200">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planet), which includes conflict and compromise.</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Balance between the three Ps of the TBL</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Explain how the TBL can help designers to prioritize the needs of clients,</a:t>
                      </a:r>
                      <a:endParaRPr sz="1200">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communities and the environment to discover design opportunities.</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nvSpPr>
        <p:spPr>
          <a:xfrm>
            <a:off x="113550" y="78650"/>
            <a:ext cx="8916900" cy="495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a:t>
            </a:r>
            <a:r>
              <a:rPr b="1" lang="en-GB" sz="1100">
                <a:solidFill>
                  <a:srgbClr val="351C75"/>
                </a:solidFill>
              </a:rPr>
              <a:t> 2.1.1 </a:t>
            </a:r>
            <a:r>
              <a:rPr b="1" lang="en-GB" sz="1100">
                <a:solidFill>
                  <a:srgbClr val="351C75"/>
                </a:solidFill>
              </a:rPr>
              <a:t>Design for sustainability involves the choices and decisions made for developing designs (products) and design methodologies.</a:t>
            </a:r>
            <a:endParaRPr b="1" sz="1100">
              <a:solidFill>
                <a:srgbClr val="351C75"/>
              </a:solidFill>
            </a:endParaRPr>
          </a:p>
        </p:txBody>
      </p:sp>
      <p:sp>
        <p:nvSpPr>
          <p:cNvPr id="69" name="Google Shape;69;p15"/>
          <p:cNvSpPr txBox="1"/>
          <p:nvPr/>
        </p:nvSpPr>
        <p:spPr>
          <a:xfrm>
            <a:off x="231425" y="868150"/>
            <a:ext cx="6135600" cy="12930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000000"/>
                </a:solidFill>
              </a:rPr>
              <a:t>Design choices are highly crucial in determining how products affect communities and the environment. Well-considered designs can bring positive benefits, such as affordable housing that enhances living standards or sustainable packaging that minimizes waste and preserves resources. In contrast, careless design decisions like using non-recyclable materials, creating energy-intensive products, or reducing product lifespan can damage ecosystems and place heavy burdens on society. </a:t>
            </a:r>
            <a:endParaRPr sz="1100">
              <a:solidFill>
                <a:srgbClr val="434343"/>
              </a:solidFill>
            </a:endParaRPr>
          </a:p>
        </p:txBody>
      </p:sp>
      <p:sp>
        <p:nvSpPr>
          <p:cNvPr id="70" name="Google Shape;70;p15"/>
          <p:cNvSpPr txBox="1"/>
          <p:nvPr/>
        </p:nvSpPr>
        <p:spPr>
          <a:xfrm>
            <a:off x="3332150" y="3608725"/>
            <a:ext cx="4843200" cy="7389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595959"/>
                </a:solidFill>
              </a:rPr>
              <a:t>Responsible design is essential, as it improves functionality and accessibility while also supporting sustainability and community well-being in the long term.</a:t>
            </a:r>
            <a:endParaRPr sz="1200">
              <a:solidFill>
                <a:srgbClr val="595959"/>
              </a:solidFill>
            </a:endParaRPr>
          </a:p>
        </p:txBody>
      </p:sp>
      <p:pic>
        <p:nvPicPr>
          <p:cNvPr id="71" name="Google Shape;71;p15"/>
          <p:cNvPicPr preferRelativeResize="0"/>
          <p:nvPr/>
        </p:nvPicPr>
        <p:blipFill>
          <a:blip r:embed="rId3">
            <a:alphaModFix/>
          </a:blip>
          <a:stretch>
            <a:fillRect/>
          </a:stretch>
        </p:blipFill>
        <p:spPr>
          <a:xfrm>
            <a:off x="6515053" y="1029300"/>
            <a:ext cx="2152650" cy="2124075"/>
          </a:xfrm>
          <a:prstGeom prst="rect">
            <a:avLst/>
          </a:prstGeom>
          <a:noFill/>
          <a:ln>
            <a:noFill/>
          </a:ln>
        </p:spPr>
      </p:pic>
      <p:pic>
        <p:nvPicPr>
          <p:cNvPr id="72" name="Google Shape;72;p15"/>
          <p:cNvPicPr preferRelativeResize="0"/>
          <p:nvPr/>
        </p:nvPicPr>
        <p:blipFill>
          <a:blip r:embed="rId4">
            <a:alphaModFix/>
          </a:blip>
          <a:stretch>
            <a:fillRect/>
          </a:stretch>
        </p:blipFill>
        <p:spPr>
          <a:xfrm>
            <a:off x="460025" y="2316064"/>
            <a:ext cx="2619375" cy="1743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nvSpPr>
        <p:spPr>
          <a:xfrm>
            <a:off x="247325" y="801400"/>
            <a:ext cx="4020000" cy="24012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1200">
                <a:solidFill>
                  <a:schemeClr val="dk2"/>
                </a:solidFill>
              </a:rPr>
              <a:t>Sustainable design focuses on reducing environmental impact through careful strategies and informed decision-making. Designers can minimize waste by using fewer materials, selecting recycled or renewable resources, and designing products for reuse, repair, or recycling. Efficient design and longer product </a:t>
            </a:r>
            <a:r>
              <a:rPr lang="en-GB" sz="1200">
                <a:solidFill>
                  <a:schemeClr val="dk2"/>
                </a:solidFill>
              </a:rPr>
              <a:t>life spans</a:t>
            </a:r>
            <a:r>
              <a:rPr lang="en-GB" sz="1200">
                <a:solidFill>
                  <a:schemeClr val="dk2"/>
                </a:solidFill>
              </a:rPr>
              <a:t> help reduce the amount of waste sent to landfills. Pollution can be addressed by choosing low-impact manufacturing processes, reducing harmful chemicals, and improving product durability to lower emissions from production and transport.</a:t>
            </a:r>
            <a:endParaRPr sz="1200">
              <a:solidFill>
                <a:schemeClr val="dk2"/>
              </a:solidFill>
            </a:endParaRPr>
          </a:p>
          <a:p>
            <a:pPr indent="0" lvl="0" marL="0" rtl="0" algn="l">
              <a:spcBef>
                <a:spcPts val="0"/>
              </a:spcBef>
              <a:spcAft>
                <a:spcPts val="0"/>
              </a:spcAft>
              <a:buNone/>
            </a:pPr>
            <a:r>
              <a:t/>
            </a:r>
            <a:endParaRPr sz="1200">
              <a:solidFill>
                <a:schemeClr val="dk2"/>
              </a:solidFill>
            </a:endParaRPr>
          </a:p>
        </p:txBody>
      </p:sp>
      <p:sp>
        <p:nvSpPr>
          <p:cNvPr id="78" name="Google Shape;78;p16"/>
          <p:cNvSpPr txBox="1"/>
          <p:nvPr/>
        </p:nvSpPr>
        <p:spPr>
          <a:xfrm>
            <a:off x="113550" y="78650"/>
            <a:ext cx="8916900" cy="495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2.1.1 Design for sustainability involves the choices and decisions made for developing designs (products) and design methodologies.</a:t>
            </a:r>
            <a:endParaRPr b="1" sz="1100">
              <a:solidFill>
                <a:srgbClr val="351C75"/>
              </a:solidFill>
            </a:endParaRPr>
          </a:p>
        </p:txBody>
      </p:sp>
      <p:sp>
        <p:nvSpPr>
          <p:cNvPr id="79" name="Google Shape;79;p16"/>
          <p:cNvSpPr txBox="1"/>
          <p:nvPr/>
        </p:nvSpPr>
        <p:spPr>
          <a:xfrm>
            <a:off x="4487400" y="812375"/>
            <a:ext cx="4267800" cy="24012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Reducing energy consumption is another key strategy. This includes designing energy-efficient products, optimizing manufacturing methods, and using renewable energy sources where possible. Decisions made during the design stage are especially important because they strongly influence a product’s overall environmental footprint. Effective decision-making allows designers to balance sustainability with cost, function, and user needs. By making responsible and well-informed choices, designers can create practical, long-lasting solutions that benefit the environment, society, and future generations.</a:t>
            </a:r>
            <a:endParaRPr sz="1200">
              <a:solidFill>
                <a:schemeClr val="dk2"/>
              </a:solidFill>
            </a:endParaRPr>
          </a:p>
          <a:p>
            <a:pPr indent="0" lvl="0" marL="0" rtl="0" algn="l">
              <a:spcBef>
                <a:spcPts val="0"/>
              </a:spcBef>
              <a:spcAft>
                <a:spcPts val="0"/>
              </a:spcAft>
              <a:buNone/>
            </a:pPr>
            <a:r>
              <a:t/>
            </a:r>
            <a:endParaRPr sz="12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nvSpPr>
        <p:spPr>
          <a:xfrm>
            <a:off x="113550" y="78650"/>
            <a:ext cx="8916900" cy="603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2.1.2 </a:t>
            </a:r>
            <a:r>
              <a:rPr b="1" lang="en-GB" sz="1100">
                <a:solidFill>
                  <a:srgbClr val="351C75"/>
                </a:solidFill>
              </a:rPr>
              <a:t>The five principles of sustainable design are that a product must be cyclic (create no waste), solar (use clean energy), safe (cause no harm), efficient (use the least amount of energy and materials as possible) and social (support basic human rights) (Datchefski, 1999).</a:t>
            </a:r>
            <a:endParaRPr b="1" sz="1100">
              <a:solidFill>
                <a:srgbClr val="351C75"/>
              </a:solidFill>
            </a:endParaRPr>
          </a:p>
        </p:txBody>
      </p:sp>
      <p:pic>
        <p:nvPicPr>
          <p:cNvPr descr="For more like this subscribe to the Open University channel https://www.youtube.com/channel/UCXsH4hSV_kEdAOsupMMm4Qw&#10;&#10;Free learning from The Open University http://www.open.ac.uk/openlearn/&#10;&#10;---&#10;&#10;The three layers of sustainability and the five principles to reduce the impact of products on the environment.&#10;&#10;(Part 3 of 7)&#10;&#10;Playlist Link - http://www.youtube.com/playlist?list=PL85A6ED9A77F7B8DD&#10;&#10;Transcript link - http://podcast.open.ac.uk/feeds/t307-design-and-sustainability/transcript/t307-design-design-for-sustainability_00366_1959.pdf&#10;&#10;---&#10;&#10;Study 'Innovation: designing for a sustainable future' with the OU http://www3.open.ac.uk/study/undergraduate/course/t307.htm&#10;&#10;Explore qualifications in Engineering and Technology with the OU http://www3.open.ac.uk/study/undergraduate/engineering-and-technology/index.htm&#10;&#10;---" id="85" name="Google Shape;85;p17" title="The Five Principles of Sustainability - Design and Sustainability (3/7)">
            <a:hlinkClick r:id="rId3"/>
          </p:cNvPr>
          <p:cNvPicPr preferRelativeResize="0"/>
          <p:nvPr/>
        </p:nvPicPr>
        <p:blipFill rotWithShape="1">
          <a:blip r:embed="rId4">
            <a:alphaModFix/>
          </a:blip>
          <a:srcRect b="11454" l="0" r="0" t="10628"/>
          <a:stretch/>
        </p:blipFill>
        <p:spPr>
          <a:xfrm>
            <a:off x="5848650" y="900850"/>
            <a:ext cx="3231550" cy="2024450"/>
          </a:xfrm>
          <a:prstGeom prst="rect">
            <a:avLst/>
          </a:prstGeom>
          <a:noFill/>
          <a:ln>
            <a:noFill/>
          </a:ln>
        </p:spPr>
      </p:pic>
      <p:sp>
        <p:nvSpPr>
          <p:cNvPr id="86" name="Google Shape;86;p17"/>
          <p:cNvSpPr txBox="1"/>
          <p:nvPr/>
        </p:nvSpPr>
        <p:spPr>
          <a:xfrm>
            <a:off x="130125" y="3720541"/>
            <a:ext cx="8950200" cy="1269900"/>
          </a:xfrm>
          <a:prstGeom prst="rect">
            <a:avLst/>
          </a:prstGeom>
          <a:noFill/>
          <a:ln cap="flat" cmpd="sng" w="19050">
            <a:solidFill>
              <a:srgbClr val="99999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Edwin Datschefski</a:t>
            </a:r>
            <a:r>
              <a:rPr lang="en-GB" sz="1200"/>
              <a:t> </a:t>
            </a:r>
            <a:r>
              <a:rPr b="0" i="0" lang="en-GB" sz="1200" u="none" cap="none" strike="noStrike">
                <a:solidFill>
                  <a:srgbClr val="000000"/>
                </a:solidFill>
                <a:latin typeface="Arial"/>
                <a:ea typeface="Arial"/>
                <a:cs typeface="Arial"/>
                <a:sym typeface="Arial"/>
              </a:rPr>
              <a:t>redefines the “beauty” of design by calculating the total impact of product and services in five distinct categories. Datschefski developed these principles in response to the “greenwashing” - the promotion of products that have minor environmental or green credentials as “sustainable”.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five principles Datschefski came up with are; </a:t>
            </a:r>
            <a:r>
              <a:rPr b="1" lang="en-GB" sz="1200"/>
              <a:t>C</a:t>
            </a:r>
            <a:r>
              <a:rPr b="1" i="0" lang="en-GB" sz="1200" u="none" cap="none" strike="noStrike">
                <a:solidFill>
                  <a:srgbClr val="000000"/>
                </a:solidFill>
              </a:rPr>
              <a:t>yclic, </a:t>
            </a:r>
            <a:r>
              <a:rPr b="1" lang="en-GB" sz="1200"/>
              <a:t>S</a:t>
            </a:r>
            <a:r>
              <a:rPr b="1" i="0" lang="en-GB" sz="1200" u="none" cap="none" strike="noStrike">
                <a:solidFill>
                  <a:srgbClr val="000000"/>
                </a:solidFill>
              </a:rPr>
              <a:t>olar, </a:t>
            </a:r>
            <a:r>
              <a:rPr b="1" lang="en-GB" sz="1200"/>
              <a:t>S</a:t>
            </a:r>
            <a:r>
              <a:rPr b="1" i="0" lang="en-GB" sz="1200" u="none" cap="none" strike="noStrike">
                <a:solidFill>
                  <a:srgbClr val="000000"/>
                </a:solidFill>
              </a:rPr>
              <a:t>afe, </a:t>
            </a:r>
            <a:r>
              <a:rPr b="1" lang="en-GB" sz="1200"/>
              <a:t>E</a:t>
            </a:r>
            <a:r>
              <a:rPr b="1" i="0" lang="en-GB" sz="1200" u="none" cap="none" strike="noStrike">
                <a:solidFill>
                  <a:srgbClr val="000000"/>
                </a:solidFill>
              </a:rPr>
              <a:t>fficient, </a:t>
            </a:r>
            <a:r>
              <a:rPr b="0" i="0" lang="en-GB" sz="1200" u="none" cap="none" strike="noStrike">
                <a:solidFill>
                  <a:srgbClr val="000000"/>
                </a:solidFill>
                <a:latin typeface="Arial"/>
                <a:ea typeface="Arial"/>
                <a:cs typeface="Arial"/>
                <a:sym typeface="Arial"/>
              </a:rPr>
              <a:t>and </a:t>
            </a:r>
            <a:r>
              <a:rPr b="1" lang="en-GB" sz="1200"/>
              <a:t>S</a:t>
            </a:r>
            <a:r>
              <a:rPr b="1" i="0" lang="en-GB" sz="1200" u="none" cap="none" strike="noStrike">
                <a:solidFill>
                  <a:srgbClr val="000000"/>
                </a:solidFill>
              </a:rPr>
              <a:t>ocial</a:t>
            </a:r>
            <a:r>
              <a:rPr b="0" i="0" lang="en-GB" sz="1200" u="none" cap="none" strike="noStrike">
                <a:solidFill>
                  <a:srgbClr val="000000"/>
                </a:solidFill>
                <a:latin typeface="Arial"/>
                <a:ea typeface="Arial"/>
                <a:cs typeface="Arial"/>
                <a:sym typeface="Arial"/>
              </a:rPr>
              <a:t>. They are a holistic approach to sustainable design, but Datschefski understands that only selected principles will be possible/applicable to some products. </a:t>
            </a:r>
            <a:endParaRPr b="0" i="0" sz="1200" u="none" cap="none" strike="noStrike">
              <a:solidFill>
                <a:srgbClr val="0000FF"/>
              </a:solidFill>
              <a:latin typeface="Arial"/>
              <a:ea typeface="Arial"/>
              <a:cs typeface="Arial"/>
              <a:sym typeface="Arial"/>
            </a:endParaRPr>
          </a:p>
        </p:txBody>
      </p:sp>
      <p:pic>
        <p:nvPicPr>
          <p:cNvPr id="87" name="Google Shape;87;p17"/>
          <p:cNvPicPr preferRelativeResize="0"/>
          <p:nvPr/>
        </p:nvPicPr>
        <p:blipFill rotWithShape="1">
          <a:blip r:embed="rId5">
            <a:alphaModFix/>
          </a:blip>
          <a:srcRect b="0" l="0" r="0" t="0"/>
          <a:stretch/>
        </p:blipFill>
        <p:spPr>
          <a:xfrm>
            <a:off x="130125" y="1005650"/>
            <a:ext cx="5633523" cy="2598199"/>
          </a:xfrm>
          <a:prstGeom prst="rect">
            <a:avLst/>
          </a:prstGeom>
          <a:noFill/>
          <a:ln cap="flat" cmpd="sng" w="9525">
            <a:solidFill>
              <a:srgbClr val="666666"/>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nvSpPr>
        <p:spPr>
          <a:xfrm>
            <a:off x="113550" y="78650"/>
            <a:ext cx="8916900" cy="495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2.1.3 </a:t>
            </a:r>
            <a:r>
              <a:rPr b="1" lang="en-GB" sz="1100">
                <a:solidFill>
                  <a:srgbClr val="351C75"/>
                </a:solidFill>
              </a:rPr>
              <a:t>The triple bottom line (TBL) measures levels of success of a product in relation to social (people), economic (profit) and environmental (planet), which are key responsibilities of a designer.</a:t>
            </a:r>
            <a:endParaRPr b="1" sz="1100">
              <a:solidFill>
                <a:srgbClr val="351C75"/>
              </a:solidFill>
            </a:endParaRPr>
          </a:p>
        </p:txBody>
      </p:sp>
      <p:pic>
        <p:nvPicPr>
          <p:cNvPr id="93" name="Google Shape;93;p18"/>
          <p:cNvPicPr preferRelativeResize="0"/>
          <p:nvPr/>
        </p:nvPicPr>
        <p:blipFill rotWithShape="1">
          <a:blip r:embed="rId3">
            <a:alphaModFix/>
          </a:blip>
          <a:srcRect b="0" l="0" r="0" t="0"/>
          <a:stretch/>
        </p:blipFill>
        <p:spPr>
          <a:xfrm>
            <a:off x="261125" y="1158300"/>
            <a:ext cx="4309999" cy="3548750"/>
          </a:xfrm>
          <a:prstGeom prst="rect">
            <a:avLst/>
          </a:prstGeom>
          <a:noFill/>
          <a:ln cap="flat" cmpd="sng" w="9525">
            <a:solidFill>
              <a:srgbClr val="B7B7B7"/>
            </a:solidFill>
            <a:prstDash val="solid"/>
            <a:round/>
            <a:headEnd len="sm" w="sm" type="none"/>
            <a:tailEnd len="sm" w="sm" type="none"/>
          </a:ln>
        </p:spPr>
      </p:pic>
      <p:sp>
        <p:nvSpPr>
          <p:cNvPr id="94" name="Google Shape;94;p18"/>
          <p:cNvSpPr txBox="1"/>
          <p:nvPr/>
        </p:nvSpPr>
        <p:spPr>
          <a:xfrm>
            <a:off x="4729475" y="1151375"/>
            <a:ext cx="4201500" cy="1095900"/>
          </a:xfrm>
          <a:prstGeom prst="rect">
            <a:avLst/>
          </a:prstGeom>
          <a:solidFill>
            <a:srgbClr val="E69138"/>
          </a:solid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FFFFFF"/>
                </a:solidFill>
                <a:latin typeface="Arial"/>
                <a:ea typeface="Arial"/>
                <a:cs typeface="Arial"/>
                <a:sym typeface="Arial"/>
              </a:rPr>
              <a:t>Using resources more productively and redesigning production, it is technically possible to deliver the same or equivalent goods and resources with lower environmental impact while maintaining social and equity benefits.</a:t>
            </a:r>
            <a:endParaRPr b="1" i="0" sz="1200" u="none" cap="none" strike="noStrike">
              <a:solidFill>
                <a:srgbClr val="FFFFFF"/>
              </a:solidFill>
              <a:latin typeface="Arial"/>
              <a:ea typeface="Arial"/>
              <a:cs typeface="Arial"/>
              <a:sym typeface="Arial"/>
            </a:endParaRPr>
          </a:p>
        </p:txBody>
      </p:sp>
      <p:sp>
        <p:nvSpPr>
          <p:cNvPr id="95" name="Google Shape;95;p18"/>
          <p:cNvSpPr txBox="1"/>
          <p:nvPr/>
        </p:nvSpPr>
        <p:spPr>
          <a:xfrm>
            <a:off x="108725" y="618650"/>
            <a:ext cx="8961000" cy="614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concept of the triple bottom line means that business success is no longer defined by monetary gain but also by the impact an organisation’s activities have on society as a whole - </a:t>
            </a:r>
            <a:r>
              <a:rPr b="1" i="0" lang="en-GB" sz="1200" u="none" cap="none" strike="noStrike">
                <a:solidFill>
                  <a:srgbClr val="000000"/>
                </a:solidFill>
                <a:latin typeface="Arial"/>
                <a:ea typeface="Arial"/>
                <a:cs typeface="Arial"/>
                <a:sym typeface="Arial"/>
              </a:rPr>
              <a:t>Environmental</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Economic</a:t>
            </a:r>
            <a:r>
              <a:rPr b="0" i="0" lang="en-GB" sz="1200" u="none" cap="none" strike="noStrike">
                <a:solidFill>
                  <a:srgbClr val="000000"/>
                </a:solidFill>
                <a:latin typeface="Arial"/>
                <a:ea typeface="Arial"/>
                <a:cs typeface="Arial"/>
                <a:sym typeface="Arial"/>
              </a:rPr>
              <a:t> and </a:t>
            </a:r>
            <a:r>
              <a:rPr b="1" i="0" lang="en-GB" sz="1200" u="none" cap="none" strike="noStrike">
                <a:solidFill>
                  <a:srgbClr val="000000"/>
                </a:solidFill>
                <a:latin typeface="Arial"/>
                <a:ea typeface="Arial"/>
                <a:cs typeface="Arial"/>
                <a:sym typeface="Arial"/>
              </a:rPr>
              <a:t>Social.</a:t>
            </a:r>
            <a:endParaRPr b="0" i="0" sz="1200" u="none" cap="none" strike="noStrike">
              <a:solidFill>
                <a:srgbClr val="000000"/>
              </a:solidFill>
              <a:latin typeface="Arial"/>
              <a:ea typeface="Arial"/>
              <a:cs typeface="Arial"/>
              <a:sym typeface="Arial"/>
            </a:endParaRPr>
          </a:p>
        </p:txBody>
      </p:sp>
      <p:pic>
        <p:nvPicPr>
          <p:cNvPr id="96" name="Google Shape;96;p18"/>
          <p:cNvPicPr preferRelativeResize="0"/>
          <p:nvPr/>
        </p:nvPicPr>
        <p:blipFill rotWithShape="1">
          <a:blip r:embed="rId4">
            <a:alphaModFix/>
          </a:blip>
          <a:srcRect b="9071" l="14848" r="22609" t="7942"/>
          <a:stretch/>
        </p:blipFill>
        <p:spPr>
          <a:xfrm>
            <a:off x="5550325" y="2305375"/>
            <a:ext cx="2743867" cy="2436549"/>
          </a:xfrm>
          <a:prstGeom prst="rect">
            <a:avLst/>
          </a:prstGeom>
          <a:noFill/>
          <a:ln>
            <a:noFill/>
          </a:ln>
        </p:spPr>
      </p:pic>
      <p:sp>
        <p:nvSpPr>
          <p:cNvPr id="97" name="Google Shape;97;p18"/>
          <p:cNvSpPr txBox="1"/>
          <p:nvPr/>
        </p:nvSpPr>
        <p:spPr>
          <a:xfrm>
            <a:off x="6012700" y="4654650"/>
            <a:ext cx="18405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rgbClr val="999999"/>
                </a:solidFill>
              </a:rPr>
              <a:t>Source: https://medium.com/</a:t>
            </a:r>
            <a:endParaRPr sz="800">
              <a:solidFill>
                <a:srgbClr val="999999"/>
              </a:solidFill>
            </a:endParaRPr>
          </a:p>
        </p:txBody>
      </p:sp>
      <p:sp>
        <p:nvSpPr>
          <p:cNvPr id="98" name="Google Shape;98;p18"/>
          <p:cNvSpPr txBox="1"/>
          <p:nvPr/>
        </p:nvSpPr>
        <p:spPr>
          <a:xfrm>
            <a:off x="91050" y="4729575"/>
            <a:ext cx="5579400" cy="3540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100">
                <a:solidFill>
                  <a:schemeClr val="dk2"/>
                </a:solidFill>
              </a:rPr>
              <a:t>This topic is </a:t>
            </a:r>
            <a:r>
              <a:rPr b="1" lang="en-GB" sz="1100">
                <a:solidFill>
                  <a:schemeClr val="dk2"/>
                </a:solidFill>
              </a:rPr>
              <a:t>covered</a:t>
            </a:r>
            <a:r>
              <a:rPr b="1" lang="en-GB" sz="1100">
                <a:solidFill>
                  <a:schemeClr val="dk2"/>
                </a:solidFill>
              </a:rPr>
              <a:t> in detail in C1.1 Responsibility of the Designer</a:t>
            </a:r>
            <a:endParaRPr b="1" sz="11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nvSpPr>
        <p:spPr>
          <a:xfrm>
            <a:off x="113550" y="78650"/>
            <a:ext cx="8916900" cy="354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2.1.4 </a:t>
            </a:r>
            <a:r>
              <a:rPr b="1" lang="en-GB" sz="1100">
                <a:solidFill>
                  <a:srgbClr val="351C75"/>
                </a:solidFill>
              </a:rPr>
              <a:t>Designers make decisions by considering the balance between the three Ps of the TBL.</a:t>
            </a:r>
            <a:endParaRPr b="1" sz="1100">
              <a:solidFill>
                <a:srgbClr val="351C75"/>
              </a:solidFill>
            </a:endParaRPr>
          </a:p>
        </p:txBody>
      </p:sp>
      <p:sp>
        <p:nvSpPr>
          <p:cNvPr id="104" name="Google Shape;104;p19"/>
          <p:cNvSpPr txBox="1"/>
          <p:nvPr/>
        </p:nvSpPr>
        <p:spPr>
          <a:xfrm>
            <a:off x="74800" y="697425"/>
            <a:ext cx="3180000" cy="3986700"/>
          </a:xfrm>
          <a:prstGeom prst="rect">
            <a:avLst/>
          </a:prstGeom>
          <a:noFill/>
          <a:ln cap="flat" cmpd="sng" w="28575">
            <a:solidFill>
              <a:srgbClr val="FFD966"/>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rPr>
              <a:t>The Triple Bottom Line (TBL) helps designers balance people, planet, and profit when developing products and solutions. By considering social, environmental, and economic impacts together, designers can better prioritize the needs of clients, communities, and the environment. TBL encourages designers to create solutions that are not only profitable for clients but also socially responsible and environmentally sustainable. This approach helps identify design opportunities such as improving user well-being, reducing environmental impact, and lowering long-term costs. By using TBL, designers make informed decisions that lead to ethical, innovative, and sustainable designs that benefit all stakeholders.</a:t>
            </a:r>
            <a:endParaRPr sz="1300">
              <a:solidFill>
                <a:schemeClr val="dk2"/>
              </a:solidFill>
            </a:endParaRPr>
          </a:p>
        </p:txBody>
      </p:sp>
      <p:sp>
        <p:nvSpPr>
          <p:cNvPr id="105" name="Google Shape;105;p19"/>
          <p:cNvSpPr txBox="1"/>
          <p:nvPr/>
        </p:nvSpPr>
        <p:spPr>
          <a:xfrm>
            <a:off x="3371550" y="651550"/>
            <a:ext cx="5637900" cy="1185300"/>
          </a:xfrm>
          <a:prstGeom prst="rect">
            <a:avLst/>
          </a:prstGeom>
          <a:noFill/>
          <a:ln cap="flat" cmpd="sng" w="28575">
            <a:solidFill>
              <a:srgbClr val="F1C23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rPr>
              <a:t>Designers balance the three Ps of the Triple Bottom Line—people, planet, and profit—when making decisions. They consider social impact, environmental responsibility, and economic viability together to ensure designs meet user needs, reduce environmental harm, and remain financially sustainable.</a:t>
            </a:r>
            <a:endParaRPr sz="1300">
              <a:solidFill>
                <a:schemeClr val="dk2"/>
              </a:solidFill>
            </a:endParaRPr>
          </a:p>
        </p:txBody>
      </p:sp>
      <p:sp>
        <p:nvSpPr>
          <p:cNvPr id="106" name="Google Shape;106;p19"/>
          <p:cNvSpPr txBox="1"/>
          <p:nvPr/>
        </p:nvSpPr>
        <p:spPr>
          <a:xfrm>
            <a:off x="3392668" y="1966325"/>
            <a:ext cx="5637900" cy="3201600"/>
          </a:xfrm>
          <a:prstGeom prst="rect">
            <a:avLst/>
          </a:prstGeom>
          <a:noFill/>
          <a:ln cap="flat" cmpd="sng" w="28575">
            <a:solidFill>
              <a:schemeClr val="accent6"/>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highlight>
                  <a:srgbClr val="C9DAF8"/>
                </a:highlight>
              </a:rPr>
              <a:t>Examples:</a:t>
            </a:r>
            <a:r>
              <a:rPr lang="en-GB" sz="1300">
                <a:solidFill>
                  <a:schemeClr val="dk2"/>
                </a:solidFill>
              </a:rPr>
              <a:t> </a:t>
            </a:r>
            <a:endParaRPr sz="1300">
              <a:solidFill>
                <a:schemeClr val="dk2"/>
              </a:solidFill>
            </a:endParaRPr>
          </a:p>
          <a:p>
            <a:pPr indent="0" lvl="0" marL="0" rtl="0" algn="l">
              <a:spcBef>
                <a:spcPts val="0"/>
              </a:spcBef>
              <a:spcAft>
                <a:spcPts val="0"/>
              </a:spcAft>
              <a:buNone/>
            </a:pPr>
            <a:r>
              <a:t/>
            </a:r>
            <a:endParaRPr sz="900">
              <a:solidFill>
                <a:schemeClr val="dk2"/>
              </a:solidFill>
            </a:endParaRPr>
          </a:p>
          <a:p>
            <a:pPr indent="0" lvl="0" marL="0" rtl="0" algn="l">
              <a:spcBef>
                <a:spcPts val="0"/>
              </a:spcBef>
              <a:spcAft>
                <a:spcPts val="0"/>
              </a:spcAft>
              <a:buClr>
                <a:schemeClr val="dk1"/>
              </a:buClr>
              <a:buSzPts val="1100"/>
              <a:buFont typeface="Arial"/>
              <a:buNone/>
            </a:pPr>
            <a:r>
              <a:rPr b="1" i="1" lang="en-GB" sz="1300">
                <a:solidFill>
                  <a:schemeClr val="dk2"/>
                </a:solidFill>
                <a:highlight>
                  <a:srgbClr val="FCE5CD"/>
                </a:highlight>
              </a:rPr>
              <a:t>Eco-friendly packaging design:</a:t>
            </a:r>
            <a:endParaRPr b="1" i="1" sz="1300">
              <a:solidFill>
                <a:schemeClr val="dk2"/>
              </a:solidFill>
              <a:highlight>
                <a:srgbClr val="FCE5CD"/>
              </a:highlight>
            </a:endParaRPr>
          </a:p>
          <a:p>
            <a:pPr indent="0" lvl="0" marL="0" rtl="0" algn="l">
              <a:spcBef>
                <a:spcPts val="0"/>
              </a:spcBef>
              <a:spcAft>
                <a:spcPts val="0"/>
              </a:spcAft>
              <a:buNone/>
            </a:pPr>
            <a:r>
              <a:rPr lang="en-GB" sz="1300">
                <a:solidFill>
                  <a:schemeClr val="dk2"/>
                </a:solidFill>
              </a:rPr>
              <a:t>Using biodegradable or recycled materials to reduce waste (</a:t>
            </a:r>
            <a:r>
              <a:rPr b="1" lang="en-GB" sz="1300">
                <a:solidFill>
                  <a:schemeClr val="dk2"/>
                </a:solidFill>
                <a:highlight>
                  <a:srgbClr val="EEFF41"/>
                </a:highlight>
              </a:rPr>
              <a:t>Planet</a:t>
            </a:r>
            <a:r>
              <a:rPr lang="en-GB" sz="1300">
                <a:solidFill>
                  <a:schemeClr val="dk2"/>
                </a:solidFill>
              </a:rPr>
              <a:t>), making packaging safe and easy to use (</a:t>
            </a:r>
            <a:r>
              <a:rPr b="1" lang="en-GB" sz="1300">
                <a:solidFill>
                  <a:schemeClr val="dk2"/>
                </a:solidFill>
                <a:highlight>
                  <a:srgbClr val="EEFF41"/>
                </a:highlight>
              </a:rPr>
              <a:t>People</a:t>
            </a:r>
            <a:r>
              <a:rPr lang="en-GB" sz="1300">
                <a:solidFill>
                  <a:schemeClr val="dk2"/>
                </a:solidFill>
              </a:rPr>
              <a:t>), and lowering material and transport costs (</a:t>
            </a:r>
            <a:r>
              <a:rPr b="1" lang="en-GB" sz="1300">
                <a:solidFill>
                  <a:schemeClr val="dk2"/>
                </a:solidFill>
                <a:highlight>
                  <a:srgbClr val="EEFF41"/>
                </a:highlight>
              </a:rPr>
              <a:t>Profit</a:t>
            </a:r>
            <a:r>
              <a:rPr lang="en-GB" sz="1300">
                <a:solidFill>
                  <a:schemeClr val="dk2"/>
                </a:solidFill>
              </a:rPr>
              <a:t>)</a:t>
            </a:r>
            <a:endParaRPr sz="1300">
              <a:solidFill>
                <a:schemeClr val="dk2"/>
              </a:solidFill>
            </a:endParaRPr>
          </a:p>
          <a:p>
            <a:pPr indent="0" lvl="0" marL="0" rtl="0" algn="l">
              <a:spcBef>
                <a:spcPts val="0"/>
              </a:spcBef>
              <a:spcAft>
                <a:spcPts val="0"/>
              </a:spcAft>
              <a:buNone/>
            </a:pPr>
            <a:r>
              <a:t/>
            </a:r>
            <a:endParaRPr sz="900">
              <a:solidFill>
                <a:schemeClr val="dk2"/>
              </a:solidFill>
            </a:endParaRPr>
          </a:p>
          <a:p>
            <a:pPr indent="0" lvl="0" marL="0" rtl="0" algn="l">
              <a:spcBef>
                <a:spcPts val="0"/>
              </a:spcBef>
              <a:spcAft>
                <a:spcPts val="0"/>
              </a:spcAft>
              <a:buNone/>
            </a:pPr>
            <a:r>
              <a:rPr b="1" i="1" lang="en-GB" sz="1300">
                <a:solidFill>
                  <a:schemeClr val="dk2"/>
                </a:solidFill>
                <a:highlight>
                  <a:srgbClr val="FFF2CC"/>
                </a:highlight>
              </a:rPr>
              <a:t>Public seating for urban spaces:</a:t>
            </a:r>
            <a:endParaRPr b="1" i="1" sz="1300">
              <a:solidFill>
                <a:schemeClr val="dk2"/>
              </a:solidFill>
              <a:highlight>
                <a:srgbClr val="FFF2CC"/>
              </a:highlight>
            </a:endParaRPr>
          </a:p>
          <a:p>
            <a:pPr indent="0" lvl="0" marL="0" rtl="0" algn="l">
              <a:spcBef>
                <a:spcPts val="0"/>
              </a:spcBef>
              <a:spcAft>
                <a:spcPts val="0"/>
              </a:spcAft>
              <a:buNone/>
            </a:pPr>
            <a:r>
              <a:rPr lang="en-GB" sz="1300">
                <a:solidFill>
                  <a:schemeClr val="dk2"/>
                </a:solidFill>
              </a:rPr>
              <a:t>Creating durable, comfortable seating for communities (</a:t>
            </a:r>
            <a:r>
              <a:rPr b="1" lang="en-GB" sz="1300">
                <a:solidFill>
                  <a:schemeClr val="dk2"/>
                </a:solidFill>
                <a:highlight>
                  <a:srgbClr val="EEFF41"/>
                </a:highlight>
              </a:rPr>
              <a:t>People</a:t>
            </a:r>
            <a:r>
              <a:rPr lang="en-GB" sz="1300">
                <a:solidFill>
                  <a:schemeClr val="dk2"/>
                </a:solidFill>
              </a:rPr>
              <a:t>), using recycled or weather-resistant materials (</a:t>
            </a:r>
            <a:r>
              <a:rPr b="1" lang="en-GB" sz="1300">
                <a:solidFill>
                  <a:schemeClr val="dk2"/>
                </a:solidFill>
                <a:highlight>
                  <a:srgbClr val="EEFF41"/>
                </a:highlight>
              </a:rPr>
              <a:t>Planet</a:t>
            </a:r>
            <a:r>
              <a:rPr lang="en-GB" sz="1300">
                <a:solidFill>
                  <a:schemeClr val="dk2"/>
                </a:solidFill>
              </a:rPr>
              <a:t>), and minimizing maintenance costs for local authorities (</a:t>
            </a:r>
            <a:r>
              <a:rPr b="1" lang="en-GB" sz="1300">
                <a:solidFill>
                  <a:schemeClr val="dk2"/>
                </a:solidFill>
                <a:highlight>
                  <a:srgbClr val="EEFF41"/>
                </a:highlight>
              </a:rPr>
              <a:t>Profit</a:t>
            </a:r>
            <a:r>
              <a:rPr lang="en-GB" sz="1300">
                <a:solidFill>
                  <a:schemeClr val="dk2"/>
                </a:solidFill>
              </a:rPr>
              <a:t>)</a:t>
            </a:r>
            <a:endParaRPr sz="1300">
              <a:solidFill>
                <a:schemeClr val="dk2"/>
              </a:solidFill>
            </a:endParaRPr>
          </a:p>
          <a:p>
            <a:pPr indent="0" lvl="0" marL="0" rtl="0" algn="l">
              <a:spcBef>
                <a:spcPts val="0"/>
              </a:spcBef>
              <a:spcAft>
                <a:spcPts val="0"/>
              </a:spcAft>
              <a:buNone/>
            </a:pPr>
            <a:r>
              <a:t/>
            </a:r>
            <a:endParaRPr sz="900">
              <a:solidFill>
                <a:schemeClr val="dk2"/>
              </a:solidFill>
            </a:endParaRPr>
          </a:p>
          <a:p>
            <a:pPr indent="0" lvl="0" marL="0" rtl="0" algn="l">
              <a:spcBef>
                <a:spcPts val="0"/>
              </a:spcBef>
              <a:spcAft>
                <a:spcPts val="0"/>
              </a:spcAft>
              <a:buNone/>
            </a:pPr>
            <a:r>
              <a:rPr b="1" i="1" lang="en-GB" sz="1300">
                <a:solidFill>
                  <a:schemeClr val="dk2"/>
                </a:solidFill>
                <a:highlight>
                  <a:srgbClr val="FCE5CD"/>
                </a:highlight>
              </a:rPr>
              <a:t>Solar-powered outdoor lighting:</a:t>
            </a:r>
            <a:endParaRPr b="1" i="1" sz="1300">
              <a:solidFill>
                <a:schemeClr val="dk2"/>
              </a:solidFill>
              <a:highlight>
                <a:srgbClr val="FCE5CD"/>
              </a:highlight>
            </a:endParaRPr>
          </a:p>
          <a:p>
            <a:pPr indent="0" lvl="0" marL="0" rtl="0" algn="l">
              <a:spcBef>
                <a:spcPts val="0"/>
              </a:spcBef>
              <a:spcAft>
                <a:spcPts val="0"/>
              </a:spcAft>
              <a:buNone/>
            </a:pPr>
            <a:r>
              <a:rPr lang="en-GB" sz="1300">
                <a:solidFill>
                  <a:schemeClr val="dk2"/>
                </a:solidFill>
              </a:rPr>
              <a:t>Improving safety in public areas (</a:t>
            </a:r>
            <a:r>
              <a:rPr b="1" lang="en-GB" sz="1300">
                <a:solidFill>
                  <a:schemeClr val="dk2"/>
                </a:solidFill>
                <a:highlight>
                  <a:srgbClr val="EEFF41"/>
                </a:highlight>
              </a:rPr>
              <a:t>People</a:t>
            </a:r>
            <a:r>
              <a:rPr lang="en-GB" sz="1300">
                <a:solidFill>
                  <a:schemeClr val="dk2"/>
                </a:solidFill>
              </a:rPr>
              <a:t>), using renewable energy (</a:t>
            </a:r>
            <a:r>
              <a:rPr b="1" lang="en-GB" sz="1300">
                <a:solidFill>
                  <a:schemeClr val="dk2"/>
                </a:solidFill>
                <a:highlight>
                  <a:srgbClr val="EEFF41"/>
                </a:highlight>
              </a:rPr>
              <a:t>Planet</a:t>
            </a:r>
            <a:r>
              <a:rPr lang="en-GB" sz="1300">
                <a:solidFill>
                  <a:schemeClr val="dk2"/>
                </a:solidFill>
              </a:rPr>
              <a:t>), and reducing long-term energy and maintenance expenses (</a:t>
            </a:r>
            <a:r>
              <a:rPr b="1" lang="en-GB" sz="1300">
                <a:solidFill>
                  <a:schemeClr val="dk2"/>
                </a:solidFill>
                <a:highlight>
                  <a:srgbClr val="EEFF41"/>
                </a:highlight>
              </a:rPr>
              <a:t>Profit</a:t>
            </a:r>
            <a:r>
              <a:rPr lang="en-GB" sz="1300">
                <a:solidFill>
                  <a:schemeClr val="dk2"/>
                </a:solidFill>
              </a:rPr>
              <a:t>)</a:t>
            </a:r>
            <a:endParaRPr sz="13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20" title="Screenshot 2026-04-29 at 3.51.06 PM.png"/>
          <p:cNvPicPr preferRelativeResize="0"/>
          <p:nvPr/>
        </p:nvPicPr>
        <p:blipFill>
          <a:blip r:embed="rId3">
            <a:alphaModFix/>
          </a:blip>
          <a:stretch>
            <a:fillRect/>
          </a:stretch>
        </p:blipFill>
        <p:spPr>
          <a:xfrm>
            <a:off x="152400" y="152400"/>
            <a:ext cx="8839201" cy="397764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