
<file path=[Content_Types].xml><?xml version="1.0" encoding="utf-8"?>
<Types xmlns="http://schemas.openxmlformats.org/package/2006/content-types">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5"/>
    <p:sldMasterId id="214748367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66C8023-7EA0-4949-8113-0D0FB4E71B86}">
  <a:tblStyle styleId="{866C8023-7EA0-4949-8113-0D0FB4E71B8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5" Type="http://schemas.openxmlformats.org/officeDocument/2006/relationships/slideMaster" Target="slideMasters/slideMaster1.xml"/><Relationship Id="rId6" Type="http://schemas.openxmlformats.org/officeDocument/2006/relationships/slideMaster" Target="slideMasters/slideMaster2.xml"/><Relationship Id="rId18" Type="http://schemas.openxmlformats.org/officeDocument/2006/relationships/slide" Target="slides/slide11.xml"/><Relationship Id="rId7" Type="http://schemas.openxmlformats.org/officeDocument/2006/relationships/notesMaster" Target="notesMasters/notesMaster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g37b10c9eef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37b10c9eef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385adf98f7f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385adf98f7f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85adf98f7f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85adf98f7f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85adf98f7f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85adf98f7f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85adf98f7f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385adf98f7f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85adf98f7f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85adf98f7f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85adf98f7f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85adf98f7f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85adf98f7f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8" name="Google Shape;158;g385adf98f7f_0_1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85adf98f7f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85adf98f7f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e6a11fa53f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e6a11fa53f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4" name="Shape 54"/>
        <p:cNvGrpSpPr/>
        <p:nvPr/>
      </p:nvGrpSpPr>
      <p:grpSpPr>
        <a:xfrm>
          <a:off x="0" y="0"/>
          <a:ext cx="0" cy="0"/>
          <a:chOff x="0" y="0"/>
          <a:chExt cx="0" cy="0"/>
        </a:xfrm>
      </p:grpSpPr>
      <p:sp>
        <p:nvSpPr>
          <p:cNvPr id="55" name="Google Shape;55;p1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56" name="Google Shape;56;p1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57" name="Google Shape;57;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8" name="Shape 58"/>
        <p:cNvGrpSpPr/>
        <p:nvPr/>
      </p:nvGrpSpPr>
      <p:grpSpPr>
        <a:xfrm>
          <a:off x="0" y="0"/>
          <a:ext cx="0" cy="0"/>
          <a:chOff x="0" y="0"/>
          <a:chExt cx="0" cy="0"/>
        </a:xfrm>
      </p:grpSpPr>
      <p:sp>
        <p:nvSpPr>
          <p:cNvPr id="59" name="Google Shape;59;p1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60" name="Google Shape;60;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1" name="Shape 61"/>
        <p:cNvGrpSpPr/>
        <p:nvPr/>
      </p:nvGrpSpPr>
      <p:grpSpPr>
        <a:xfrm>
          <a:off x="0" y="0"/>
          <a:ext cx="0" cy="0"/>
          <a:chOff x="0" y="0"/>
          <a:chExt cx="0" cy="0"/>
        </a:xfrm>
      </p:grpSpPr>
      <p:sp>
        <p:nvSpPr>
          <p:cNvPr id="62" name="Google Shape;62;p1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3" name="Google Shape;63;p1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64" name="Google Shape;64;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5" name="Shape 65"/>
        <p:cNvGrpSpPr/>
        <p:nvPr/>
      </p:nvGrpSpPr>
      <p:grpSpPr>
        <a:xfrm>
          <a:off x="0" y="0"/>
          <a:ext cx="0" cy="0"/>
          <a:chOff x="0" y="0"/>
          <a:chExt cx="0" cy="0"/>
        </a:xfrm>
      </p:grpSpPr>
      <p:sp>
        <p:nvSpPr>
          <p:cNvPr id="66" name="Google Shape;66;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7" name="Google Shape;67;p1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68" name="Google Shape;68;p1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69" name="Google Shape;69;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0" name="Shape 70"/>
        <p:cNvGrpSpPr/>
        <p:nvPr/>
      </p:nvGrpSpPr>
      <p:grpSpPr>
        <a:xfrm>
          <a:off x="0" y="0"/>
          <a:ext cx="0" cy="0"/>
          <a:chOff x="0" y="0"/>
          <a:chExt cx="0" cy="0"/>
        </a:xfrm>
      </p:grpSpPr>
      <p:sp>
        <p:nvSpPr>
          <p:cNvPr id="71" name="Google Shape;71;p1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72" name="Google Shape;72;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3" name="Shape 73"/>
        <p:cNvGrpSpPr/>
        <p:nvPr/>
      </p:nvGrpSpPr>
      <p:grpSpPr>
        <a:xfrm>
          <a:off x="0" y="0"/>
          <a:ext cx="0" cy="0"/>
          <a:chOff x="0" y="0"/>
          <a:chExt cx="0" cy="0"/>
        </a:xfrm>
      </p:grpSpPr>
      <p:sp>
        <p:nvSpPr>
          <p:cNvPr id="74" name="Google Shape;74;p1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75" name="Google Shape;75;p1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1600"/>
              </a:spcBef>
              <a:spcAft>
                <a:spcPts val="0"/>
              </a:spcAft>
              <a:buSzPts val="1200"/>
              <a:buChar char="○"/>
              <a:defRPr sz="1200"/>
            </a:lvl2pPr>
            <a:lvl3pPr indent="-304800" lvl="2" marL="1371600" algn="l">
              <a:lnSpc>
                <a:spcPct val="115000"/>
              </a:lnSpc>
              <a:spcBef>
                <a:spcPts val="1600"/>
              </a:spcBef>
              <a:spcAft>
                <a:spcPts val="0"/>
              </a:spcAft>
              <a:buSzPts val="1200"/>
              <a:buChar char="■"/>
              <a:defRPr sz="1200"/>
            </a:lvl3pPr>
            <a:lvl4pPr indent="-304800" lvl="3" marL="1828800" algn="l">
              <a:lnSpc>
                <a:spcPct val="115000"/>
              </a:lnSpc>
              <a:spcBef>
                <a:spcPts val="1600"/>
              </a:spcBef>
              <a:spcAft>
                <a:spcPts val="0"/>
              </a:spcAft>
              <a:buSzPts val="1200"/>
              <a:buChar char="●"/>
              <a:defRPr sz="1200"/>
            </a:lvl4pPr>
            <a:lvl5pPr indent="-304800" lvl="4" marL="2286000" algn="l">
              <a:lnSpc>
                <a:spcPct val="115000"/>
              </a:lnSpc>
              <a:spcBef>
                <a:spcPts val="1600"/>
              </a:spcBef>
              <a:spcAft>
                <a:spcPts val="0"/>
              </a:spcAft>
              <a:buSzPts val="1200"/>
              <a:buChar char="○"/>
              <a:defRPr sz="1200"/>
            </a:lvl5pPr>
            <a:lvl6pPr indent="-304800" lvl="5" marL="2743200" algn="l">
              <a:lnSpc>
                <a:spcPct val="115000"/>
              </a:lnSpc>
              <a:spcBef>
                <a:spcPts val="1600"/>
              </a:spcBef>
              <a:spcAft>
                <a:spcPts val="0"/>
              </a:spcAft>
              <a:buSzPts val="1200"/>
              <a:buChar char="■"/>
              <a:defRPr sz="1200"/>
            </a:lvl6pPr>
            <a:lvl7pPr indent="-304800" lvl="6" marL="3200400" algn="l">
              <a:lnSpc>
                <a:spcPct val="115000"/>
              </a:lnSpc>
              <a:spcBef>
                <a:spcPts val="1600"/>
              </a:spcBef>
              <a:spcAft>
                <a:spcPts val="0"/>
              </a:spcAft>
              <a:buSzPts val="1200"/>
              <a:buChar char="●"/>
              <a:defRPr sz="1200"/>
            </a:lvl7pPr>
            <a:lvl8pPr indent="-304800" lvl="7" marL="3657600" algn="l">
              <a:lnSpc>
                <a:spcPct val="115000"/>
              </a:lnSpc>
              <a:spcBef>
                <a:spcPts val="1600"/>
              </a:spcBef>
              <a:spcAft>
                <a:spcPts val="0"/>
              </a:spcAft>
              <a:buSzPts val="1200"/>
              <a:buChar char="○"/>
              <a:defRPr sz="1200"/>
            </a:lvl8pPr>
            <a:lvl9pPr indent="-304800" lvl="8" marL="4114800" algn="l">
              <a:lnSpc>
                <a:spcPct val="115000"/>
              </a:lnSpc>
              <a:spcBef>
                <a:spcPts val="1600"/>
              </a:spcBef>
              <a:spcAft>
                <a:spcPts val="1600"/>
              </a:spcAft>
              <a:buSzPts val="1200"/>
              <a:buChar char="■"/>
              <a:defRPr sz="1200"/>
            </a:lvl9pPr>
          </a:lstStyle>
          <a:p/>
        </p:txBody>
      </p:sp>
      <p:sp>
        <p:nvSpPr>
          <p:cNvPr id="76" name="Google Shape;76;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7" name="Shape 77"/>
        <p:cNvGrpSpPr/>
        <p:nvPr/>
      </p:nvGrpSpPr>
      <p:grpSpPr>
        <a:xfrm>
          <a:off x="0" y="0"/>
          <a:ext cx="0" cy="0"/>
          <a:chOff x="0" y="0"/>
          <a:chExt cx="0" cy="0"/>
        </a:xfrm>
      </p:grpSpPr>
      <p:sp>
        <p:nvSpPr>
          <p:cNvPr id="78" name="Google Shape;78;p2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79" name="Google Shape;79;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0" name="Shape 80"/>
        <p:cNvGrpSpPr/>
        <p:nvPr/>
      </p:nvGrpSpPr>
      <p:grpSpPr>
        <a:xfrm>
          <a:off x="0" y="0"/>
          <a:ext cx="0" cy="0"/>
          <a:chOff x="0" y="0"/>
          <a:chExt cx="0" cy="0"/>
        </a:xfrm>
      </p:grpSpPr>
      <p:sp>
        <p:nvSpPr>
          <p:cNvPr id="81" name="Google Shape;81;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2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83" name="Google Shape;83;p2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84" name="Google Shape;84;p2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85" name="Google Shape;85;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6" name="Shape 86"/>
        <p:cNvGrpSpPr/>
        <p:nvPr/>
      </p:nvGrpSpPr>
      <p:grpSpPr>
        <a:xfrm>
          <a:off x="0" y="0"/>
          <a:ext cx="0" cy="0"/>
          <a:chOff x="0" y="0"/>
          <a:chExt cx="0" cy="0"/>
        </a:xfrm>
      </p:grpSpPr>
      <p:sp>
        <p:nvSpPr>
          <p:cNvPr id="87" name="Google Shape;87;p22"/>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stStyle>
          <a:p/>
        </p:txBody>
      </p:sp>
      <p:sp>
        <p:nvSpPr>
          <p:cNvPr id="88" name="Google Shape;88;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9" name="Shape 89"/>
        <p:cNvGrpSpPr/>
        <p:nvPr/>
      </p:nvGrpSpPr>
      <p:grpSpPr>
        <a:xfrm>
          <a:off x="0" y="0"/>
          <a:ext cx="0" cy="0"/>
          <a:chOff x="0" y="0"/>
          <a:chExt cx="0" cy="0"/>
        </a:xfrm>
      </p:grpSpPr>
      <p:sp>
        <p:nvSpPr>
          <p:cNvPr id="90" name="Google Shape;90;p23"/>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91" name="Google Shape;91;p23"/>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1600"/>
              </a:spcBef>
              <a:spcAft>
                <a:spcPts val="0"/>
              </a:spcAft>
              <a:buSzPts val="1400"/>
              <a:buChar char="○"/>
              <a:defRPr/>
            </a:lvl2pPr>
            <a:lvl3pPr indent="-317500" lvl="2" marL="1371600" algn="ctr">
              <a:lnSpc>
                <a:spcPct val="115000"/>
              </a:lnSpc>
              <a:spcBef>
                <a:spcPts val="1600"/>
              </a:spcBef>
              <a:spcAft>
                <a:spcPts val="0"/>
              </a:spcAft>
              <a:buSzPts val="1400"/>
              <a:buChar char="■"/>
              <a:defRPr/>
            </a:lvl3pPr>
            <a:lvl4pPr indent="-317500" lvl="3" marL="1828800" algn="ctr">
              <a:lnSpc>
                <a:spcPct val="115000"/>
              </a:lnSpc>
              <a:spcBef>
                <a:spcPts val="1600"/>
              </a:spcBef>
              <a:spcAft>
                <a:spcPts val="0"/>
              </a:spcAft>
              <a:buSzPts val="1400"/>
              <a:buChar char="●"/>
              <a:defRPr/>
            </a:lvl4pPr>
            <a:lvl5pPr indent="-317500" lvl="4" marL="2286000" algn="ctr">
              <a:lnSpc>
                <a:spcPct val="115000"/>
              </a:lnSpc>
              <a:spcBef>
                <a:spcPts val="1600"/>
              </a:spcBef>
              <a:spcAft>
                <a:spcPts val="0"/>
              </a:spcAft>
              <a:buSzPts val="1400"/>
              <a:buChar char="○"/>
              <a:defRPr/>
            </a:lvl5pPr>
            <a:lvl6pPr indent="-317500" lvl="5" marL="2743200" algn="ctr">
              <a:lnSpc>
                <a:spcPct val="115000"/>
              </a:lnSpc>
              <a:spcBef>
                <a:spcPts val="1600"/>
              </a:spcBef>
              <a:spcAft>
                <a:spcPts val="0"/>
              </a:spcAft>
              <a:buSzPts val="1400"/>
              <a:buChar char="■"/>
              <a:defRPr/>
            </a:lvl6pPr>
            <a:lvl7pPr indent="-317500" lvl="6" marL="3200400" algn="ctr">
              <a:lnSpc>
                <a:spcPct val="115000"/>
              </a:lnSpc>
              <a:spcBef>
                <a:spcPts val="1600"/>
              </a:spcBef>
              <a:spcAft>
                <a:spcPts val="0"/>
              </a:spcAft>
              <a:buSzPts val="1400"/>
              <a:buChar char="●"/>
              <a:defRPr/>
            </a:lvl7pPr>
            <a:lvl8pPr indent="-317500" lvl="7" marL="3657600" algn="ctr">
              <a:lnSpc>
                <a:spcPct val="115000"/>
              </a:lnSpc>
              <a:spcBef>
                <a:spcPts val="1600"/>
              </a:spcBef>
              <a:spcAft>
                <a:spcPts val="0"/>
              </a:spcAft>
              <a:buSzPts val="1400"/>
              <a:buChar char="○"/>
              <a:defRPr/>
            </a:lvl8pPr>
            <a:lvl9pPr indent="-317500" lvl="8" marL="4114800" algn="ctr">
              <a:lnSpc>
                <a:spcPct val="115000"/>
              </a:lnSpc>
              <a:spcBef>
                <a:spcPts val="1600"/>
              </a:spcBef>
              <a:spcAft>
                <a:spcPts val="1600"/>
              </a:spcAft>
              <a:buSzPts val="1400"/>
              <a:buChar char="■"/>
              <a:defRPr/>
            </a:lvl9pPr>
          </a:lstStyle>
          <a:p/>
        </p:txBody>
      </p:sp>
      <p:sp>
        <p:nvSpPr>
          <p:cNvPr id="92" name="Google Shape;92;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3" name="Shape 93"/>
        <p:cNvGrpSpPr/>
        <p:nvPr/>
      </p:nvGrpSpPr>
      <p:grpSpPr>
        <a:xfrm>
          <a:off x="0" y="0"/>
          <a:ext cx="0" cy="0"/>
          <a:chOff x="0" y="0"/>
          <a:chExt cx="0" cy="0"/>
        </a:xfrm>
      </p:grpSpPr>
      <p:sp>
        <p:nvSpPr>
          <p:cNvPr id="94" name="Google Shape;94;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marR="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algn="l">
              <a:lnSpc>
                <a:spcPct val="115000"/>
              </a:lnSpc>
              <a:spcBef>
                <a:spcPts val="160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algn="l">
              <a:lnSpc>
                <a:spcPct val="115000"/>
              </a:lnSpc>
              <a:spcBef>
                <a:spcPts val="1600"/>
              </a:spcBef>
              <a:spcAft>
                <a:spcPts val="160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7.gif"/><Relationship Id="rId4" Type="http://schemas.openxmlformats.org/officeDocument/2006/relationships/hyperlink" Target="https://www.youtube.com/watch?v=HSKyHmjyrkA" TargetMode="External"/><Relationship Id="rId10" Type="http://schemas.openxmlformats.org/officeDocument/2006/relationships/image" Target="../media/image6.png"/><Relationship Id="rId9" Type="http://schemas.openxmlformats.org/officeDocument/2006/relationships/image" Target="../media/image11.png"/><Relationship Id="rId5" Type="http://schemas.openxmlformats.org/officeDocument/2006/relationships/image" Target="../media/image9.png"/><Relationship Id="rId6" Type="http://schemas.openxmlformats.org/officeDocument/2006/relationships/image" Target="../media/image4.png"/><Relationship Id="rId7" Type="http://schemas.openxmlformats.org/officeDocument/2006/relationships/image" Target="../media/image1.png"/><Relationship Id="rId8"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25"/>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100" name="Google Shape;100;p25"/>
          <p:cNvSpPr txBox="1"/>
          <p:nvPr/>
        </p:nvSpPr>
        <p:spPr>
          <a:xfrm>
            <a:off x="7047725" y="0"/>
            <a:ext cx="2096400" cy="461700"/>
          </a:xfrm>
          <a:prstGeom prst="rect">
            <a:avLst/>
          </a:prstGeom>
          <a:solidFill>
            <a:srgbClr val="F4CCCC"/>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800">
                <a:solidFill>
                  <a:srgbClr val="595959"/>
                </a:solidFill>
                <a:latin typeface="Georgia"/>
                <a:ea typeface="Georgia"/>
                <a:cs typeface="Georgia"/>
                <a:sym typeface="Georgia"/>
              </a:rPr>
              <a:t>Design in context</a:t>
            </a:r>
            <a:endParaRPr sz="1800">
              <a:solidFill>
                <a:srgbClr val="595959"/>
              </a:solidFill>
              <a:latin typeface="Georgia"/>
              <a:ea typeface="Georgia"/>
              <a:cs typeface="Georgia"/>
              <a:sym typeface="Georgia"/>
            </a:endParaRPr>
          </a:p>
        </p:txBody>
      </p:sp>
      <p:sp>
        <p:nvSpPr>
          <p:cNvPr id="101" name="Google Shape;101;p25"/>
          <p:cNvSpPr txBox="1"/>
          <p:nvPr/>
        </p:nvSpPr>
        <p:spPr>
          <a:xfrm>
            <a:off x="311708" y="744575"/>
            <a:ext cx="8520600" cy="2052600"/>
          </a:xfrm>
          <a:prstGeom prst="rect">
            <a:avLst/>
          </a:prstGeom>
          <a:solidFill>
            <a:srgbClr val="EEFF41"/>
          </a:solidFill>
          <a:ln cap="flat" cmpd="sng" w="9525">
            <a:solidFill>
              <a:schemeClr val="lt1"/>
            </a:solidFill>
            <a:prstDash val="solid"/>
            <a:round/>
            <a:headEnd len="sm" w="sm" type="none"/>
            <a:tailEnd len="sm" w="sm" type="none"/>
          </a:ln>
        </p:spPr>
        <p:txBody>
          <a:bodyPr anchorCtr="0" anchor="b" bIns="91425" lIns="91425" spcFirstLastPara="1" rIns="91425" wrap="square" tIns="91425">
            <a:normAutofit/>
          </a:bodyPr>
          <a:lstStyle/>
          <a:p>
            <a:pPr indent="0" lvl="0" marL="0" rtl="0" algn="ctr">
              <a:spcBef>
                <a:spcPts val="0"/>
              </a:spcBef>
              <a:spcAft>
                <a:spcPts val="0"/>
              </a:spcAft>
              <a:buNone/>
            </a:pPr>
            <a:r>
              <a:rPr lang="en-GB" sz="5200"/>
              <a:t>Product Analysis and Evaluation</a:t>
            </a:r>
            <a:endParaRPr sz="5200">
              <a:solidFill>
                <a:srgbClr val="000000"/>
              </a:solidFill>
            </a:endParaRPr>
          </a:p>
        </p:txBody>
      </p:sp>
      <p:pic>
        <p:nvPicPr>
          <p:cNvPr id="102" name="Google Shape;102;p25" title="Screenshot 2025-10-08 at 10.01.47 AM.png"/>
          <p:cNvPicPr preferRelativeResize="0"/>
          <p:nvPr/>
        </p:nvPicPr>
        <p:blipFill>
          <a:blip r:embed="rId3">
            <a:alphaModFix/>
          </a:blip>
          <a:stretch>
            <a:fillRect/>
          </a:stretch>
        </p:blipFill>
        <p:spPr>
          <a:xfrm>
            <a:off x="1198351" y="3155925"/>
            <a:ext cx="7232001" cy="726025"/>
          </a:xfrm>
          <a:prstGeom prst="rect">
            <a:avLst/>
          </a:prstGeom>
          <a:noFill/>
          <a:ln>
            <a:noFill/>
          </a:ln>
        </p:spPr>
      </p:pic>
      <p:pic>
        <p:nvPicPr>
          <p:cNvPr id="103" name="Google Shape;103;p25" title="ques.png"/>
          <p:cNvPicPr preferRelativeResize="0"/>
          <p:nvPr/>
        </p:nvPicPr>
        <p:blipFill>
          <a:blip r:embed="rId4">
            <a:alphaModFix/>
          </a:blip>
          <a:stretch>
            <a:fillRect/>
          </a:stretch>
        </p:blipFill>
        <p:spPr>
          <a:xfrm>
            <a:off x="422375" y="3229211"/>
            <a:ext cx="595274" cy="5794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26"/>
          <p:cNvSpPr txBox="1"/>
          <p:nvPr>
            <p:ph type="title"/>
          </p:nvPr>
        </p:nvSpPr>
        <p:spPr>
          <a:xfrm>
            <a:off x="311700" y="109178"/>
            <a:ext cx="8520600" cy="572700"/>
          </a:xfrm>
          <a:prstGeom prst="rect">
            <a:avLst/>
          </a:prstGeom>
          <a:solidFill>
            <a:schemeClr val="accent5"/>
          </a:solidFill>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GB">
                <a:solidFill>
                  <a:schemeClr val="lt1"/>
                </a:solidFill>
                <a:latin typeface="Average"/>
                <a:ea typeface="Average"/>
                <a:cs typeface="Average"/>
                <a:sym typeface="Average"/>
              </a:rPr>
              <a:t>Contents</a:t>
            </a:r>
            <a:endParaRPr>
              <a:solidFill>
                <a:schemeClr val="lt1"/>
              </a:solidFill>
              <a:latin typeface="Average"/>
              <a:ea typeface="Average"/>
              <a:cs typeface="Average"/>
              <a:sym typeface="Average"/>
            </a:endParaRPr>
          </a:p>
        </p:txBody>
      </p:sp>
      <p:graphicFrame>
        <p:nvGraphicFramePr>
          <p:cNvPr id="109" name="Google Shape;109;p26"/>
          <p:cNvGraphicFramePr/>
          <p:nvPr/>
        </p:nvGraphicFramePr>
        <p:xfrm>
          <a:off x="311700" y="747568"/>
          <a:ext cx="3000000" cy="3000000"/>
        </p:xfrm>
        <a:graphic>
          <a:graphicData uri="http://schemas.openxmlformats.org/drawingml/2006/table">
            <a:tbl>
              <a:tblPr>
                <a:noFill/>
                <a:tableStyleId>{866C8023-7EA0-4949-8113-0D0FB4E71B86}</a:tableStyleId>
              </a:tblPr>
              <a:tblGrid>
                <a:gridCol w="2225950"/>
                <a:gridCol w="6294650"/>
              </a:tblGrid>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Product analysis and evaluation</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Discuss the purpose of a product analysis exercise and why it is important for</a:t>
                      </a:r>
                      <a:endParaRPr sz="1200">
                        <a:latin typeface="Lexend Light"/>
                        <a:ea typeface="Lexend Light"/>
                        <a:cs typeface="Lexend Light"/>
                        <a:sym typeface="Lexend Light"/>
                      </a:endParaRPr>
                    </a:p>
                    <a:p>
                      <a:pPr indent="0" lvl="0" marL="0" rtl="0" algn="l">
                        <a:spcBef>
                          <a:spcPts val="0"/>
                        </a:spcBef>
                        <a:spcAft>
                          <a:spcPts val="0"/>
                        </a:spcAft>
                        <a:buNone/>
                      </a:pPr>
                      <a:r>
                        <a:rPr lang="en-GB" sz="1200">
                          <a:latin typeface="Lexend Light"/>
                          <a:ea typeface="Lexend Light"/>
                          <a:cs typeface="Lexend Light"/>
                          <a:sym typeface="Lexend Light"/>
                        </a:rPr>
                        <a:t>product design development.</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Range of stakeholders</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Identify the various stakeholders, such as users, manufacturers and engineers,</a:t>
                      </a:r>
                      <a:endParaRPr sz="1200">
                        <a:latin typeface="Lexend Light"/>
                        <a:ea typeface="Lexend Light"/>
                        <a:cs typeface="Lexend Light"/>
                        <a:sym typeface="Lexend Light"/>
                      </a:endParaRPr>
                    </a:p>
                    <a:p>
                      <a:pPr indent="0" lvl="0" marL="0" rtl="0" algn="l">
                        <a:spcBef>
                          <a:spcPts val="0"/>
                        </a:spcBef>
                        <a:spcAft>
                          <a:spcPts val="0"/>
                        </a:spcAft>
                        <a:buNone/>
                      </a:pPr>
                      <a:r>
                        <a:rPr lang="en-GB" sz="1200">
                          <a:latin typeface="Lexend Light"/>
                          <a:ea typeface="Lexend Light"/>
                          <a:cs typeface="Lexend Light"/>
                          <a:sym typeface="Lexend Light"/>
                        </a:rPr>
                        <a:t>that will help in any future development of a product.</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SWOT analysis</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Analyse a product using a SWOT analysis based on function, performance,</a:t>
                      </a:r>
                      <a:endParaRPr sz="1200">
                        <a:latin typeface="Lexend Light"/>
                        <a:ea typeface="Lexend Light"/>
                        <a:cs typeface="Lexend Light"/>
                        <a:sym typeface="Lexend Light"/>
                      </a:endParaRPr>
                    </a:p>
                    <a:p>
                      <a:pPr indent="0" lvl="0" marL="0" rtl="0" algn="l">
                        <a:spcBef>
                          <a:spcPts val="0"/>
                        </a:spcBef>
                        <a:spcAft>
                          <a:spcPts val="0"/>
                        </a:spcAft>
                        <a:buNone/>
                      </a:pPr>
                      <a:r>
                        <a:rPr lang="en-GB" sz="1200">
                          <a:latin typeface="Lexend Light"/>
                          <a:ea typeface="Lexend Light"/>
                          <a:cs typeface="Lexend Light"/>
                          <a:sym typeface="Lexend Light"/>
                        </a:rPr>
                        <a:t>usability, features and materials.</a:t>
                      </a:r>
                      <a:r>
                        <a:rPr lang="en-GB" sz="1200">
                          <a:latin typeface="Lexend Light"/>
                          <a:ea typeface="Lexend Light"/>
                          <a:cs typeface="Lexend Light"/>
                          <a:sym typeface="Lexend Light"/>
                        </a:rPr>
                        <a:t>I</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Testing and reverse engineering data</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Identify areas of the product that require improvement and to determine how well the product meets the needs of the user.</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Compare products</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Compare competing and similar products to identify opportunities for further</a:t>
                      </a:r>
                      <a:endParaRPr sz="1200">
                        <a:latin typeface="Lexend Light"/>
                        <a:ea typeface="Lexend Light"/>
                        <a:cs typeface="Lexend Light"/>
                        <a:sym typeface="Lexend Light"/>
                      </a:endParaRPr>
                    </a:p>
                    <a:p>
                      <a:pPr indent="0" lvl="0" marL="0" rtl="0" algn="l">
                        <a:spcBef>
                          <a:spcPts val="0"/>
                        </a:spcBef>
                        <a:spcAft>
                          <a:spcPts val="0"/>
                        </a:spcAft>
                        <a:buNone/>
                      </a:pPr>
                      <a:r>
                        <a:rPr lang="en-GB" sz="1200">
                          <a:latin typeface="Lexend Light"/>
                          <a:ea typeface="Lexend Light"/>
                          <a:cs typeface="Lexend Light"/>
                          <a:sym typeface="Lexend Light"/>
                        </a:rPr>
                        <a:t>product improvements.</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Constructive discontent</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Identify areas where a product is not meeting the needs of its users.</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Product analysis </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Discuss the purpose of a product analysis task and why it is important for</a:t>
                      </a:r>
                      <a:endParaRPr sz="1200">
                        <a:latin typeface="Lexend Light"/>
                        <a:ea typeface="Lexend Light"/>
                        <a:cs typeface="Lexend Light"/>
                        <a:sym typeface="Lexend Light"/>
                      </a:endParaRPr>
                    </a:p>
                    <a:p>
                      <a:pPr indent="0" lvl="0" marL="0" rtl="0" algn="l">
                        <a:spcBef>
                          <a:spcPts val="0"/>
                        </a:spcBef>
                        <a:spcAft>
                          <a:spcPts val="0"/>
                        </a:spcAft>
                        <a:buNone/>
                      </a:pPr>
                      <a:r>
                        <a:rPr lang="en-GB" sz="1200">
                          <a:latin typeface="Lexend Light"/>
                          <a:ea typeface="Lexend Light"/>
                          <a:cs typeface="Lexend Light"/>
                          <a:sym typeface="Lexend Light"/>
                        </a:rPr>
                        <a:t>product design development.</a:t>
                      </a:r>
                      <a:endParaRPr sz="1200">
                        <a:latin typeface="Lexend Light"/>
                        <a:ea typeface="Lexend Light"/>
                        <a:cs typeface="Lexend Light"/>
                        <a:sym typeface="Lexend Light"/>
                      </a:endParaRPr>
                    </a:p>
                  </a:txBody>
                  <a:tcPr marT="91425" marB="91425" marR="91425" marL="91425"/>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27"/>
          <p:cNvSpPr txBox="1"/>
          <p:nvPr/>
        </p:nvSpPr>
        <p:spPr>
          <a:xfrm>
            <a:off x="231425" y="606625"/>
            <a:ext cx="4766700" cy="3694200"/>
          </a:xfrm>
          <a:prstGeom prst="rect">
            <a:avLst/>
          </a:prstGeom>
          <a:no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GB" sz="1200">
                <a:solidFill>
                  <a:srgbClr val="CC0000"/>
                </a:solidFill>
              </a:rPr>
              <a:t>Product analysis</a:t>
            </a:r>
            <a:r>
              <a:rPr lang="en-GB" sz="1200">
                <a:solidFill>
                  <a:schemeClr val="dk1"/>
                </a:solidFill>
              </a:rPr>
              <a:t> is the systematic </a:t>
            </a:r>
            <a:r>
              <a:rPr b="1" lang="en-GB" sz="1200">
                <a:solidFill>
                  <a:schemeClr val="dk1"/>
                </a:solidFill>
              </a:rPr>
              <a:t>examination</a:t>
            </a:r>
            <a:r>
              <a:rPr lang="en-GB" sz="1200">
                <a:solidFill>
                  <a:schemeClr val="dk1"/>
                </a:solidFill>
              </a:rPr>
              <a:t> </a:t>
            </a:r>
            <a:r>
              <a:rPr b="1" lang="en-GB" sz="1200">
                <a:solidFill>
                  <a:schemeClr val="dk1"/>
                </a:solidFill>
              </a:rPr>
              <a:t>of</a:t>
            </a:r>
            <a:r>
              <a:rPr lang="en-GB" sz="1200">
                <a:solidFill>
                  <a:schemeClr val="dk1"/>
                </a:solidFill>
              </a:rPr>
              <a:t> an existing </a:t>
            </a:r>
            <a:r>
              <a:rPr b="1" lang="en-GB" sz="1200">
                <a:solidFill>
                  <a:schemeClr val="dk1"/>
                </a:solidFill>
              </a:rPr>
              <a:t>product</a:t>
            </a:r>
            <a:r>
              <a:rPr lang="en-GB" sz="1200">
                <a:solidFill>
                  <a:schemeClr val="dk1"/>
                </a:solidFill>
              </a:rPr>
              <a:t> to understand its function, structure, materials, usability, and user experience.</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GB" sz="1200">
                <a:solidFill>
                  <a:schemeClr val="dk1"/>
                </a:solidFill>
              </a:rPr>
              <a:t>Purpose is to gather insights that can inform and inspire </a:t>
            </a:r>
            <a:r>
              <a:rPr b="1" lang="en-GB" sz="1200">
                <a:solidFill>
                  <a:schemeClr val="dk1"/>
                </a:solidFill>
              </a:rPr>
              <a:t>new design ideas </a:t>
            </a:r>
            <a:r>
              <a:rPr lang="en-GB" sz="1200">
                <a:solidFill>
                  <a:schemeClr val="dk1"/>
                </a:solidFill>
              </a:rPr>
              <a:t>or </a:t>
            </a:r>
            <a:r>
              <a:rPr b="1" lang="en-GB" sz="1200">
                <a:solidFill>
                  <a:schemeClr val="dk1"/>
                </a:solidFill>
              </a:rPr>
              <a:t>improvements</a:t>
            </a:r>
            <a:r>
              <a:rPr lang="en-GB" sz="1200">
                <a:solidFill>
                  <a:schemeClr val="dk1"/>
                </a:solidFill>
              </a:rPr>
              <a:t>.</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b="1" lang="en-GB" sz="1200">
                <a:solidFill>
                  <a:schemeClr val="dk1"/>
                </a:solidFill>
              </a:rPr>
              <a:t>Involves studying:</a:t>
            </a:r>
            <a:endParaRPr b="1" sz="1200">
              <a:solidFill>
                <a:schemeClr val="dk1"/>
              </a:solidFill>
            </a:endParaRPr>
          </a:p>
          <a:p>
            <a:pPr indent="0" lvl="0" marL="0" rtl="0" algn="l">
              <a:spcBef>
                <a:spcPts val="0"/>
              </a:spcBef>
              <a:spcAft>
                <a:spcPts val="0"/>
              </a:spcAft>
              <a:buClr>
                <a:schemeClr val="dk1"/>
              </a:buClr>
              <a:buSzPts val="1100"/>
              <a:buFont typeface="Arial"/>
              <a:buNone/>
            </a:pPr>
            <a:r>
              <a:rPr b="1" i="1" lang="en-GB" sz="1200">
                <a:solidFill>
                  <a:srgbClr val="38761D"/>
                </a:solidFill>
              </a:rPr>
              <a:t>Aesthetics</a:t>
            </a:r>
            <a:r>
              <a:rPr lang="en-GB" sz="1200">
                <a:solidFill>
                  <a:schemeClr val="dk1"/>
                </a:solidFill>
              </a:rPr>
              <a:t> : How it looks (form, color, style).</a:t>
            </a:r>
            <a:endParaRPr sz="1200">
              <a:solidFill>
                <a:schemeClr val="dk1"/>
              </a:solidFill>
            </a:endParaRPr>
          </a:p>
          <a:p>
            <a:pPr indent="0" lvl="0" marL="0" rtl="0" algn="l">
              <a:spcBef>
                <a:spcPts val="0"/>
              </a:spcBef>
              <a:spcAft>
                <a:spcPts val="0"/>
              </a:spcAft>
              <a:buClr>
                <a:schemeClr val="dk1"/>
              </a:buClr>
              <a:buSzPts val="1100"/>
              <a:buFont typeface="Arial"/>
              <a:buNone/>
            </a:pPr>
            <a:r>
              <a:rPr b="1" i="1" lang="en-GB" sz="1200">
                <a:solidFill>
                  <a:srgbClr val="38761D"/>
                </a:solidFill>
              </a:rPr>
              <a:t>Function</a:t>
            </a:r>
            <a:r>
              <a:rPr lang="en-GB" sz="1200">
                <a:solidFill>
                  <a:schemeClr val="dk1"/>
                </a:solidFill>
              </a:rPr>
              <a:t> :  What it does and how well it performs its purpose.</a:t>
            </a:r>
            <a:endParaRPr sz="1200">
              <a:solidFill>
                <a:schemeClr val="dk1"/>
              </a:solidFill>
            </a:endParaRPr>
          </a:p>
          <a:p>
            <a:pPr indent="0" lvl="0" marL="0" rtl="0" algn="l">
              <a:spcBef>
                <a:spcPts val="0"/>
              </a:spcBef>
              <a:spcAft>
                <a:spcPts val="0"/>
              </a:spcAft>
              <a:buClr>
                <a:schemeClr val="dk1"/>
              </a:buClr>
              <a:buSzPts val="1100"/>
              <a:buFont typeface="Arial"/>
              <a:buNone/>
            </a:pPr>
            <a:r>
              <a:rPr b="1" i="1" lang="en-GB" sz="1200">
                <a:solidFill>
                  <a:srgbClr val="38761D"/>
                </a:solidFill>
              </a:rPr>
              <a:t>Ergonomics &amp;</a:t>
            </a:r>
            <a:r>
              <a:rPr i="1" lang="en-GB" sz="1200">
                <a:solidFill>
                  <a:schemeClr val="dk1"/>
                </a:solidFill>
              </a:rPr>
              <a:t> </a:t>
            </a:r>
            <a:r>
              <a:rPr b="1" i="1" lang="en-GB" sz="1200">
                <a:solidFill>
                  <a:srgbClr val="38761D"/>
                </a:solidFill>
              </a:rPr>
              <a:t>usability</a:t>
            </a:r>
            <a:r>
              <a:rPr lang="en-GB" sz="1200">
                <a:solidFill>
                  <a:schemeClr val="dk1"/>
                </a:solidFill>
              </a:rPr>
              <a:t> : How easy and comfortable it is to use.</a:t>
            </a:r>
            <a:endParaRPr sz="1200">
              <a:solidFill>
                <a:schemeClr val="dk1"/>
              </a:solidFill>
            </a:endParaRPr>
          </a:p>
          <a:p>
            <a:pPr indent="0" lvl="0" marL="0" rtl="0" algn="l">
              <a:spcBef>
                <a:spcPts val="0"/>
              </a:spcBef>
              <a:spcAft>
                <a:spcPts val="0"/>
              </a:spcAft>
              <a:buClr>
                <a:schemeClr val="dk1"/>
              </a:buClr>
              <a:buSzPts val="1100"/>
              <a:buFont typeface="Arial"/>
              <a:buNone/>
            </a:pPr>
            <a:r>
              <a:rPr b="1" i="1" lang="en-GB" sz="1200">
                <a:solidFill>
                  <a:srgbClr val="38761D"/>
                </a:solidFill>
              </a:rPr>
              <a:t>Materials &amp;</a:t>
            </a:r>
            <a:r>
              <a:rPr i="1" lang="en-GB" sz="1200">
                <a:solidFill>
                  <a:schemeClr val="dk1"/>
                </a:solidFill>
              </a:rPr>
              <a:t> </a:t>
            </a:r>
            <a:r>
              <a:rPr b="1" i="1" lang="en-GB" sz="1200">
                <a:solidFill>
                  <a:srgbClr val="38761D"/>
                </a:solidFill>
              </a:rPr>
              <a:t>manufacturing</a:t>
            </a:r>
            <a:r>
              <a:rPr lang="en-GB" sz="1200">
                <a:solidFill>
                  <a:schemeClr val="dk1"/>
                </a:solidFill>
              </a:rPr>
              <a:t> : What it’s made of and how it’s made.</a:t>
            </a:r>
            <a:endParaRPr sz="1200">
              <a:solidFill>
                <a:schemeClr val="dk1"/>
              </a:solidFill>
            </a:endParaRPr>
          </a:p>
          <a:p>
            <a:pPr indent="0" lvl="0" marL="0" rtl="0" algn="l">
              <a:spcBef>
                <a:spcPts val="0"/>
              </a:spcBef>
              <a:spcAft>
                <a:spcPts val="0"/>
              </a:spcAft>
              <a:buClr>
                <a:schemeClr val="dk1"/>
              </a:buClr>
              <a:buSzPts val="1100"/>
              <a:buFont typeface="Arial"/>
              <a:buNone/>
            </a:pPr>
            <a:r>
              <a:rPr b="1" i="1" lang="en-GB" sz="1200">
                <a:solidFill>
                  <a:srgbClr val="38761D"/>
                </a:solidFill>
              </a:rPr>
              <a:t>Cost</a:t>
            </a:r>
            <a:r>
              <a:rPr i="1" lang="en-GB" sz="1200">
                <a:solidFill>
                  <a:schemeClr val="dk1"/>
                </a:solidFill>
              </a:rPr>
              <a:t> </a:t>
            </a:r>
            <a:r>
              <a:rPr b="1" i="1" lang="en-GB" sz="1200">
                <a:solidFill>
                  <a:srgbClr val="38761D"/>
                </a:solidFill>
              </a:rPr>
              <a:t>&amp; sustainability</a:t>
            </a:r>
            <a:r>
              <a:rPr lang="en-GB" sz="1200">
                <a:solidFill>
                  <a:schemeClr val="dk1"/>
                </a:solidFill>
              </a:rPr>
              <a:t> : Economic and environmental impact.</a:t>
            </a:r>
            <a:endParaRPr sz="1200">
              <a:solidFill>
                <a:schemeClr val="dk1"/>
              </a:solidFill>
            </a:endParaRPr>
          </a:p>
          <a:p>
            <a:pPr indent="0" lvl="0" marL="0" rtl="0" algn="l">
              <a:spcBef>
                <a:spcPts val="0"/>
              </a:spcBef>
              <a:spcAft>
                <a:spcPts val="0"/>
              </a:spcAft>
              <a:buClr>
                <a:schemeClr val="dk1"/>
              </a:buClr>
              <a:buSzPts val="1100"/>
              <a:buFont typeface="Arial"/>
              <a:buNone/>
            </a:pPr>
            <a:r>
              <a:rPr b="1" i="1" lang="en-GB" sz="1200">
                <a:solidFill>
                  <a:srgbClr val="38761D"/>
                </a:solidFill>
              </a:rPr>
              <a:t>Target</a:t>
            </a:r>
            <a:r>
              <a:rPr i="1" lang="en-GB" sz="1200">
                <a:solidFill>
                  <a:schemeClr val="dk1"/>
                </a:solidFill>
              </a:rPr>
              <a:t> </a:t>
            </a:r>
            <a:r>
              <a:rPr b="1" i="1" lang="en-GB" sz="1200">
                <a:solidFill>
                  <a:srgbClr val="38761D"/>
                </a:solidFill>
              </a:rPr>
              <a:t>market</a:t>
            </a:r>
            <a:r>
              <a:rPr lang="en-GB" sz="1200">
                <a:solidFill>
                  <a:schemeClr val="dk1"/>
                </a:solidFill>
              </a:rPr>
              <a:t> : Who it’s designed for and how it meets their needs.</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GB" sz="1200">
                <a:solidFill>
                  <a:schemeClr val="dk1"/>
                </a:solidFill>
              </a:rPr>
              <a:t>An example would be to analyse a Dyson hair dryer, looking at airflow technology, material choices, noise reduction, energy efficiency, and user comfort.</a:t>
            </a:r>
            <a:endParaRPr sz="1200">
              <a:solidFill>
                <a:schemeClr val="dk1"/>
              </a:solidFill>
            </a:endParaRPr>
          </a:p>
        </p:txBody>
      </p:sp>
      <p:sp>
        <p:nvSpPr>
          <p:cNvPr id="115" name="Google Shape;115;p27"/>
          <p:cNvSpPr txBox="1"/>
          <p:nvPr/>
        </p:nvSpPr>
        <p:spPr>
          <a:xfrm>
            <a:off x="113550" y="78650"/>
            <a:ext cx="8916900" cy="4698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3.1.1 Product analysis and evaluation is a process that involves examining a product performance to determine its strengths and weaknesses, and identify opportunities for improvement.</a:t>
            </a:r>
            <a:endParaRPr b="1" sz="1100">
              <a:solidFill>
                <a:srgbClr val="351C75"/>
              </a:solidFill>
            </a:endParaRPr>
          </a:p>
        </p:txBody>
      </p:sp>
      <p:sp>
        <p:nvSpPr>
          <p:cNvPr id="116" name="Google Shape;116;p27"/>
          <p:cNvSpPr txBox="1"/>
          <p:nvPr/>
        </p:nvSpPr>
        <p:spPr>
          <a:xfrm>
            <a:off x="5201625" y="606625"/>
            <a:ext cx="3707100" cy="2955300"/>
          </a:xfrm>
          <a:prstGeom prst="rect">
            <a:avLst/>
          </a:prstGeom>
          <a:noFill/>
          <a:ln cap="flat" cmpd="sng" w="9525">
            <a:solidFill>
              <a:schemeClr val="accent1"/>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GB" sz="1200">
                <a:solidFill>
                  <a:srgbClr val="CC0000"/>
                </a:solidFill>
              </a:rPr>
              <a:t>Evaluation</a:t>
            </a:r>
            <a:r>
              <a:rPr lang="en-GB" sz="1200">
                <a:solidFill>
                  <a:schemeClr val="dk1"/>
                </a:solidFill>
              </a:rPr>
              <a:t> is the </a:t>
            </a:r>
            <a:r>
              <a:rPr b="1" lang="en-GB" sz="1200">
                <a:solidFill>
                  <a:schemeClr val="dk1"/>
                </a:solidFill>
              </a:rPr>
              <a:t>critical</a:t>
            </a:r>
            <a:r>
              <a:rPr lang="en-GB" sz="1200">
                <a:solidFill>
                  <a:schemeClr val="dk1"/>
                </a:solidFill>
              </a:rPr>
              <a:t> </a:t>
            </a:r>
            <a:r>
              <a:rPr b="1" lang="en-GB" sz="1200">
                <a:solidFill>
                  <a:schemeClr val="dk1"/>
                </a:solidFill>
              </a:rPr>
              <a:t>assessment</a:t>
            </a:r>
            <a:r>
              <a:rPr lang="en-GB" sz="1200">
                <a:solidFill>
                  <a:schemeClr val="dk1"/>
                </a:solidFill>
              </a:rPr>
              <a:t> of a product (either an existing one or your own prototype) to determine how effectively it meets the design brief and user requirements.</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GB" sz="1200">
                <a:solidFill>
                  <a:schemeClr val="dk1"/>
                </a:solidFill>
              </a:rPr>
              <a:t>The purpose is to identify successes, limitations, and opportunities for improvement.</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GB" sz="1200">
                <a:solidFill>
                  <a:schemeClr val="dk1"/>
                </a:solidFill>
              </a:rPr>
              <a:t>Methods:</a:t>
            </a:r>
            <a:endParaRPr sz="1200">
              <a:solidFill>
                <a:schemeClr val="dk1"/>
              </a:solidFill>
            </a:endParaRPr>
          </a:p>
          <a:p>
            <a:pPr indent="-304800" lvl="0" marL="457200" rtl="0" algn="l">
              <a:spcBef>
                <a:spcPts val="0"/>
              </a:spcBef>
              <a:spcAft>
                <a:spcPts val="0"/>
              </a:spcAft>
              <a:buClr>
                <a:schemeClr val="dk1"/>
              </a:buClr>
              <a:buSzPts val="1200"/>
              <a:buChar char="●"/>
            </a:pPr>
            <a:r>
              <a:rPr lang="en-GB" sz="1200">
                <a:solidFill>
                  <a:schemeClr val="dk1"/>
                </a:solidFill>
              </a:rPr>
              <a:t>Testing prototypes</a:t>
            </a:r>
            <a:endParaRPr sz="1200">
              <a:solidFill>
                <a:schemeClr val="dk1"/>
              </a:solidFill>
            </a:endParaRPr>
          </a:p>
          <a:p>
            <a:pPr indent="-304800" lvl="0" marL="457200" rtl="0" algn="l">
              <a:spcBef>
                <a:spcPts val="0"/>
              </a:spcBef>
              <a:spcAft>
                <a:spcPts val="0"/>
              </a:spcAft>
              <a:buClr>
                <a:schemeClr val="dk1"/>
              </a:buClr>
              <a:buSzPts val="1200"/>
              <a:buChar char="●"/>
            </a:pPr>
            <a:r>
              <a:rPr lang="en-GB" sz="1200">
                <a:solidFill>
                  <a:schemeClr val="dk1"/>
                </a:solidFill>
              </a:rPr>
              <a:t>User feedback / interviews</a:t>
            </a:r>
            <a:endParaRPr sz="1200">
              <a:solidFill>
                <a:schemeClr val="dk1"/>
              </a:solidFill>
            </a:endParaRPr>
          </a:p>
          <a:p>
            <a:pPr indent="-304800" lvl="0" marL="457200" rtl="0" algn="l">
              <a:spcBef>
                <a:spcPts val="0"/>
              </a:spcBef>
              <a:spcAft>
                <a:spcPts val="0"/>
              </a:spcAft>
              <a:buClr>
                <a:schemeClr val="dk1"/>
              </a:buClr>
              <a:buSzPts val="1200"/>
              <a:buChar char="●"/>
            </a:pPr>
            <a:r>
              <a:rPr lang="en-GB" sz="1200">
                <a:solidFill>
                  <a:schemeClr val="dk1"/>
                </a:solidFill>
              </a:rPr>
              <a:t>Surveys or observation</a:t>
            </a:r>
            <a:endParaRPr sz="1200">
              <a:solidFill>
                <a:schemeClr val="dk1"/>
              </a:solidFill>
            </a:endParaRPr>
          </a:p>
          <a:p>
            <a:pPr indent="-304800" lvl="0" marL="457200" rtl="0" algn="l">
              <a:spcBef>
                <a:spcPts val="0"/>
              </a:spcBef>
              <a:spcAft>
                <a:spcPts val="0"/>
              </a:spcAft>
              <a:buClr>
                <a:schemeClr val="dk1"/>
              </a:buClr>
              <a:buSzPts val="1200"/>
              <a:buChar char="●"/>
            </a:pPr>
            <a:r>
              <a:rPr lang="en-GB" sz="1200">
                <a:solidFill>
                  <a:schemeClr val="dk1"/>
                </a:solidFill>
              </a:rPr>
              <a:t>Comparing against specification points</a:t>
            </a:r>
            <a:endParaRPr sz="1200">
              <a:solidFill>
                <a:schemeClr val="dk1"/>
              </a:solidFill>
            </a:endParaRPr>
          </a:p>
          <a:p>
            <a:pPr indent="-304800" lvl="0" marL="457200" rtl="0" algn="l">
              <a:spcBef>
                <a:spcPts val="0"/>
              </a:spcBef>
              <a:spcAft>
                <a:spcPts val="0"/>
              </a:spcAft>
              <a:buClr>
                <a:schemeClr val="dk1"/>
              </a:buClr>
              <a:buSzPts val="1200"/>
              <a:buChar char="●"/>
            </a:pPr>
            <a:r>
              <a:rPr lang="en-GB" sz="1200">
                <a:solidFill>
                  <a:schemeClr val="dk1"/>
                </a:solidFill>
              </a:rPr>
              <a:t>Life cycle analysis (LCA)</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8"/>
          <p:cNvSpPr txBox="1"/>
          <p:nvPr/>
        </p:nvSpPr>
        <p:spPr>
          <a:xfrm>
            <a:off x="113550" y="78650"/>
            <a:ext cx="8916900" cy="3864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a:t>
            </a:r>
            <a:r>
              <a:rPr b="1" lang="en-GB" sz="1100">
                <a:solidFill>
                  <a:srgbClr val="351C75"/>
                </a:solidFill>
              </a:rPr>
              <a:t> 3.1.2 </a:t>
            </a:r>
            <a:r>
              <a:rPr b="1" lang="en-GB" sz="1100">
                <a:solidFill>
                  <a:srgbClr val="351C75"/>
                </a:solidFill>
              </a:rPr>
              <a:t>As part of the product analysis process, a product should be tested and information gathered from a range of stakeholders.</a:t>
            </a:r>
            <a:endParaRPr b="1" sz="1100">
              <a:solidFill>
                <a:srgbClr val="351C75"/>
              </a:solidFill>
            </a:endParaRPr>
          </a:p>
        </p:txBody>
      </p:sp>
      <p:sp>
        <p:nvSpPr>
          <p:cNvPr id="122" name="Google Shape;122;p28"/>
          <p:cNvSpPr txBox="1"/>
          <p:nvPr/>
        </p:nvSpPr>
        <p:spPr>
          <a:xfrm>
            <a:off x="231428" y="548502"/>
            <a:ext cx="5443500" cy="3879000"/>
          </a:xfrm>
          <a:prstGeom prst="rect">
            <a:avLst/>
          </a:prstGeom>
          <a:noFill/>
          <a:ln cap="flat" cmpd="sng" w="9525">
            <a:solidFill>
              <a:srgbClr val="595959"/>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GB" sz="1200">
                <a:solidFill>
                  <a:schemeClr val="dk1"/>
                </a:solidFill>
              </a:rPr>
              <a:t>As part of the </a:t>
            </a:r>
            <a:r>
              <a:rPr b="1" lang="en-GB" sz="1200">
                <a:solidFill>
                  <a:schemeClr val="dk1"/>
                </a:solidFill>
              </a:rPr>
              <a:t>product analysis process</a:t>
            </a:r>
            <a:r>
              <a:rPr lang="en-GB" sz="1200">
                <a:solidFill>
                  <a:schemeClr val="dk1"/>
                </a:solidFill>
              </a:rPr>
              <a:t>, a product should be tested and evaluated to determine how effectively it performs and meets user needs. Testing provides objective data on aspects such as function, durability, ergonomics, and safety, helping designers identify strengths and weaknesses.</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GB" sz="1200">
                <a:solidFill>
                  <a:schemeClr val="dk1"/>
                </a:solidFill>
              </a:rPr>
              <a:t>Equally important is gathering f</a:t>
            </a:r>
            <a:r>
              <a:rPr b="1" lang="en-GB" sz="1200">
                <a:solidFill>
                  <a:schemeClr val="dk1"/>
                </a:solidFill>
              </a:rPr>
              <a:t>eedback from a range of stakeholders</a:t>
            </a:r>
            <a:r>
              <a:rPr lang="en-GB" sz="1200">
                <a:solidFill>
                  <a:schemeClr val="dk1"/>
                </a:solidFill>
              </a:rPr>
              <a:t>—including users, clients, manufacturers, and retailers—each offering unique insights. Users comment on comfort and usability, manufacturers assess production feasibility, and retailers evaluate market appeal.</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GB" sz="1200">
                <a:solidFill>
                  <a:schemeClr val="dk1"/>
                </a:solidFill>
              </a:rPr>
              <a:t>Information can be collected through </a:t>
            </a:r>
            <a:r>
              <a:rPr b="1" lang="en-GB" sz="1200">
                <a:solidFill>
                  <a:schemeClr val="dk1"/>
                </a:solidFill>
              </a:rPr>
              <a:t>surveys, interviews, observations, and usability tests</a:t>
            </a:r>
            <a:r>
              <a:rPr lang="en-GB" sz="1200">
                <a:solidFill>
                  <a:schemeClr val="dk1"/>
                </a:solidFill>
              </a:rPr>
              <a:t>, combining both </a:t>
            </a:r>
            <a:r>
              <a:rPr b="1" lang="en-GB" sz="1200">
                <a:solidFill>
                  <a:schemeClr val="dk1"/>
                </a:solidFill>
              </a:rPr>
              <a:t>qualitative</a:t>
            </a:r>
            <a:r>
              <a:rPr lang="en-GB" sz="1200">
                <a:solidFill>
                  <a:schemeClr val="dk1"/>
                </a:solidFill>
              </a:rPr>
              <a:t> and </a:t>
            </a:r>
            <a:r>
              <a:rPr b="1" lang="en-GB" sz="1200">
                <a:solidFill>
                  <a:schemeClr val="dk1"/>
                </a:solidFill>
              </a:rPr>
              <a:t>quantitative</a:t>
            </a:r>
            <a:r>
              <a:rPr lang="en-GB" sz="1200">
                <a:solidFill>
                  <a:schemeClr val="dk1"/>
                </a:solidFill>
              </a:rPr>
              <a:t> data. This ensures that the design is </a:t>
            </a:r>
            <a:r>
              <a:rPr b="1" lang="en-GB" sz="1200">
                <a:solidFill>
                  <a:schemeClr val="dk1"/>
                </a:solidFill>
              </a:rPr>
              <a:t>user-centred</a:t>
            </a:r>
            <a:r>
              <a:rPr lang="en-GB" sz="1200">
                <a:solidFill>
                  <a:schemeClr val="dk1"/>
                </a:solidFill>
              </a:rPr>
              <a:t> and </a:t>
            </a:r>
            <a:r>
              <a:rPr b="1" lang="en-GB" sz="1200">
                <a:solidFill>
                  <a:schemeClr val="dk1"/>
                </a:solidFill>
              </a:rPr>
              <a:t>evidence-based</a:t>
            </a:r>
            <a:r>
              <a:rPr lang="en-GB" sz="1200">
                <a:solidFill>
                  <a:schemeClr val="dk1"/>
                </a:solidFill>
              </a:rPr>
              <a:t>, reducing the likelihood of design errors or inefficiencies.</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GB" sz="1200">
                <a:solidFill>
                  <a:schemeClr val="dk1"/>
                </a:solidFill>
              </a:rPr>
              <a:t>Overall, integrating testing and stakeholder input makes the product analysis more reliable, supports informed design decisions, and leads to </a:t>
            </a:r>
            <a:r>
              <a:rPr b="1" lang="en-GB" sz="1200">
                <a:solidFill>
                  <a:schemeClr val="dk1"/>
                </a:solidFill>
              </a:rPr>
              <a:t>better-performing</a:t>
            </a:r>
            <a:r>
              <a:rPr lang="en-GB" sz="1200">
                <a:solidFill>
                  <a:schemeClr val="dk1"/>
                </a:solidFill>
              </a:rPr>
              <a:t>, </a:t>
            </a:r>
            <a:r>
              <a:rPr b="1" lang="en-GB" sz="1200">
                <a:solidFill>
                  <a:schemeClr val="dk1"/>
                </a:solidFill>
              </a:rPr>
              <a:t>sustainable</a:t>
            </a:r>
            <a:r>
              <a:rPr lang="en-GB" sz="1200">
                <a:solidFill>
                  <a:schemeClr val="dk1"/>
                </a:solidFill>
              </a:rPr>
              <a:t>, and </a:t>
            </a:r>
            <a:r>
              <a:rPr b="1" lang="en-GB" sz="1200">
                <a:solidFill>
                  <a:schemeClr val="dk1"/>
                </a:solidFill>
              </a:rPr>
              <a:t>market-relevant products</a:t>
            </a:r>
            <a:r>
              <a:rPr lang="en-GB" sz="1200">
                <a:solidFill>
                  <a:schemeClr val="dk1"/>
                </a:solidFill>
              </a:rPr>
              <a:t>.</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29"/>
          <p:cNvSpPr txBox="1"/>
          <p:nvPr/>
        </p:nvSpPr>
        <p:spPr>
          <a:xfrm>
            <a:off x="113550" y="78650"/>
            <a:ext cx="8916900" cy="4698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3.1.3 </a:t>
            </a:r>
            <a:r>
              <a:rPr b="1" lang="en-GB" sz="1100">
                <a:solidFill>
                  <a:srgbClr val="351C75"/>
                </a:solidFill>
              </a:rPr>
              <a:t>A SWOT analysis is a standard product analysis tool that is used to identify a product’s strengths, weaknesses, opportunities and threats.</a:t>
            </a:r>
            <a:endParaRPr b="1" sz="1100">
              <a:solidFill>
                <a:srgbClr val="351C75"/>
              </a:solidFill>
            </a:endParaRPr>
          </a:p>
        </p:txBody>
      </p:sp>
      <p:sp>
        <p:nvSpPr>
          <p:cNvPr id="128" name="Google Shape;128;p29"/>
          <p:cNvSpPr txBox="1"/>
          <p:nvPr/>
        </p:nvSpPr>
        <p:spPr>
          <a:xfrm>
            <a:off x="152400" y="669600"/>
            <a:ext cx="4623000" cy="1662300"/>
          </a:xfrm>
          <a:prstGeom prst="rect">
            <a:avLst/>
          </a:prstGeom>
          <a:noFill/>
          <a:ln cap="flat" cmpd="sng" w="9525">
            <a:solidFill>
              <a:srgbClr val="595959"/>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1"/>
                </a:solidFill>
              </a:rPr>
              <a:t>A SWOT analysis in product design is a strategic planning tool that evaluates a product's Strengths, Weaknesses, Opportunities, and Threats. Strengths and weaknesses are internal, controllable factors like a product's unique features or missing skillsets, while opportunities and threats are external, uncontrollable factors like market trends or competitor actions. By analyzing these four areas, designers and teams can make more informed decisions about product development and strategy</a:t>
            </a:r>
            <a:endParaRPr sz="1100">
              <a:solidFill>
                <a:srgbClr val="434343"/>
              </a:solidFill>
            </a:endParaRPr>
          </a:p>
        </p:txBody>
      </p:sp>
      <p:pic>
        <p:nvPicPr>
          <p:cNvPr id="129" name="Google Shape;129;p29"/>
          <p:cNvPicPr preferRelativeResize="0"/>
          <p:nvPr/>
        </p:nvPicPr>
        <p:blipFill>
          <a:blip r:embed="rId3">
            <a:alphaModFix/>
          </a:blip>
          <a:stretch>
            <a:fillRect/>
          </a:stretch>
        </p:blipFill>
        <p:spPr>
          <a:xfrm>
            <a:off x="-121425" y="2433226"/>
            <a:ext cx="2795528" cy="1880949"/>
          </a:xfrm>
          <a:prstGeom prst="rect">
            <a:avLst/>
          </a:prstGeom>
          <a:noFill/>
          <a:ln>
            <a:noFill/>
          </a:ln>
        </p:spPr>
      </p:pic>
      <p:sp>
        <p:nvSpPr>
          <p:cNvPr id="130" name="Google Shape;130;p29"/>
          <p:cNvSpPr txBox="1"/>
          <p:nvPr/>
        </p:nvSpPr>
        <p:spPr>
          <a:xfrm>
            <a:off x="152400" y="4415500"/>
            <a:ext cx="8662200" cy="52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100">
                <a:solidFill>
                  <a:schemeClr val="dk1"/>
                </a:solidFill>
              </a:rPr>
              <a:t>A </a:t>
            </a:r>
            <a:r>
              <a:rPr b="1" lang="en-GB" sz="1100">
                <a:solidFill>
                  <a:schemeClr val="dk1"/>
                </a:solidFill>
              </a:rPr>
              <a:t>SWOT analysis</a:t>
            </a:r>
            <a:r>
              <a:rPr lang="en-GB" sz="1100">
                <a:solidFill>
                  <a:schemeClr val="dk1"/>
                </a:solidFill>
              </a:rPr>
              <a:t> helps designers evaluate a product’s </a:t>
            </a:r>
            <a:r>
              <a:rPr b="1" lang="en-GB" sz="1100">
                <a:solidFill>
                  <a:schemeClr val="dk1"/>
                </a:solidFill>
              </a:rPr>
              <a:t>Strengths, Weaknesses, Opportunities, and Threats</a:t>
            </a:r>
            <a:r>
              <a:rPr lang="en-GB" sz="1100">
                <a:solidFill>
                  <a:schemeClr val="dk1"/>
                </a:solidFill>
              </a:rPr>
              <a:t> to guide decision-making during the design process. It ensures the design aligns with user needs, market demands, and business goals.</a:t>
            </a:r>
            <a:endParaRPr sz="1800">
              <a:solidFill>
                <a:schemeClr val="dk2"/>
              </a:solidFill>
            </a:endParaRPr>
          </a:p>
        </p:txBody>
      </p:sp>
      <p:sp>
        <p:nvSpPr>
          <p:cNvPr id="131" name="Google Shape;131;p29"/>
          <p:cNvSpPr txBox="1"/>
          <p:nvPr/>
        </p:nvSpPr>
        <p:spPr>
          <a:xfrm>
            <a:off x="4891650" y="669600"/>
            <a:ext cx="41847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GB" sz="1200">
                <a:solidFill>
                  <a:schemeClr val="dk1"/>
                </a:solidFill>
              </a:rPr>
              <a:t>How Designers Use SWOT?</a:t>
            </a:r>
            <a:endParaRPr sz="1200">
              <a:solidFill>
                <a:schemeClr val="dk1"/>
              </a:solidFill>
            </a:endParaRPr>
          </a:p>
          <a:p>
            <a:pPr indent="0" lvl="0" marL="0" rtl="0" algn="l">
              <a:spcBef>
                <a:spcPts val="0"/>
              </a:spcBef>
              <a:spcAft>
                <a:spcPts val="0"/>
              </a:spcAft>
              <a:buClr>
                <a:schemeClr val="dk1"/>
              </a:buClr>
              <a:buSzPts val="1100"/>
              <a:buFont typeface="Arial"/>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GB" sz="1200">
                <a:solidFill>
                  <a:schemeClr val="dk1"/>
                </a:solidFill>
              </a:rPr>
              <a:t>During ideation → to evaluate early product concepts.</a:t>
            </a:r>
            <a:endParaRPr sz="1200">
              <a:solidFill>
                <a:schemeClr val="dk1"/>
              </a:solidFill>
            </a:endParaRPr>
          </a:p>
          <a:p>
            <a:pPr indent="0" lvl="0" marL="0" rtl="0" algn="l">
              <a:spcBef>
                <a:spcPts val="0"/>
              </a:spcBef>
              <a:spcAft>
                <a:spcPts val="0"/>
              </a:spcAft>
              <a:buClr>
                <a:schemeClr val="dk1"/>
              </a:buClr>
              <a:buSzPts val="1100"/>
              <a:buFont typeface="Arial"/>
              <a:buNone/>
            </a:pPr>
            <a:r>
              <a:rPr lang="en-GB" sz="1200">
                <a:solidFill>
                  <a:schemeClr val="dk1"/>
                </a:solidFill>
              </a:rPr>
              <a:t>During development → to prioritize improvements or redesigns.</a:t>
            </a:r>
            <a:endParaRPr sz="1200">
              <a:solidFill>
                <a:schemeClr val="dk1"/>
              </a:solidFill>
            </a:endParaRPr>
          </a:p>
          <a:p>
            <a:pPr indent="0" lvl="0" marL="0" rtl="0" algn="l">
              <a:spcBef>
                <a:spcPts val="0"/>
              </a:spcBef>
              <a:spcAft>
                <a:spcPts val="0"/>
              </a:spcAft>
              <a:buClr>
                <a:schemeClr val="dk1"/>
              </a:buClr>
              <a:buSzPts val="1100"/>
              <a:buFont typeface="Arial"/>
              <a:buNone/>
            </a:pPr>
            <a:r>
              <a:rPr lang="en-GB" sz="1200">
                <a:solidFill>
                  <a:schemeClr val="dk1"/>
                </a:solidFill>
              </a:rPr>
              <a:t>Before launch → to identify risks and marketing angles.</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sp>
        <p:nvSpPr>
          <p:cNvPr id="132" name="Google Shape;132;p29"/>
          <p:cNvSpPr txBox="1"/>
          <p:nvPr/>
        </p:nvSpPr>
        <p:spPr>
          <a:xfrm>
            <a:off x="2571375" y="2484925"/>
            <a:ext cx="3310800" cy="823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1000"/>
              <a:t>Strengths</a:t>
            </a:r>
            <a:endParaRPr b="1" sz="1000"/>
          </a:p>
          <a:p>
            <a:pPr indent="0" lvl="0" marL="0" rtl="0" algn="l">
              <a:spcBef>
                <a:spcPts val="0"/>
              </a:spcBef>
              <a:spcAft>
                <a:spcPts val="0"/>
              </a:spcAft>
              <a:buNone/>
            </a:pPr>
            <a:r>
              <a:rPr lang="en-GB" sz="1000"/>
              <a:t>- Tracks hydration using sensors and app integration.</a:t>
            </a:r>
            <a:endParaRPr sz="1000"/>
          </a:p>
          <a:p>
            <a:pPr indent="0" lvl="0" marL="0" rtl="0" algn="l">
              <a:spcBef>
                <a:spcPts val="0"/>
              </a:spcBef>
              <a:spcAft>
                <a:spcPts val="0"/>
              </a:spcAft>
              <a:buNone/>
            </a:pPr>
            <a:r>
              <a:rPr lang="en-GB" sz="1000"/>
              <a:t>- Sustainable materials appeal to eco-conscious users.</a:t>
            </a:r>
            <a:endParaRPr sz="1000"/>
          </a:p>
          <a:p>
            <a:pPr indent="0" lvl="0" marL="0" rtl="0" algn="l">
              <a:spcBef>
                <a:spcPts val="0"/>
              </a:spcBef>
              <a:spcAft>
                <a:spcPts val="0"/>
              </a:spcAft>
              <a:buNone/>
            </a:pPr>
            <a:r>
              <a:rPr lang="en-GB" sz="1000"/>
              <a:t>- Sleek, modern design attracts tech-savvy customers.</a:t>
            </a:r>
            <a:endParaRPr sz="1000">
              <a:solidFill>
                <a:schemeClr val="dk2"/>
              </a:solidFill>
            </a:endParaRPr>
          </a:p>
        </p:txBody>
      </p:sp>
      <p:sp>
        <p:nvSpPr>
          <p:cNvPr id="133" name="Google Shape;133;p29"/>
          <p:cNvSpPr txBox="1"/>
          <p:nvPr/>
        </p:nvSpPr>
        <p:spPr>
          <a:xfrm>
            <a:off x="5946150" y="2420550"/>
            <a:ext cx="3401400" cy="823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1000"/>
              <a:t>Weaknesses</a:t>
            </a:r>
            <a:endParaRPr sz="1000"/>
          </a:p>
          <a:p>
            <a:pPr indent="0" lvl="0" marL="0" rtl="0" algn="l">
              <a:spcBef>
                <a:spcPts val="0"/>
              </a:spcBef>
              <a:spcAft>
                <a:spcPts val="0"/>
              </a:spcAft>
              <a:buNone/>
            </a:pPr>
            <a:r>
              <a:rPr lang="en-GB" sz="1000"/>
              <a:t>- Expensive compared to regular bottles.</a:t>
            </a:r>
            <a:endParaRPr sz="1000"/>
          </a:p>
          <a:p>
            <a:pPr indent="0" lvl="0" marL="0" rtl="0" algn="l">
              <a:spcBef>
                <a:spcPts val="0"/>
              </a:spcBef>
              <a:spcAft>
                <a:spcPts val="0"/>
              </a:spcAft>
              <a:buNone/>
            </a:pPr>
            <a:r>
              <a:rPr lang="en-GB" sz="1000"/>
              <a:t>- Requires charging, which may inconvenience users.</a:t>
            </a:r>
            <a:endParaRPr sz="1000"/>
          </a:p>
          <a:p>
            <a:pPr indent="0" lvl="0" marL="0" rtl="0" algn="l">
              <a:spcBef>
                <a:spcPts val="0"/>
              </a:spcBef>
              <a:spcAft>
                <a:spcPts val="0"/>
              </a:spcAft>
              <a:buNone/>
            </a:pPr>
            <a:r>
              <a:rPr lang="en-GB" sz="1000"/>
              <a:t>- Limited compatibility with some smartphone models.</a:t>
            </a:r>
            <a:endParaRPr sz="1000">
              <a:solidFill>
                <a:schemeClr val="dk2"/>
              </a:solidFill>
            </a:endParaRPr>
          </a:p>
        </p:txBody>
      </p:sp>
      <p:sp>
        <p:nvSpPr>
          <p:cNvPr id="134" name="Google Shape;134;p29"/>
          <p:cNvSpPr txBox="1"/>
          <p:nvPr/>
        </p:nvSpPr>
        <p:spPr>
          <a:xfrm>
            <a:off x="2615325" y="3461450"/>
            <a:ext cx="32229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GB" sz="1000"/>
              <a:t>Opportunities</a:t>
            </a:r>
            <a:endParaRPr b="1" sz="1000"/>
          </a:p>
          <a:p>
            <a:pPr indent="0" lvl="0" marL="0" rtl="0" algn="l">
              <a:spcBef>
                <a:spcPts val="0"/>
              </a:spcBef>
              <a:spcAft>
                <a:spcPts val="0"/>
              </a:spcAft>
              <a:buClr>
                <a:schemeClr val="dk1"/>
              </a:buClr>
              <a:buSzPts val="1100"/>
              <a:buFont typeface="Arial"/>
              <a:buNone/>
            </a:pPr>
            <a:r>
              <a:rPr lang="en-GB" sz="1000"/>
              <a:t>- Growing interest in health and wellness products.</a:t>
            </a:r>
            <a:endParaRPr sz="1000"/>
          </a:p>
          <a:p>
            <a:pPr indent="0" lvl="0" marL="0" rtl="0" algn="l">
              <a:spcBef>
                <a:spcPts val="0"/>
              </a:spcBef>
              <a:spcAft>
                <a:spcPts val="0"/>
              </a:spcAft>
              <a:buClr>
                <a:schemeClr val="dk1"/>
              </a:buClr>
              <a:buSzPts val="1100"/>
              <a:buFont typeface="Arial"/>
              <a:buNone/>
            </a:pPr>
            <a:r>
              <a:rPr lang="en-GB" sz="1000"/>
              <a:t>- Potential for partnerships with fitness apps.	</a:t>
            </a:r>
            <a:endParaRPr sz="1000"/>
          </a:p>
          <a:p>
            <a:pPr indent="0" lvl="0" marL="0" rtl="0" algn="l">
              <a:spcBef>
                <a:spcPts val="0"/>
              </a:spcBef>
              <a:spcAft>
                <a:spcPts val="0"/>
              </a:spcAft>
              <a:buNone/>
            </a:pPr>
            <a:r>
              <a:rPr lang="en-GB" sz="1000"/>
              <a:t>- Expansion into corporate wellness programs.</a:t>
            </a:r>
            <a:endParaRPr sz="1000"/>
          </a:p>
        </p:txBody>
      </p:sp>
      <p:sp>
        <p:nvSpPr>
          <p:cNvPr id="135" name="Google Shape;135;p29"/>
          <p:cNvSpPr txBox="1"/>
          <p:nvPr/>
        </p:nvSpPr>
        <p:spPr>
          <a:xfrm>
            <a:off x="6022351" y="3419025"/>
            <a:ext cx="3131400" cy="954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000"/>
              <a:t>Threats</a:t>
            </a:r>
            <a:endParaRPr b="1" sz="1000"/>
          </a:p>
          <a:p>
            <a:pPr indent="0" lvl="0" marL="0" rtl="0" algn="l">
              <a:spcBef>
                <a:spcPts val="0"/>
              </a:spcBef>
              <a:spcAft>
                <a:spcPts val="0"/>
              </a:spcAft>
              <a:buNone/>
            </a:pPr>
            <a:r>
              <a:rPr lang="en-GB" sz="1000"/>
              <a:t>- Competing brands offering cheaper smart bottles.</a:t>
            </a:r>
            <a:endParaRPr sz="1000"/>
          </a:p>
          <a:p>
            <a:pPr indent="0" lvl="0" marL="0" rtl="0" algn="l">
              <a:spcBef>
                <a:spcPts val="0"/>
              </a:spcBef>
              <a:spcAft>
                <a:spcPts val="0"/>
              </a:spcAft>
              <a:buNone/>
            </a:pPr>
            <a:r>
              <a:rPr lang="en-GB" sz="1000"/>
              <a:t>- Rapid tech obsolescence and software issues.</a:t>
            </a:r>
            <a:endParaRPr sz="1000"/>
          </a:p>
          <a:p>
            <a:pPr indent="0" lvl="0" marL="0" rtl="0" algn="l">
              <a:spcBef>
                <a:spcPts val="0"/>
              </a:spcBef>
              <a:spcAft>
                <a:spcPts val="0"/>
              </a:spcAft>
              <a:buNone/>
            </a:pPr>
            <a:r>
              <a:rPr lang="en-GB" sz="1000"/>
              <a:t>- Privacy concerns about data collection.</a:t>
            </a:r>
            <a:endParaRPr sz="1000"/>
          </a:p>
          <a:p>
            <a:pPr indent="0" lvl="0" marL="0" rtl="0" algn="l">
              <a:spcBef>
                <a:spcPts val="0"/>
              </a:spcBef>
              <a:spcAft>
                <a:spcPts val="0"/>
              </a:spcAft>
              <a:buNone/>
            </a:pPr>
            <a:r>
              <a:t/>
            </a:r>
            <a:endParaRPr sz="1000"/>
          </a:p>
        </p:txBody>
      </p:sp>
      <p:sp>
        <p:nvSpPr>
          <p:cNvPr id="136" name="Google Shape;136;p29"/>
          <p:cNvSpPr txBox="1"/>
          <p:nvPr/>
        </p:nvSpPr>
        <p:spPr>
          <a:xfrm>
            <a:off x="4232950" y="2147100"/>
            <a:ext cx="24990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800">
                <a:solidFill>
                  <a:schemeClr val="dk2"/>
                </a:solidFill>
              </a:rPr>
              <a:t>Smart Water Bottle</a:t>
            </a:r>
            <a:endParaRPr sz="1800">
              <a:solidFill>
                <a:schemeClr val="dk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30"/>
          <p:cNvSpPr txBox="1"/>
          <p:nvPr/>
        </p:nvSpPr>
        <p:spPr>
          <a:xfrm>
            <a:off x="113550" y="78650"/>
            <a:ext cx="8916900" cy="3042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3.1.4 </a:t>
            </a:r>
            <a:r>
              <a:rPr b="1" lang="en-GB" sz="1100">
                <a:solidFill>
                  <a:srgbClr val="351C75"/>
                </a:solidFill>
              </a:rPr>
              <a:t>Function, performance and usability can be established using data generated through testing and reverse engineering.</a:t>
            </a:r>
            <a:endParaRPr b="1" sz="1100">
              <a:solidFill>
                <a:srgbClr val="351C75"/>
              </a:solidFill>
            </a:endParaRPr>
          </a:p>
        </p:txBody>
      </p:sp>
      <p:sp>
        <p:nvSpPr>
          <p:cNvPr id="142" name="Google Shape;142;p30"/>
          <p:cNvSpPr txBox="1"/>
          <p:nvPr/>
        </p:nvSpPr>
        <p:spPr>
          <a:xfrm>
            <a:off x="231428" y="548502"/>
            <a:ext cx="5443500" cy="1108200"/>
          </a:xfrm>
          <a:prstGeom prst="rect">
            <a:avLst/>
          </a:prstGeom>
          <a:noFill/>
          <a:ln cap="flat" cmpd="sng" w="9525">
            <a:solidFill>
              <a:srgbClr val="595959"/>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b="1" lang="en-GB" sz="1200">
                <a:solidFill>
                  <a:schemeClr val="dk1"/>
                </a:solidFill>
              </a:rPr>
              <a:t>Reverse engineering</a:t>
            </a:r>
            <a:r>
              <a:rPr lang="en-GB" sz="1200">
                <a:solidFill>
                  <a:schemeClr val="dk1"/>
                </a:solidFill>
              </a:rPr>
              <a:t> is the process of analysing an existing product’s constituent components in order to understand how it was put together and how it works. It is used in cases where an engineered product or technology is not functioning as it should, so must be ‘deconstructed’ and engineered to understand where the errors and flaws may lie.</a:t>
            </a:r>
            <a:endParaRPr sz="1100">
              <a:solidFill>
                <a:srgbClr val="434343"/>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31"/>
          <p:cNvSpPr txBox="1"/>
          <p:nvPr/>
        </p:nvSpPr>
        <p:spPr>
          <a:xfrm>
            <a:off x="113550" y="78650"/>
            <a:ext cx="8916900" cy="3573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3.1.5 </a:t>
            </a:r>
            <a:r>
              <a:rPr b="1" lang="en-GB" sz="1100">
                <a:solidFill>
                  <a:srgbClr val="351C75"/>
                </a:solidFill>
              </a:rPr>
              <a:t>Weaknesses identified in a product or range of products can lead to opportunities for product improvement.</a:t>
            </a:r>
            <a:endParaRPr b="1" sz="1100">
              <a:solidFill>
                <a:srgbClr val="351C75"/>
              </a:solidFill>
            </a:endParaRPr>
          </a:p>
        </p:txBody>
      </p:sp>
      <p:sp>
        <p:nvSpPr>
          <p:cNvPr id="148" name="Google Shape;148;p31"/>
          <p:cNvSpPr txBox="1"/>
          <p:nvPr/>
        </p:nvSpPr>
        <p:spPr>
          <a:xfrm>
            <a:off x="231428" y="548502"/>
            <a:ext cx="5443500" cy="2201100"/>
          </a:xfrm>
          <a:prstGeom prst="rect">
            <a:avLst/>
          </a:prstGeom>
          <a:noFill/>
          <a:ln cap="flat" cmpd="sng" w="9525">
            <a:solidFill>
              <a:srgbClr val="595959"/>
            </a:solidFill>
            <a:prstDash val="solid"/>
            <a:round/>
            <a:headEnd len="sm" w="sm" type="none"/>
            <a:tailEnd len="sm" w="sm" type="none"/>
          </a:ln>
        </p:spPr>
        <p:txBody>
          <a:bodyPr anchorCtr="0" anchor="t" bIns="91425" lIns="91425" spcFirstLastPara="1" rIns="91425" wrap="square" tIns="91425">
            <a:spAutoFit/>
          </a:bodyPr>
          <a:lstStyle/>
          <a:p>
            <a:pPr indent="0" lvl="0" marL="0" rtl="0" algn="just">
              <a:spcBef>
                <a:spcPts val="0"/>
              </a:spcBef>
              <a:spcAft>
                <a:spcPts val="0"/>
              </a:spcAft>
              <a:buClr>
                <a:schemeClr val="dk1"/>
              </a:buClr>
              <a:buSzPts val="1200"/>
              <a:buFont typeface="Arial"/>
              <a:buNone/>
            </a:pPr>
            <a:r>
              <a:rPr b="1" lang="en-GB" sz="1200">
                <a:solidFill>
                  <a:schemeClr val="dk1"/>
                </a:solidFill>
              </a:rPr>
              <a:t>UCD</a:t>
            </a:r>
            <a:r>
              <a:rPr lang="en-GB" sz="1200">
                <a:solidFill>
                  <a:schemeClr val="dk1"/>
                </a:solidFill>
              </a:rPr>
              <a:t> is a design process paying particular attention to the needs of potential users of a product, through involvement of users through all stages of the design process. It considers how likely users are to interact with the product, and test design concepts, prototypes and products with users. Sometimes called “empathic design”, </a:t>
            </a:r>
            <a:r>
              <a:rPr b="1" lang="en-GB" sz="1200">
                <a:solidFill>
                  <a:schemeClr val="dk1"/>
                </a:solidFill>
              </a:rPr>
              <a:t>the user centred design approach puts the design team in direct contact with the people they are designing for</a:t>
            </a:r>
            <a:r>
              <a:rPr lang="en-GB" sz="1200">
                <a:solidFill>
                  <a:schemeClr val="dk1"/>
                </a:solidFill>
              </a:rPr>
              <a:t>. They do this to empathise with potential users, so to gain a better understanding of the user’s thoughts, needs, values and beliefs. The design team often includes anthropologists, ethnographers, and psychologists to advise the creative designers.</a:t>
            </a:r>
            <a:endParaRPr sz="1200">
              <a:solidFill>
                <a:schemeClr val="dk1"/>
              </a:solidFill>
            </a:endParaRPr>
          </a:p>
          <a:p>
            <a:pPr indent="0" lvl="0" marL="0" rtl="0" algn="l">
              <a:spcBef>
                <a:spcPts val="0"/>
              </a:spcBef>
              <a:spcAft>
                <a:spcPts val="0"/>
              </a:spcAft>
              <a:buNone/>
            </a:pPr>
            <a:r>
              <a:t/>
            </a:r>
            <a:endParaRPr sz="1100">
              <a:solidFill>
                <a:srgbClr val="434343"/>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32"/>
          <p:cNvSpPr txBox="1"/>
          <p:nvPr/>
        </p:nvSpPr>
        <p:spPr>
          <a:xfrm>
            <a:off x="113550" y="78650"/>
            <a:ext cx="8916900" cy="4698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3.1.6 </a:t>
            </a:r>
            <a:r>
              <a:rPr b="1" lang="en-GB" sz="1100">
                <a:solidFill>
                  <a:srgbClr val="351C75"/>
                </a:solidFill>
              </a:rPr>
              <a:t>Constructive discontent can be used to identify areas where the product is not meeting the needs of its users and to determine how it can be improved to meet those needs.</a:t>
            </a:r>
            <a:endParaRPr b="1" sz="1100">
              <a:solidFill>
                <a:srgbClr val="351C75"/>
              </a:solidFill>
            </a:endParaRPr>
          </a:p>
        </p:txBody>
      </p:sp>
      <p:sp>
        <p:nvSpPr>
          <p:cNvPr id="154" name="Google Shape;154;p32"/>
          <p:cNvSpPr txBox="1"/>
          <p:nvPr/>
        </p:nvSpPr>
        <p:spPr>
          <a:xfrm>
            <a:off x="231428" y="548502"/>
            <a:ext cx="5443500" cy="2201100"/>
          </a:xfrm>
          <a:prstGeom prst="rect">
            <a:avLst/>
          </a:prstGeom>
          <a:noFill/>
          <a:ln cap="flat" cmpd="sng" w="9525">
            <a:solidFill>
              <a:srgbClr val="595959"/>
            </a:solidFill>
            <a:prstDash val="solid"/>
            <a:round/>
            <a:headEnd len="sm" w="sm" type="none"/>
            <a:tailEnd len="sm" w="sm" type="none"/>
          </a:ln>
        </p:spPr>
        <p:txBody>
          <a:bodyPr anchorCtr="0" anchor="t" bIns="91425" lIns="91425" spcFirstLastPara="1" rIns="91425" wrap="square" tIns="91425">
            <a:spAutoFit/>
          </a:bodyPr>
          <a:lstStyle/>
          <a:p>
            <a:pPr indent="0" lvl="0" marL="0" rtl="0" algn="just">
              <a:spcBef>
                <a:spcPts val="0"/>
              </a:spcBef>
              <a:spcAft>
                <a:spcPts val="0"/>
              </a:spcAft>
              <a:buClr>
                <a:schemeClr val="dk1"/>
              </a:buClr>
              <a:buSzPts val="1200"/>
              <a:buFont typeface="Arial"/>
              <a:buNone/>
            </a:pPr>
            <a:r>
              <a:rPr b="1" lang="en-GB" sz="1200">
                <a:solidFill>
                  <a:schemeClr val="dk1"/>
                </a:solidFill>
              </a:rPr>
              <a:t>UCD</a:t>
            </a:r>
            <a:r>
              <a:rPr lang="en-GB" sz="1200">
                <a:solidFill>
                  <a:schemeClr val="dk1"/>
                </a:solidFill>
              </a:rPr>
              <a:t> is a design process paying particular attention to the needs of potential users of a product, through involvement of users through all stages of the design process. It considers how likely users are to interact with the product, and test design concepts, prototypes and products with users. Sometimes called “empathic design”, </a:t>
            </a:r>
            <a:r>
              <a:rPr b="1" lang="en-GB" sz="1200">
                <a:solidFill>
                  <a:schemeClr val="dk1"/>
                </a:solidFill>
              </a:rPr>
              <a:t>the user centred design approach puts the design team in direct contact with the people they are designing for</a:t>
            </a:r>
            <a:r>
              <a:rPr lang="en-GB" sz="1200">
                <a:solidFill>
                  <a:schemeClr val="dk1"/>
                </a:solidFill>
              </a:rPr>
              <a:t>. They do this to empathise with potential users, so to gain a better understanding of the user’s thoughts, needs, values and beliefs. The design team often includes anthropologists, ethnographers, and psychologists to advise the creative designers.</a:t>
            </a:r>
            <a:endParaRPr sz="1200">
              <a:solidFill>
                <a:schemeClr val="dk1"/>
              </a:solidFill>
            </a:endParaRPr>
          </a:p>
          <a:p>
            <a:pPr indent="0" lvl="0" marL="0" rtl="0" algn="l">
              <a:spcBef>
                <a:spcPts val="0"/>
              </a:spcBef>
              <a:spcAft>
                <a:spcPts val="0"/>
              </a:spcAft>
              <a:buNone/>
            </a:pPr>
            <a:r>
              <a:t/>
            </a:r>
            <a:endParaRPr sz="1100">
              <a:solidFill>
                <a:srgbClr val="434343"/>
              </a:solidFill>
            </a:endParaRPr>
          </a:p>
        </p:txBody>
      </p:sp>
      <p:sp>
        <p:nvSpPr>
          <p:cNvPr id="155" name="Google Shape;155;p32"/>
          <p:cNvSpPr txBox="1"/>
          <p:nvPr/>
        </p:nvSpPr>
        <p:spPr>
          <a:xfrm>
            <a:off x="204125" y="2915250"/>
            <a:ext cx="5498100" cy="1703400"/>
          </a:xfrm>
          <a:prstGeom prst="rect">
            <a:avLst/>
          </a:prstGeom>
          <a:noFill/>
          <a:ln cap="flat" cmpd="sng" w="19050">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User Centred Design</a:t>
            </a:r>
            <a:r>
              <a:rPr b="0" i="0" lang="en-GB" sz="1200" u="none" cap="none" strike="noStrike">
                <a:solidFill>
                  <a:srgbClr val="000000"/>
                </a:solidFill>
                <a:latin typeface="Arial"/>
                <a:ea typeface="Arial"/>
                <a:cs typeface="Arial"/>
                <a:sym typeface="Arial"/>
              </a:rPr>
              <a:t> fundamental principles: </a:t>
            </a:r>
            <a:endParaRPr b="0" i="0" sz="1200" u="none" cap="none" strike="noStrike">
              <a:solidFill>
                <a:srgbClr val="000000"/>
              </a:solidFill>
              <a:latin typeface="Arial"/>
              <a:ea typeface="Arial"/>
              <a:cs typeface="Arial"/>
              <a:sym typeface="Arial"/>
            </a:endParaRPr>
          </a:p>
          <a:p>
            <a:pPr indent="-304800" lvl="0" marL="457200" marR="0" rtl="0" algn="just">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Arial"/>
                <a:ea typeface="Arial"/>
                <a:cs typeface="Arial"/>
                <a:sym typeface="Arial"/>
              </a:rPr>
              <a:t>A design is based on an explicit understanding of </a:t>
            </a:r>
            <a:r>
              <a:rPr b="0" i="0" lang="en-GB" sz="1200" u="sng" cap="none" strike="noStrike">
                <a:solidFill>
                  <a:srgbClr val="000000"/>
                </a:solidFill>
                <a:latin typeface="Arial"/>
                <a:ea typeface="Arial"/>
                <a:cs typeface="Arial"/>
                <a:sym typeface="Arial"/>
              </a:rPr>
              <a:t>users, tasks</a:t>
            </a:r>
            <a:r>
              <a:rPr b="0" i="0" lang="en-GB" sz="1200" u="none" cap="none" strike="noStrike">
                <a:solidFill>
                  <a:srgbClr val="000000"/>
                </a:solidFill>
                <a:latin typeface="Arial"/>
                <a:ea typeface="Arial"/>
                <a:cs typeface="Arial"/>
                <a:sym typeface="Arial"/>
              </a:rPr>
              <a:t> and </a:t>
            </a:r>
            <a:r>
              <a:rPr b="0" i="0" lang="en-GB" sz="1200" u="sng" cap="none" strike="noStrike">
                <a:solidFill>
                  <a:srgbClr val="000000"/>
                </a:solidFill>
                <a:latin typeface="Arial"/>
                <a:ea typeface="Arial"/>
                <a:cs typeface="Arial"/>
                <a:sym typeface="Arial"/>
              </a:rPr>
              <a:t>environments</a:t>
            </a:r>
            <a:r>
              <a:rPr b="0" i="0" lang="en-GB" sz="1200" u="none" cap="none" strike="noStrike">
                <a:solidFill>
                  <a:srgbClr val="000000"/>
                </a:solidFill>
                <a:latin typeface="Arial"/>
                <a:ea typeface="Arial"/>
                <a:cs typeface="Arial"/>
                <a:sym typeface="Arial"/>
              </a:rPr>
              <a:t>.</a:t>
            </a:r>
            <a:endParaRPr b="0" i="0" sz="1200" u="none" cap="none" strike="noStrike">
              <a:solidFill>
                <a:srgbClr val="000000"/>
              </a:solidFill>
              <a:latin typeface="Arial"/>
              <a:ea typeface="Arial"/>
              <a:cs typeface="Arial"/>
              <a:sym typeface="Arial"/>
            </a:endParaRPr>
          </a:p>
          <a:p>
            <a:pPr indent="-304800" lvl="0" marL="457200" marR="0" rtl="0" algn="just">
              <a:lnSpc>
                <a:spcPct val="100000"/>
              </a:lnSpc>
              <a:spcBef>
                <a:spcPts val="0"/>
              </a:spcBef>
              <a:spcAft>
                <a:spcPts val="0"/>
              </a:spcAft>
              <a:buClr>
                <a:srgbClr val="000000"/>
              </a:buClr>
              <a:buSzPts val="1200"/>
              <a:buFont typeface="Arial"/>
              <a:buChar char="○"/>
            </a:pPr>
            <a:r>
              <a:rPr b="0" i="0" lang="en-GB" sz="1200" u="sng" cap="none" strike="noStrike">
                <a:solidFill>
                  <a:srgbClr val="000000"/>
                </a:solidFill>
                <a:latin typeface="Arial"/>
                <a:ea typeface="Arial"/>
                <a:cs typeface="Arial"/>
                <a:sym typeface="Arial"/>
              </a:rPr>
              <a:t>Users are involved</a:t>
            </a:r>
            <a:r>
              <a:rPr b="0" i="0" lang="en-GB" sz="1200" u="none" cap="none" strike="noStrike">
                <a:solidFill>
                  <a:srgbClr val="000000"/>
                </a:solidFill>
                <a:latin typeface="Arial"/>
                <a:ea typeface="Arial"/>
                <a:cs typeface="Arial"/>
                <a:sym typeface="Arial"/>
              </a:rPr>
              <a:t> throughout the design and development process.</a:t>
            </a:r>
            <a:endParaRPr b="0" i="0" sz="1200" u="none" cap="none" strike="noStrike">
              <a:solidFill>
                <a:srgbClr val="000000"/>
              </a:solidFill>
              <a:latin typeface="Arial"/>
              <a:ea typeface="Arial"/>
              <a:cs typeface="Arial"/>
              <a:sym typeface="Arial"/>
            </a:endParaRPr>
          </a:p>
          <a:p>
            <a:pPr indent="-304800" lvl="0" marL="457200" marR="0" rtl="0" algn="just">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Arial"/>
                <a:ea typeface="Arial"/>
                <a:cs typeface="Arial"/>
                <a:sym typeface="Arial"/>
              </a:rPr>
              <a:t>The design is driven and refined by user-centred evaluation.</a:t>
            </a:r>
            <a:endParaRPr b="0" i="0" sz="1200" u="none" cap="none" strike="noStrike">
              <a:solidFill>
                <a:srgbClr val="000000"/>
              </a:solidFill>
              <a:latin typeface="Arial"/>
              <a:ea typeface="Arial"/>
              <a:cs typeface="Arial"/>
              <a:sym typeface="Arial"/>
            </a:endParaRPr>
          </a:p>
          <a:p>
            <a:pPr indent="-304800" lvl="0" marL="457200" marR="0" rtl="0" algn="just">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Arial"/>
                <a:ea typeface="Arial"/>
                <a:cs typeface="Arial"/>
                <a:sym typeface="Arial"/>
              </a:rPr>
              <a:t>The process is iterative - lots of ideas.</a:t>
            </a:r>
            <a:endParaRPr b="0" i="0" sz="1200" u="none" cap="none" strike="noStrike">
              <a:solidFill>
                <a:srgbClr val="000000"/>
              </a:solidFill>
              <a:latin typeface="Arial"/>
              <a:ea typeface="Arial"/>
              <a:cs typeface="Arial"/>
              <a:sym typeface="Arial"/>
            </a:endParaRPr>
          </a:p>
          <a:p>
            <a:pPr indent="-304800" lvl="0" marL="457200" marR="0" rtl="0" algn="just">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Arial"/>
                <a:ea typeface="Arial"/>
                <a:cs typeface="Arial"/>
                <a:sym typeface="Arial"/>
              </a:rPr>
              <a:t>The design addresses the whole user experience.</a:t>
            </a:r>
            <a:endParaRPr b="0" i="0" sz="1200" u="none" cap="none" strike="noStrike">
              <a:solidFill>
                <a:srgbClr val="000000"/>
              </a:solidFill>
              <a:latin typeface="Arial"/>
              <a:ea typeface="Arial"/>
              <a:cs typeface="Arial"/>
              <a:sym typeface="Arial"/>
            </a:endParaRPr>
          </a:p>
          <a:p>
            <a:pPr indent="-304800" lvl="0" marL="457200" marR="0" rtl="0" algn="just">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Arial"/>
                <a:ea typeface="Arial"/>
                <a:cs typeface="Arial"/>
                <a:sym typeface="Arial"/>
              </a:rPr>
              <a:t>The design team includes multidisciplinary skills and perspectives.</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9" name="Shape 159"/>
        <p:cNvGrpSpPr/>
        <p:nvPr/>
      </p:nvGrpSpPr>
      <p:grpSpPr>
        <a:xfrm>
          <a:off x="0" y="0"/>
          <a:ext cx="0" cy="0"/>
          <a:chOff x="0" y="0"/>
          <a:chExt cx="0" cy="0"/>
        </a:xfrm>
      </p:grpSpPr>
      <p:sp>
        <p:nvSpPr>
          <p:cNvPr id="160" name="Google Shape;160;p33"/>
          <p:cNvSpPr txBox="1"/>
          <p:nvPr/>
        </p:nvSpPr>
        <p:spPr>
          <a:xfrm>
            <a:off x="333825" y="881100"/>
            <a:ext cx="1278900" cy="769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61" name="Google Shape;161;p33"/>
          <p:cNvPicPr preferRelativeResize="0"/>
          <p:nvPr/>
        </p:nvPicPr>
        <p:blipFill rotWithShape="1">
          <a:blip r:embed="rId3">
            <a:alphaModFix/>
          </a:blip>
          <a:srcRect b="15293" l="25154" r="23132" t="24452"/>
          <a:stretch/>
        </p:blipFill>
        <p:spPr>
          <a:xfrm>
            <a:off x="107800" y="1444100"/>
            <a:ext cx="1514750" cy="991950"/>
          </a:xfrm>
          <a:prstGeom prst="rect">
            <a:avLst/>
          </a:prstGeom>
          <a:noFill/>
          <a:ln cap="flat" cmpd="sng" w="9525">
            <a:solidFill>
              <a:srgbClr val="666666"/>
            </a:solidFill>
            <a:prstDash val="solid"/>
            <a:round/>
            <a:headEnd len="sm" w="sm" type="none"/>
            <a:tailEnd len="sm" w="sm" type="none"/>
          </a:ln>
        </p:spPr>
      </p:pic>
      <p:pic>
        <p:nvPicPr>
          <p:cNvPr id="162" name="Google Shape;162;p33">
            <a:hlinkClick r:id="rId4"/>
          </p:cNvPr>
          <p:cNvPicPr preferRelativeResize="0"/>
          <p:nvPr/>
        </p:nvPicPr>
        <p:blipFill rotWithShape="1">
          <a:blip r:embed="rId5">
            <a:alphaModFix/>
          </a:blip>
          <a:srcRect b="0" l="0" r="0" t="0"/>
          <a:stretch/>
        </p:blipFill>
        <p:spPr>
          <a:xfrm>
            <a:off x="1716950" y="1444100"/>
            <a:ext cx="1562478" cy="991950"/>
          </a:xfrm>
          <a:prstGeom prst="rect">
            <a:avLst/>
          </a:prstGeom>
          <a:noFill/>
          <a:ln cap="flat" cmpd="sng" w="9525">
            <a:solidFill>
              <a:srgbClr val="666666"/>
            </a:solidFill>
            <a:prstDash val="solid"/>
            <a:round/>
            <a:headEnd len="sm" w="sm" type="none"/>
            <a:tailEnd len="sm" w="sm" type="none"/>
          </a:ln>
        </p:spPr>
      </p:pic>
      <p:pic>
        <p:nvPicPr>
          <p:cNvPr id="163" name="Google Shape;163;p33"/>
          <p:cNvPicPr preferRelativeResize="0"/>
          <p:nvPr/>
        </p:nvPicPr>
        <p:blipFill rotWithShape="1">
          <a:blip r:embed="rId6">
            <a:alphaModFix/>
          </a:blip>
          <a:srcRect b="0" l="0" r="0" t="0"/>
          <a:stretch/>
        </p:blipFill>
        <p:spPr>
          <a:xfrm>
            <a:off x="8133050" y="3968600"/>
            <a:ext cx="902700" cy="1087875"/>
          </a:xfrm>
          <a:prstGeom prst="rect">
            <a:avLst/>
          </a:prstGeom>
          <a:noFill/>
          <a:ln cap="flat" cmpd="sng" w="9525">
            <a:solidFill>
              <a:srgbClr val="666666"/>
            </a:solidFill>
            <a:prstDash val="solid"/>
            <a:round/>
            <a:headEnd len="sm" w="sm" type="none"/>
            <a:tailEnd len="sm" w="sm" type="none"/>
          </a:ln>
        </p:spPr>
      </p:pic>
      <p:pic>
        <p:nvPicPr>
          <p:cNvPr id="164" name="Google Shape;164;p33"/>
          <p:cNvPicPr preferRelativeResize="0"/>
          <p:nvPr/>
        </p:nvPicPr>
        <p:blipFill rotWithShape="1">
          <a:blip r:embed="rId7">
            <a:alphaModFix/>
          </a:blip>
          <a:srcRect b="0" l="0" r="0" t="0"/>
          <a:stretch/>
        </p:blipFill>
        <p:spPr>
          <a:xfrm>
            <a:off x="6845575" y="3968600"/>
            <a:ext cx="1189625" cy="1087875"/>
          </a:xfrm>
          <a:prstGeom prst="rect">
            <a:avLst/>
          </a:prstGeom>
          <a:noFill/>
          <a:ln cap="flat" cmpd="sng" w="9525">
            <a:solidFill>
              <a:srgbClr val="666666"/>
            </a:solidFill>
            <a:prstDash val="solid"/>
            <a:round/>
            <a:headEnd len="sm" w="sm" type="none"/>
            <a:tailEnd len="sm" w="sm" type="none"/>
          </a:ln>
        </p:spPr>
      </p:pic>
      <p:sp>
        <p:nvSpPr>
          <p:cNvPr id="165" name="Google Shape;165;p33"/>
          <p:cNvSpPr txBox="1"/>
          <p:nvPr/>
        </p:nvSpPr>
        <p:spPr>
          <a:xfrm>
            <a:off x="53550" y="506875"/>
            <a:ext cx="9044700" cy="6648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Drivers for invention include personal motivation to express creativity, or for personal interest, scientific or technical curiosity, constructive discontent, the desire to help others, or simply they want to make money. These will all be explored in the following slides. </a:t>
            </a:r>
            <a:endParaRPr b="0" i="0" sz="1200" u="none" cap="none" strike="noStrike">
              <a:solidFill>
                <a:srgbClr val="000000"/>
              </a:solidFill>
              <a:latin typeface="Arial"/>
              <a:ea typeface="Arial"/>
              <a:cs typeface="Arial"/>
              <a:sym typeface="Arial"/>
            </a:endParaRPr>
          </a:p>
        </p:txBody>
      </p:sp>
      <p:sp>
        <p:nvSpPr>
          <p:cNvPr id="166" name="Google Shape;166;p33"/>
          <p:cNvSpPr txBox="1"/>
          <p:nvPr/>
        </p:nvSpPr>
        <p:spPr>
          <a:xfrm>
            <a:off x="0" y="1172200"/>
            <a:ext cx="4413300" cy="294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Expressing creativity or personal interest:</a:t>
            </a:r>
            <a:endParaRPr b="1" i="0" sz="1200" u="none" cap="none" strike="noStrike">
              <a:solidFill>
                <a:srgbClr val="000000"/>
              </a:solidFill>
              <a:latin typeface="Arial"/>
              <a:ea typeface="Arial"/>
              <a:cs typeface="Arial"/>
              <a:sym typeface="Arial"/>
            </a:endParaRPr>
          </a:p>
        </p:txBody>
      </p:sp>
      <p:pic>
        <p:nvPicPr>
          <p:cNvPr id="167" name="Google Shape;167;p33"/>
          <p:cNvPicPr preferRelativeResize="0"/>
          <p:nvPr/>
        </p:nvPicPr>
        <p:blipFill rotWithShape="1">
          <a:blip r:embed="rId8">
            <a:alphaModFix/>
          </a:blip>
          <a:srcRect b="0" l="0" r="0" t="0"/>
          <a:stretch/>
        </p:blipFill>
        <p:spPr>
          <a:xfrm>
            <a:off x="80700" y="2794777"/>
            <a:ext cx="910415" cy="2003548"/>
          </a:xfrm>
          <a:prstGeom prst="rect">
            <a:avLst/>
          </a:prstGeom>
          <a:noFill/>
          <a:ln cap="flat" cmpd="sng" w="9525">
            <a:solidFill>
              <a:srgbClr val="666666"/>
            </a:solidFill>
            <a:prstDash val="solid"/>
            <a:round/>
            <a:headEnd len="sm" w="sm" type="none"/>
            <a:tailEnd len="sm" w="sm" type="none"/>
          </a:ln>
        </p:spPr>
      </p:pic>
      <p:pic>
        <p:nvPicPr>
          <p:cNvPr id="168" name="Google Shape;168;p33"/>
          <p:cNvPicPr preferRelativeResize="0"/>
          <p:nvPr/>
        </p:nvPicPr>
        <p:blipFill rotWithShape="1">
          <a:blip r:embed="rId9">
            <a:alphaModFix/>
          </a:blip>
          <a:srcRect b="0" l="0" r="0" t="0"/>
          <a:stretch/>
        </p:blipFill>
        <p:spPr>
          <a:xfrm>
            <a:off x="1061663" y="2794777"/>
            <a:ext cx="975163" cy="2003547"/>
          </a:xfrm>
          <a:prstGeom prst="rect">
            <a:avLst/>
          </a:prstGeom>
          <a:noFill/>
          <a:ln cap="flat" cmpd="sng" w="9525">
            <a:solidFill>
              <a:srgbClr val="666666"/>
            </a:solidFill>
            <a:prstDash val="solid"/>
            <a:round/>
            <a:headEnd len="sm" w="sm" type="none"/>
            <a:tailEnd len="sm" w="sm" type="none"/>
          </a:ln>
        </p:spPr>
      </p:pic>
      <p:pic>
        <p:nvPicPr>
          <p:cNvPr id="169" name="Google Shape;169;p33"/>
          <p:cNvPicPr preferRelativeResize="0"/>
          <p:nvPr/>
        </p:nvPicPr>
        <p:blipFill rotWithShape="1">
          <a:blip r:embed="rId10">
            <a:alphaModFix/>
          </a:blip>
          <a:srcRect b="0" l="0" r="0" t="0"/>
          <a:stretch/>
        </p:blipFill>
        <p:spPr>
          <a:xfrm>
            <a:off x="2107375" y="2794775"/>
            <a:ext cx="1172050" cy="2003546"/>
          </a:xfrm>
          <a:prstGeom prst="rect">
            <a:avLst/>
          </a:prstGeom>
          <a:noFill/>
          <a:ln cap="flat" cmpd="sng" w="9525">
            <a:solidFill>
              <a:srgbClr val="666666"/>
            </a:solidFill>
            <a:prstDash val="solid"/>
            <a:round/>
            <a:headEnd len="sm" w="sm" type="none"/>
            <a:tailEnd len="sm" w="sm" type="none"/>
          </a:ln>
        </p:spPr>
      </p:pic>
      <p:sp>
        <p:nvSpPr>
          <p:cNvPr id="170" name="Google Shape;170;p33"/>
          <p:cNvSpPr txBox="1"/>
          <p:nvPr/>
        </p:nvSpPr>
        <p:spPr>
          <a:xfrm>
            <a:off x="3366350" y="1444225"/>
            <a:ext cx="5669400" cy="991800"/>
          </a:xfrm>
          <a:prstGeom prst="rect">
            <a:avLst/>
          </a:prstGeom>
          <a:no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While there are many fine examples of this type of driver for invention, none are possibly as dramatic as The Kinesthetic Strandbeest sculptures designed and created by Theo Jansen. The motivation behind these inventions is to express creativity. His fantastic designs are purely driven by the wind.</a:t>
            </a:r>
            <a:endParaRPr b="0" i="0" sz="1200" u="none" cap="none" strike="noStrike">
              <a:solidFill>
                <a:srgbClr val="000000"/>
              </a:solidFill>
              <a:latin typeface="Arial"/>
              <a:ea typeface="Arial"/>
              <a:cs typeface="Arial"/>
              <a:sym typeface="Arial"/>
            </a:endParaRPr>
          </a:p>
        </p:txBody>
      </p:sp>
      <p:sp>
        <p:nvSpPr>
          <p:cNvPr id="171" name="Google Shape;171;p33"/>
          <p:cNvSpPr txBox="1"/>
          <p:nvPr/>
        </p:nvSpPr>
        <p:spPr>
          <a:xfrm>
            <a:off x="0" y="2468263"/>
            <a:ext cx="3225900" cy="2943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Constructive Discontent:</a:t>
            </a:r>
            <a:endParaRPr b="1" i="0" sz="1200" u="none" cap="none" strike="noStrike">
              <a:solidFill>
                <a:srgbClr val="000000"/>
              </a:solidFill>
              <a:latin typeface="Arial"/>
              <a:ea typeface="Arial"/>
              <a:cs typeface="Arial"/>
              <a:sym typeface="Arial"/>
            </a:endParaRPr>
          </a:p>
        </p:txBody>
      </p:sp>
      <p:sp>
        <p:nvSpPr>
          <p:cNvPr id="172" name="Google Shape;172;p33"/>
          <p:cNvSpPr txBox="1"/>
          <p:nvPr/>
        </p:nvSpPr>
        <p:spPr>
          <a:xfrm>
            <a:off x="3366350" y="2794775"/>
            <a:ext cx="5669400" cy="1119300"/>
          </a:xfrm>
          <a:prstGeom prst="rect">
            <a:avLst/>
          </a:prstGeom>
          <a:no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James Dyson has been frustrated by many inefficiencies of conventional designs and has created a number of groundbreaking re-designs, from vacuum cleaners, to hand and hair dryers. The cyclonic bagless system for his vacuum cleaners, and the airblade system for his hand dryers are two very good examples of his constructive discontent with what was available at the time.</a:t>
            </a:r>
            <a:endParaRPr b="0" i="0" sz="1200" u="none" cap="none" strike="noStrike">
              <a:solidFill>
                <a:srgbClr val="000000"/>
              </a:solidFill>
              <a:latin typeface="Arial"/>
              <a:ea typeface="Arial"/>
              <a:cs typeface="Arial"/>
              <a:sym typeface="Arial"/>
            </a:endParaRPr>
          </a:p>
        </p:txBody>
      </p:sp>
      <p:sp>
        <p:nvSpPr>
          <p:cNvPr id="173" name="Google Shape;173;p33"/>
          <p:cNvSpPr txBox="1"/>
          <p:nvPr/>
        </p:nvSpPr>
        <p:spPr>
          <a:xfrm>
            <a:off x="3358950" y="3968600"/>
            <a:ext cx="3407100" cy="1087800"/>
          </a:xfrm>
          <a:prstGeom prst="rect">
            <a:avLst/>
          </a:prstGeom>
          <a:noFill/>
          <a:ln cap="flat" cmpd="sng" w="9525">
            <a:solidFill>
              <a:srgbClr val="6AA84F"/>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Dyson is quoted as saying, “</a:t>
            </a:r>
            <a:r>
              <a:rPr b="1" i="0" lang="en-GB" sz="1200" u="none" cap="none" strike="noStrike">
                <a:solidFill>
                  <a:srgbClr val="000000"/>
                </a:solidFill>
                <a:latin typeface="Arial"/>
                <a:ea typeface="Arial"/>
                <a:cs typeface="Arial"/>
                <a:sym typeface="Arial"/>
              </a:rPr>
              <a:t>analyse a situation which would benefit from re-design, and work out a strategy for improving it”</a:t>
            </a:r>
            <a:r>
              <a:rPr b="0" i="0" lang="en-GB" sz="1200" u="none" cap="none" strike="noStrike">
                <a:solidFill>
                  <a:srgbClr val="000000"/>
                </a:solidFill>
                <a:latin typeface="Arial"/>
                <a:ea typeface="Arial"/>
                <a:cs typeface="Arial"/>
                <a:sym typeface="Arial"/>
              </a:rPr>
              <a:t> - Good inventors are always looking to improve on what we currently have.</a:t>
            </a:r>
            <a:endParaRPr b="0" i="0" sz="1200" u="none" cap="none" strike="noStrike">
              <a:solidFill>
                <a:srgbClr val="000000"/>
              </a:solidFill>
              <a:latin typeface="Arial"/>
              <a:ea typeface="Arial"/>
              <a:cs typeface="Arial"/>
              <a:sym typeface="Arial"/>
            </a:endParaRPr>
          </a:p>
        </p:txBody>
      </p:sp>
      <p:sp>
        <p:nvSpPr>
          <p:cNvPr id="174" name="Google Shape;174;p33"/>
          <p:cNvSpPr txBox="1"/>
          <p:nvPr/>
        </p:nvSpPr>
        <p:spPr>
          <a:xfrm>
            <a:off x="86275" y="4822175"/>
            <a:ext cx="3193200" cy="294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rgbClr val="000000"/>
                </a:solidFill>
                <a:latin typeface="Arial"/>
                <a:ea typeface="Arial"/>
                <a:cs typeface="Arial"/>
                <a:sym typeface="Arial"/>
              </a:rPr>
              <a:t>The old ‘bagged’ vacuum, and Dyson’s inventions.</a:t>
            </a:r>
            <a:endParaRPr b="0" i="0" sz="800" u="none" cap="none" strike="noStrike">
              <a:solidFill>
                <a:srgbClr val="000000"/>
              </a:solidFill>
              <a:latin typeface="Arial"/>
              <a:ea typeface="Arial"/>
              <a:cs typeface="Arial"/>
              <a:sym typeface="Arial"/>
            </a:endParaRPr>
          </a:p>
        </p:txBody>
      </p:sp>
      <p:sp>
        <p:nvSpPr>
          <p:cNvPr id="175" name="Google Shape;175;p33"/>
          <p:cNvSpPr txBox="1"/>
          <p:nvPr/>
        </p:nvSpPr>
        <p:spPr>
          <a:xfrm>
            <a:off x="113550" y="78650"/>
            <a:ext cx="8916900" cy="4698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3.1.6 Constructive discontent can be used to identify areas where the product is not meeting the needs of its users and to determine how it can be improved to meet those needs.</a:t>
            </a:r>
            <a:endParaRPr b="1" sz="1100">
              <a:solidFill>
                <a:srgbClr val="351C75"/>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34"/>
          <p:cNvSpPr txBox="1"/>
          <p:nvPr/>
        </p:nvSpPr>
        <p:spPr>
          <a:xfrm>
            <a:off x="113550" y="78650"/>
            <a:ext cx="8916900" cy="3042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C 3.1.7 </a:t>
            </a:r>
            <a:r>
              <a:rPr b="1" lang="en-GB" sz="1100">
                <a:solidFill>
                  <a:srgbClr val="351C75"/>
                </a:solidFill>
              </a:rPr>
              <a:t>Product analysis enables designers to understand a product better.</a:t>
            </a:r>
            <a:endParaRPr b="1" sz="1100">
              <a:solidFill>
                <a:srgbClr val="351C75"/>
              </a:solidFill>
            </a:endParaRPr>
          </a:p>
        </p:txBody>
      </p:sp>
      <p:sp>
        <p:nvSpPr>
          <p:cNvPr id="181" name="Google Shape;181;p34"/>
          <p:cNvSpPr txBox="1"/>
          <p:nvPr/>
        </p:nvSpPr>
        <p:spPr>
          <a:xfrm>
            <a:off x="231428" y="548502"/>
            <a:ext cx="5443500" cy="2201100"/>
          </a:xfrm>
          <a:prstGeom prst="rect">
            <a:avLst/>
          </a:prstGeom>
          <a:noFill/>
          <a:ln cap="flat" cmpd="sng" w="9525">
            <a:solidFill>
              <a:srgbClr val="595959"/>
            </a:solidFill>
            <a:prstDash val="solid"/>
            <a:round/>
            <a:headEnd len="sm" w="sm" type="none"/>
            <a:tailEnd len="sm" w="sm" type="none"/>
          </a:ln>
        </p:spPr>
        <p:txBody>
          <a:bodyPr anchorCtr="0" anchor="t" bIns="91425" lIns="91425" spcFirstLastPara="1" rIns="91425" wrap="square" tIns="91425">
            <a:spAutoFit/>
          </a:bodyPr>
          <a:lstStyle/>
          <a:p>
            <a:pPr indent="0" lvl="0" marL="0" rtl="0" algn="just">
              <a:spcBef>
                <a:spcPts val="0"/>
              </a:spcBef>
              <a:spcAft>
                <a:spcPts val="0"/>
              </a:spcAft>
              <a:buClr>
                <a:schemeClr val="dk1"/>
              </a:buClr>
              <a:buSzPts val="1200"/>
              <a:buFont typeface="Arial"/>
              <a:buNone/>
            </a:pPr>
            <a:r>
              <a:rPr b="1" lang="en-GB" sz="1200">
                <a:solidFill>
                  <a:schemeClr val="dk1"/>
                </a:solidFill>
              </a:rPr>
              <a:t>UCD</a:t>
            </a:r>
            <a:r>
              <a:rPr lang="en-GB" sz="1200">
                <a:solidFill>
                  <a:schemeClr val="dk1"/>
                </a:solidFill>
              </a:rPr>
              <a:t> is a design process paying particular attention to the needs of potential users of a product, through involvement of users through all stages of the design process. It considers how likely users are to interact with the product, and test design concepts, prototypes and products with users. Sometimes called “empathic design”, </a:t>
            </a:r>
            <a:r>
              <a:rPr b="1" lang="en-GB" sz="1200">
                <a:solidFill>
                  <a:schemeClr val="dk1"/>
                </a:solidFill>
              </a:rPr>
              <a:t>the user centred design approach puts the design team in direct contact with the people they are designing for</a:t>
            </a:r>
            <a:r>
              <a:rPr lang="en-GB" sz="1200">
                <a:solidFill>
                  <a:schemeClr val="dk1"/>
                </a:solidFill>
              </a:rPr>
              <a:t>. They do this to empathise with potential users, so to gain a better understanding of the user’s thoughts, needs, values and beliefs. The design team often includes anthropologists, ethnographers, and psychologists to advise the creative designers.</a:t>
            </a:r>
            <a:endParaRPr sz="1200">
              <a:solidFill>
                <a:schemeClr val="dk1"/>
              </a:solidFill>
            </a:endParaRPr>
          </a:p>
          <a:p>
            <a:pPr indent="0" lvl="0" marL="0" rtl="0" algn="l">
              <a:spcBef>
                <a:spcPts val="0"/>
              </a:spcBef>
              <a:spcAft>
                <a:spcPts val="0"/>
              </a:spcAft>
              <a:buNone/>
            </a:pPr>
            <a:r>
              <a:t/>
            </a:r>
            <a:endParaRPr sz="1100">
              <a:solidFill>
                <a:srgbClr val="434343"/>
              </a:solidFill>
            </a:endParaRPr>
          </a:p>
        </p:txBody>
      </p:sp>
      <p:sp>
        <p:nvSpPr>
          <p:cNvPr id="182" name="Google Shape;182;p34"/>
          <p:cNvSpPr txBox="1"/>
          <p:nvPr/>
        </p:nvSpPr>
        <p:spPr>
          <a:xfrm>
            <a:off x="204125" y="2915250"/>
            <a:ext cx="5498100" cy="1703400"/>
          </a:xfrm>
          <a:prstGeom prst="rect">
            <a:avLst/>
          </a:prstGeom>
          <a:noFill/>
          <a:ln cap="flat" cmpd="sng" w="19050">
            <a:solidFill>
              <a:srgbClr val="6D9EEB"/>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User Centred Design</a:t>
            </a:r>
            <a:r>
              <a:rPr b="0" i="0" lang="en-GB" sz="1200" u="none" cap="none" strike="noStrike">
                <a:solidFill>
                  <a:srgbClr val="000000"/>
                </a:solidFill>
                <a:latin typeface="Arial"/>
                <a:ea typeface="Arial"/>
                <a:cs typeface="Arial"/>
                <a:sym typeface="Arial"/>
              </a:rPr>
              <a:t> fundamental principles: </a:t>
            </a:r>
            <a:endParaRPr b="0" i="0" sz="1200" u="none" cap="none" strike="noStrike">
              <a:solidFill>
                <a:srgbClr val="000000"/>
              </a:solidFill>
              <a:latin typeface="Arial"/>
              <a:ea typeface="Arial"/>
              <a:cs typeface="Arial"/>
              <a:sym typeface="Arial"/>
            </a:endParaRPr>
          </a:p>
          <a:p>
            <a:pPr indent="-304800" lvl="0" marL="457200" marR="0" rtl="0" algn="just">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Arial"/>
                <a:ea typeface="Arial"/>
                <a:cs typeface="Arial"/>
                <a:sym typeface="Arial"/>
              </a:rPr>
              <a:t>A design is based on an explicit understanding of </a:t>
            </a:r>
            <a:r>
              <a:rPr b="0" i="0" lang="en-GB" sz="1200" u="sng" cap="none" strike="noStrike">
                <a:solidFill>
                  <a:srgbClr val="000000"/>
                </a:solidFill>
                <a:latin typeface="Arial"/>
                <a:ea typeface="Arial"/>
                <a:cs typeface="Arial"/>
                <a:sym typeface="Arial"/>
              </a:rPr>
              <a:t>users, tasks</a:t>
            </a:r>
            <a:r>
              <a:rPr b="0" i="0" lang="en-GB" sz="1200" u="none" cap="none" strike="noStrike">
                <a:solidFill>
                  <a:srgbClr val="000000"/>
                </a:solidFill>
                <a:latin typeface="Arial"/>
                <a:ea typeface="Arial"/>
                <a:cs typeface="Arial"/>
                <a:sym typeface="Arial"/>
              </a:rPr>
              <a:t> and </a:t>
            </a:r>
            <a:r>
              <a:rPr b="0" i="0" lang="en-GB" sz="1200" u="sng" cap="none" strike="noStrike">
                <a:solidFill>
                  <a:srgbClr val="000000"/>
                </a:solidFill>
                <a:latin typeface="Arial"/>
                <a:ea typeface="Arial"/>
                <a:cs typeface="Arial"/>
                <a:sym typeface="Arial"/>
              </a:rPr>
              <a:t>environments</a:t>
            </a:r>
            <a:r>
              <a:rPr b="0" i="0" lang="en-GB" sz="1200" u="none" cap="none" strike="noStrike">
                <a:solidFill>
                  <a:srgbClr val="000000"/>
                </a:solidFill>
                <a:latin typeface="Arial"/>
                <a:ea typeface="Arial"/>
                <a:cs typeface="Arial"/>
                <a:sym typeface="Arial"/>
              </a:rPr>
              <a:t>.</a:t>
            </a:r>
            <a:endParaRPr b="0" i="0" sz="1200" u="none" cap="none" strike="noStrike">
              <a:solidFill>
                <a:srgbClr val="000000"/>
              </a:solidFill>
              <a:latin typeface="Arial"/>
              <a:ea typeface="Arial"/>
              <a:cs typeface="Arial"/>
              <a:sym typeface="Arial"/>
            </a:endParaRPr>
          </a:p>
          <a:p>
            <a:pPr indent="-304800" lvl="0" marL="457200" marR="0" rtl="0" algn="just">
              <a:lnSpc>
                <a:spcPct val="100000"/>
              </a:lnSpc>
              <a:spcBef>
                <a:spcPts val="0"/>
              </a:spcBef>
              <a:spcAft>
                <a:spcPts val="0"/>
              </a:spcAft>
              <a:buClr>
                <a:srgbClr val="000000"/>
              </a:buClr>
              <a:buSzPts val="1200"/>
              <a:buFont typeface="Arial"/>
              <a:buChar char="○"/>
            </a:pPr>
            <a:r>
              <a:rPr b="0" i="0" lang="en-GB" sz="1200" u="sng" cap="none" strike="noStrike">
                <a:solidFill>
                  <a:srgbClr val="000000"/>
                </a:solidFill>
                <a:latin typeface="Arial"/>
                <a:ea typeface="Arial"/>
                <a:cs typeface="Arial"/>
                <a:sym typeface="Arial"/>
              </a:rPr>
              <a:t>Users are involved</a:t>
            </a:r>
            <a:r>
              <a:rPr b="0" i="0" lang="en-GB" sz="1200" u="none" cap="none" strike="noStrike">
                <a:solidFill>
                  <a:srgbClr val="000000"/>
                </a:solidFill>
                <a:latin typeface="Arial"/>
                <a:ea typeface="Arial"/>
                <a:cs typeface="Arial"/>
                <a:sym typeface="Arial"/>
              </a:rPr>
              <a:t> throughout the design and development process.</a:t>
            </a:r>
            <a:endParaRPr b="0" i="0" sz="1200" u="none" cap="none" strike="noStrike">
              <a:solidFill>
                <a:srgbClr val="000000"/>
              </a:solidFill>
              <a:latin typeface="Arial"/>
              <a:ea typeface="Arial"/>
              <a:cs typeface="Arial"/>
              <a:sym typeface="Arial"/>
            </a:endParaRPr>
          </a:p>
          <a:p>
            <a:pPr indent="-304800" lvl="0" marL="457200" marR="0" rtl="0" algn="just">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Arial"/>
                <a:ea typeface="Arial"/>
                <a:cs typeface="Arial"/>
                <a:sym typeface="Arial"/>
              </a:rPr>
              <a:t>The design is driven and refined by user-centred evaluation.</a:t>
            </a:r>
            <a:endParaRPr b="0" i="0" sz="1200" u="none" cap="none" strike="noStrike">
              <a:solidFill>
                <a:srgbClr val="000000"/>
              </a:solidFill>
              <a:latin typeface="Arial"/>
              <a:ea typeface="Arial"/>
              <a:cs typeface="Arial"/>
              <a:sym typeface="Arial"/>
            </a:endParaRPr>
          </a:p>
          <a:p>
            <a:pPr indent="-304800" lvl="0" marL="457200" marR="0" rtl="0" algn="just">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Arial"/>
                <a:ea typeface="Arial"/>
                <a:cs typeface="Arial"/>
                <a:sym typeface="Arial"/>
              </a:rPr>
              <a:t>The process is iterative - lots of ideas.</a:t>
            </a:r>
            <a:endParaRPr b="0" i="0" sz="1200" u="none" cap="none" strike="noStrike">
              <a:solidFill>
                <a:srgbClr val="000000"/>
              </a:solidFill>
              <a:latin typeface="Arial"/>
              <a:ea typeface="Arial"/>
              <a:cs typeface="Arial"/>
              <a:sym typeface="Arial"/>
            </a:endParaRPr>
          </a:p>
          <a:p>
            <a:pPr indent="-304800" lvl="0" marL="457200" marR="0" rtl="0" algn="just">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Arial"/>
                <a:ea typeface="Arial"/>
                <a:cs typeface="Arial"/>
                <a:sym typeface="Arial"/>
              </a:rPr>
              <a:t>The design addresses the whole user experience.</a:t>
            </a:r>
            <a:endParaRPr b="0" i="0" sz="1200" u="none" cap="none" strike="noStrike">
              <a:solidFill>
                <a:srgbClr val="000000"/>
              </a:solidFill>
              <a:latin typeface="Arial"/>
              <a:ea typeface="Arial"/>
              <a:cs typeface="Arial"/>
              <a:sym typeface="Arial"/>
            </a:endParaRPr>
          </a:p>
          <a:p>
            <a:pPr indent="-304800" lvl="0" marL="457200" marR="0" rtl="0" algn="just">
              <a:lnSpc>
                <a:spcPct val="100000"/>
              </a:lnSpc>
              <a:spcBef>
                <a:spcPts val="0"/>
              </a:spcBef>
              <a:spcAft>
                <a:spcPts val="0"/>
              </a:spcAft>
              <a:buClr>
                <a:srgbClr val="000000"/>
              </a:buClr>
              <a:buSzPts val="1200"/>
              <a:buFont typeface="Arial"/>
              <a:buChar char="○"/>
            </a:pPr>
            <a:r>
              <a:rPr b="0" i="0" lang="en-GB" sz="1200" u="none" cap="none" strike="noStrike">
                <a:solidFill>
                  <a:srgbClr val="000000"/>
                </a:solidFill>
                <a:latin typeface="Arial"/>
                <a:ea typeface="Arial"/>
                <a:cs typeface="Arial"/>
                <a:sym typeface="Arial"/>
              </a:rPr>
              <a:t>The design team includes multidisciplinary skills and perspectives.</a:t>
            </a:r>
            <a:endParaRPr b="0" i="0" sz="12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id="187" name="Google Shape;187;p35" title="Screenshot 2026-04-29 at 3.53.07 PM.png"/>
          <p:cNvPicPr preferRelativeResize="0"/>
          <p:nvPr/>
        </p:nvPicPr>
        <p:blipFill>
          <a:blip r:embed="rId3">
            <a:alphaModFix/>
          </a:blip>
          <a:stretch>
            <a:fillRect/>
          </a:stretch>
        </p:blipFill>
        <p:spPr>
          <a:xfrm>
            <a:off x="152400" y="152400"/>
            <a:ext cx="8839201" cy="436111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