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72CCD50-6C69-4DC5-B008-02E298FE0C29}">
  <a:tblStyle styleId="{672CCD50-6C69-4DC5-B008-02E298FE0C2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6" Type="http://schemas.openxmlformats.org/officeDocument/2006/relationships/slide" Target="slides/slide10.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e6a14a3b0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e6a14a3b0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c0c2b9f33b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c0c2b9f33b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c0c2b9f33b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c0c2b9f33b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c0c2b9f33b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c0c2b9f33b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c0c2b9f33b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c0c2b9f33b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c0c2b9f33b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3c0c2b9f33b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c0c70a0950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c0c70a0950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c0c70a0950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c0c70a0950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e6a14a3b08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e6a14a3b0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2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17.png"/><Relationship Id="rId5" Type="http://schemas.openxmlformats.org/officeDocument/2006/relationships/hyperlink" Target="http://drive.google.com/file/d/1J33XAoQKVgrNHdSm8a9LhEg0cK7jZu24/view" TargetMode="External"/><Relationship Id="rId6" Type="http://schemas.openxmlformats.org/officeDocument/2006/relationships/image" Target="../media/image1.png"/><Relationship Id="rId7" Type="http://schemas.openxmlformats.org/officeDocument/2006/relationships/hyperlink" Target="http://drive.google.com/file/d/1a43qqgTI2xNuwEhpuXoDFllLQtqxhHp9/view"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21.png"/><Relationship Id="rId5"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2.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18.png"/><Relationship Id="rId5"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23.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a:solidFill>
            <a:schemeClr val="accent6"/>
          </a:solidFill>
        </p:spPr>
        <p:txBody>
          <a:bodyPr anchorCtr="0" anchor="b" bIns="91425" lIns="91425" spcFirstLastPara="1" rIns="91425" wrap="square" tIns="91425">
            <a:normAutofit/>
          </a:bodyPr>
          <a:lstStyle/>
          <a:p>
            <a:pPr indent="0" lvl="0" marL="0" rtl="0" algn="ctr">
              <a:spcBef>
                <a:spcPts val="0"/>
              </a:spcBef>
              <a:spcAft>
                <a:spcPts val="0"/>
              </a:spcAft>
              <a:buNone/>
            </a:pPr>
            <a:r>
              <a:rPr lang="en-GB"/>
              <a:t>Design for Manufacture Strategies</a:t>
            </a:r>
            <a:endParaRPr/>
          </a:p>
        </p:txBody>
      </p:sp>
      <p:sp>
        <p:nvSpPr>
          <p:cNvPr id="55" name="Google Shape;55;p13"/>
          <p:cNvSpPr txBox="1"/>
          <p:nvPr/>
        </p:nvSpPr>
        <p:spPr>
          <a:xfrm>
            <a:off x="7047725" y="0"/>
            <a:ext cx="2096400" cy="461700"/>
          </a:xfrm>
          <a:prstGeom prst="rect">
            <a:avLst/>
          </a:prstGeom>
          <a:solidFill>
            <a:srgbClr val="F4CCCC"/>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800">
                <a:solidFill>
                  <a:srgbClr val="595959"/>
                </a:solidFill>
                <a:latin typeface="Georgia"/>
                <a:ea typeface="Georgia"/>
                <a:cs typeface="Georgia"/>
                <a:sym typeface="Georgia"/>
              </a:rPr>
              <a:t>Design in context</a:t>
            </a:r>
            <a:endParaRPr sz="1800">
              <a:solidFill>
                <a:srgbClr val="595959"/>
              </a:solidFill>
              <a:latin typeface="Georgia"/>
              <a:ea typeface="Georgia"/>
              <a:cs typeface="Georgia"/>
              <a:sym typeface="Georgia"/>
            </a:endParaRPr>
          </a:p>
        </p:txBody>
      </p:sp>
      <p:pic>
        <p:nvPicPr>
          <p:cNvPr id="56" name="Google Shape;56;p13" title="Screenshot 2026-02-26 at 9.23.29 AM.png"/>
          <p:cNvPicPr preferRelativeResize="0"/>
          <p:nvPr/>
        </p:nvPicPr>
        <p:blipFill>
          <a:blip r:embed="rId3">
            <a:alphaModFix/>
          </a:blip>
          <a:stretch>
            <a:fillRect/>
          </a:stretch>
        </p:blipFill>
        <p:spPr>
          <a:xfrm>
            <a:off x="1221200" y="3128438"/>
            <a:ext cx="7536550" cy="780998"/>
          </a:xfrm>
          <a:prstGeom prst="rect">
            <a:avLst/>
          </a:prstGeom>
          <a:noFill/>
          <a:ln>
            <a:noFill/>
          </a:ln>
        </p:spPr>
      </p:pic>
      <p:pic>
        <p:nvPicPr>
          <p:cNvPr id="57" name="Google Shape;57;p13" title="ques.png"/>
          <p:cNvPicPr preferRelativeResize="0"/>
          <p:nvPr/>
        </p:nvPicPr>
        <p:blipFill>
          <a:blip r:embed="rId4">
            <a:alphaModFix/>
          </a:blip>
          <a:stretch>
            <a:fillRect/>
          </a:stretch>
        </p:blipFill>
        <p:spPr>
          <a:xfrm>
            <a:off x="422375" y="3229211"/>
            <a:ext cx="595274" cy="5794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109178"/>
            <a:ext cx="8520600" cy="572700"/>
          </a:xfrm>
          <a:prstGeom prst="rect">
            <a:avLst/>
          </a:prstGeom>
          <a:solidFill>
            <a:schemeClr val="accent5"/>
          </a:solidFill>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GB">
                <a:solidFill>
                  <a:schemeClr val="lt1"/>
                </a:solidFill>
                <a:latin typeface="Average"/>
                <a:ea typeface="Average"/>
                <a:cs typeface="Average"/>
                <a:sym typeface="Average"/>
              </a:rPr>
              <a:t>Contents</a:t>
            </a:r>
            <a:endParaRPr>
              <a:solidFill>
                <a:schemeClr val="lt1"/>
              </a:solidFill>
              <a:latin typeface="Average"/>
              <a:ea typeface="Average"/>
              <a:cs typeface="Average"/>
              <a:sym typeface="Average"/>
            </a:endParaRPr>
          </a:p>
        </p:txBody>
      </p:sp>
      <p:graphicFrame>
        <p:nvGraphicFramePr>
          <p:cNvPr id="63" name="Google Shape;63;p14"/>
          <p:cNvGraphicFramePr/>
          <p:nvPr/>
        </p:nvGraphicFramePr>
        <p:xfrm>
          <a:off x="311700" y="747568"/>
          <a:ext cx="3000000" cy="3000000"/>
        </p:xfrm>
        <a:graphic>
          <a:graphicData uri="http://schemas.openxmlformats.org/drawingml/2006/table">
            <a:tbl>
              <a:tblPr>
                <a:noFill/>
                <a:tableStyleId>{672CCD50-6C69-4DC5-B008-02E298FE0C29}</a:tableStyleId>
              </a:tblPr>
              <a:tblGrid>
                <a:gridCol w="2487050"/>
                <a:gridCol w="6033550"/>
              </a:tblGrid>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Design for manufacture (DfM) 3 strategies</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outline design for process, design for assembly and design for disassembly strategies.</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Design for process</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outline the advantages of design for process and explain how a product could be designed using this strategy.</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Design for assembly</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outline the advantages of design for assembly and explain how a product could be designed using the design for assembly strategy.</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Design for disassembly</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outline the advantages of design for disassembly and explain how a product could be designed using this strategy.</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Environmental impact</a:t>
                      </a:r>
                      <a:r>
                        <a:rPr b="1" lang="en-GB" sz="1300">
                          <a:solidFill>
                            <a:srgbClr val="0B5394"/>
                          </a:solidFill>
                          <a:latin typeface="Lexend"/>
                          <a:ea typeface="Lexend"/>
                          <a:cs typeface="Lexend"/>
                          <a:sym typeface="Lexend"/>
                        </a:rPr>
                        <a:t> </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discuss how designers use DfM strategies to reduce the environmental impact of the manufacture, use and disposal of products.</a:t>
                      </a:r>
                      <a:endParaRPr sz="1200">
                        <a:latin typeface="Lexend Light"/>
                        <a:ea typeface="Lexend Light"/>
                        <a:cs typeface="Lexend Light"/>
                        <a:sym typeface="Lexend Light"/>
                      </a:endParaRPr>
                    </a:p>
                  </a:txBody>
                  <a:tcPr marT="91425" marB="91425" marR="91425" marL="91425"/>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nvSpPr>
        <p:spPr>
          <a:xfrm>
            <a:off x="113550" y="78650"/>
            <a:ext cx="8916900" cy="3042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a:t>
            </a:r>
            <a:r>
              <a:rPr b="1" lang="en-GB" sz="1100">
                <a:solidFill>
                  <a:srgbClr val="351C75"/>
                </a:solidFill>
              </a:rPr>
              <a:t> 4.1.1 </a:t>
            </a:r>
            <a:r>
              <a:rPr b="1" lang="en-GB" sz="1100">
                <a:solidFill>
                  <a:srgbClr val="351C75"/>
                </a:solidFill>
              </a:rPr>
              <a:t>Design for manufacture (DfM) comprises of three strategies.</a:t>
            </a:r>
            <a:endParaRPr b="1" sz="1100">
              <a:solidFill>
                <a:srgbClr val="351C75"/>
              </a:solidFill>
            </a:endParaRPr>
          </a:p>
        </p:txBody>
      </p:sp>
      <p:sp>
        <p:nvSpPr>
          <p:cNvPr id="69" name="Google Shape;69;p15"/>
          <p:cNvSpPr txBox="1"/>
          <p:nvPr/>
        </p:nvSpPr>
        <p:spPr>
          <a:xfrm>
            <a:off x="193721" y="448150"/>
            <a:ext cx="6306000" cy="1477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GB" sz="1200">
                <a:solidFill>
                  <a:schemeClr val="dk2"/>
                </a:solidFill>
              </a:rPr>
              <a:t>DfM</a:t>
            </a:r>
            <a:r>
              <a:rPr lang="en-GB" sz="1200">
                <a:solidFill>
                  <a:schemeClr val="dk2"/>
                </a:solidFill>
              </a:rPr>
              <a:t> means </a:t>
            </a:r>
            <a:r>
              <a:rPr b="1" lang="en-GB" sz="1200">
                <a:solidFill>
                  <a:schemeClr val="dk2"/>
                </a:solidFill>
              </a:rPr>
              <a:t>designing with production in mind</a:t>
            </a:r>
            <a:r>
              <a:rPr lang="en-GB" sz="1200">
                <a:solidFill>
                  <a:schemeClr val="dk2"/>
                </a:solidFill>
              </a:rPr>
              <a:t>. When products are easier to manufacture and assemble, the production process becomes faster, more reliable, and less expensive. Reduced complexity leads to lower labour costs, fewer errors, improved quality control, and shorter production times. As a result, manufacturers benefit from higher profitability, while customers may gain better value through lower prices and improved product reliability. Additionally, efficient production often reduces material waste and energy consumption, contributing positively to environmental sustainability.</a:t>
            </a:r>
            <a:endParaRPr sz="1200">
              <a:solidFill>
                <a:schemeClr val="dk2"/>
              </a:solidFill>
            </a:endParaRPr>
          </a:p>
        </p:txBody>
      </p:sp>
      <p:sp>
        <p:nvSpPr>
          <p:cNvPr id="70" name="Google Shape;70;p15"/>
          <p:cNvSpPr txBox="1"/>
          <p:nvPr/>
        </p:nvSpPr>
        <p:spPr>
          <a:xfrm>
            <a:off x="175661" y="1972791"/>
            <a:ext cx="6306000" cy="2216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GB" sz="1200">
                <a:solidFill>
                  <a:schemeClr val="dk2"/>
                </a:solidFill>
              </a:rPr>
              <a:t>Before DfM the motto was ‘I design it, you build it!!’. Design engineers worked alone or only  in company of other design engineers in “The Engineering Department”.</a:t>
            </a:r>
            <a:r>
              <a:rPr lang="en-GB" sz="1200">
                <a:solidFill>
                  <a:schemeClr val="dk2"/>
                </a:solidFill>
              </a:rPr>
              <a:t>The modern DfM approach replaces this separation with integrated development teams. Designers, engineers, manufacturers, and other </a:t>
            </a:r>
            <a:r>
              <a:rPr b="1" lang="en-GB" sz="1200">
                <a:solidFill>
                  <a:schemeClr val="dk2"/>
                </a:solidFill>
              </a:rPr>
              <a:t>stakeholders collaborate</a:t>
            </a:r>
            <a:r>
              <a:rPr lang="en-GB" sz="1200">
                <a:solidFill>
                  <a:schemeClr val="dk2"/>
                </a:solidFill>
              </a:rPr>
              <a:t> from the early stages of product development.</a:t>
            </a:r>
            <a:endParaRPr sz="1200">
              <a:solidFill>
                <a:schemeClr val="dk2"/>
              </a:solidFill>
            </a:endParaRPr>
          </a:p>
          <a:p>
            <a:pPr indent="0" lvl="0" marL="0" rtl="0" algn="just">
              <a:spcBef>
                <a:spcPts val="0"/>
              </a:spcBef>
              <a:spcAft>
                <a:spcPts val="0"/>
              </a:spcAft>
              <a:buNone/>
            </a:pPr>
            <a:r>
              <a:t/>
            </a:r>
            <a:endParaRPr sz="1200">
              <a:solidFill>
                <a:schemeClr val="dk2"/>
              </a:solidFill>
            </a:endParaRPr>
          </a:p>
          <a:p>
            <a:pPr indent="0" lvl="0" marL="0" rtl="0" algn="just">
              <a:spcBef>
                <a:spcPts val="0"/>
              </a:spcBef>
              <a:spcAft>
                <a:spcPts val="0"/>
              </a:spcAft>
              <a:buNone/>
            </a:pPr>
            <a:r>
              <a:rPr lang="en-GB" sz="1200">
                <a:solidFill>
                  <a:schemeClr val="dk2"/>
                </a:solidFill>
              </a:rPr>
              <a:t>DfM practices incorporate </a:t>
            </a:r>
            <a:r>
              <a:rPr b="1" lang="en-GB" sz="1200">
                <a:solidFill>
                  <a:schemeClr val="dk2"/>
                </a:solidFill>
              </a:rPr>
              <a:t>environmental responsibility</a:t>
            </a:r>
            <a:r>
              <a:rPr lang="en-GB" sz="1200">
                <a:solidFill>
                  <a:schemeClr val="dk2"/>
                </a:solidFill>
              </a:rPr>
              <a:t>. Designers consider how products can be easily </a:t>
            </a:r>
            <a:r>
              <a:rPr b="1" lang="en-GB" sz="1200">
                <a:solidFill>
                  <a:schemeClr val="dk2"/>
                </a:solidFill>
              </a:rPr>
              <a:t>disassembled</a:t>
            </a:r>
            <a:r>
              <a:rPr lang="en-GB" sz="1200">
                <a:solidFill>
                  <a:schemeClr val="dk2"/>
                </a:solidFill>
              </a:rPr>
              <a:t> for recycling, repaired to extend their life cycle, and manufactured using sustainable processes. By integrating all these factors early in development, DfM reduces the likelihood of costly revisions and enhances overall product performance.</a:t>
            </a:r>
            <a:endParaRPr sz="1200">
              <a:solidFill>
                <a:schemeClr val="dk2"/>
              </a:solidFill>
            </a:endParaRPr>
          </a:p>
        </p:txBody>
      </p:sp>
      <p:sp>
        <p:nvSpPr>
          <p:cNvPr id="71" name="Google Shape;71;p15"/>
          <p:cNvSpPr/>
          <p:nvPr/>
        </p:nvSpPr>
        <p:spPr>
          <a:xfrm>
            <a:off x="215821" y="4349425"/>
            <a:ext cx="6196500" cy="6198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just">
              <a:spcBef>
                <a:spcPts val="0"/>
              </a:spcBef>
              <a:spcAft>
                <a:spcPts val="0"/>
              </a:spcAft>
              <a:buNone/>
            </a:pPr>
            <a:r>
              <a:rPr lang="en-GB" sz="1200"/>
              <a:t>P</a:t>
            </a:r>
            <a:r>
              <a:rPr lang="en-GB" sz="1200"/>
              <a:t>rocess that improves manufacturability, reduces costs, enhances product quality, and supports sustainability.</a:t>
            </a:r>
            <a:endParaRPr sz="1200"/>
          </a:p>
        </p:txBody>
      </p:sp>
      <p:grpSp>
        <p:nvGrpSpPr>
          <p:cNvPr id="72" name="Google Shape;72;p15"/>
          <p:cNvGrpSpPr/>
          <p:nvPr/>
        </p:nvGrpSpPr>
        <p:grpSpPr>
          <a:xfrm>
            <a:off x="6703514" y="504975"/>
            <a:ext cx="2237700" cy="4339500"/>
            <a:chOff x="6606650" y="504975"/>
            <a:chExt cx="2237700" cy="4339500"/>
          </a:xfrm>
        </p:grpSpPr>
        <p:sp>
          <p:nvSpPr>
            <p:cNvPr id="73" name="Google Shape;73;p15"/>
            <p:cNvSpPr/>
            <p:nvPr/>
          </p:nvSpPr>
          <p:spPr>
            <a:xfrm>
              <a:off x="6606650" y="504975"/>
              <a:ext cx="2237700" cy="43395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 name="Google Shape;74;p15"/>
            <p:cNvSpPr/>
            <p:nvPr/>
          </p:nvSpPr>
          <p:spPr>
            <a:xfrm>
              <a:off x="6606650" y="681050"/>
              <a:ext cx="2237700" cy="1730400"/>
            </a:xfrm>
            <a:prstGeom prst="rect">
              <a:avLst/>
            </a:prstGeom>
            <a:noFill/>
            <a:ln>
              <a:noFill/>
            </a:ln>
          </p:spPr>
          <p:txBody>
            <a:bodyPr anchorCtr="0" anchor="ctr" bIns="91425" lIns="91425" spcFirstLastPara="1" rIns="91425" wrap="square" tIns="91425">
              <a:noAutofit/>
            </a:bodyPr>
            <a:lstStyle/>
            <a:p>
              <a:pPr indent="0" lvl="0" marL="0" rtl="0" algn="just">
                <a:spcBef>
                  <a:spcPts val="0"/>
                </a:spcBef>
                <a:spcAft>
                  <a:spcPts val="0"/>
                </a:spcAft>
                <a:buNone/>
              </a:pPr>
              <a:r>
                <a:rPr lang="en-GB" sz="1200"/>
                <a:t>If a company has injection moulders available then the designer designs the product with that manufacturing machine in mind – i.e. considers the material needed (thermoplastic) and its related properties and workability.</a:t>
              </a:r>
              <a:endParaRPr sz="1200"/>
            </a:p>
          </p:txBody>
        </p:sp>
        <p:pic>
          <p:nvPicPr>
            <p:cNvPr id="75" name="Google Shape;75;p15"/>
            <p:cNvPicPr preferRelativeResize="0"/>
            <p:nvPr/>
          </p:nvPicPr>
          <p:blipFill>
            <a:blip r:embed="rId3">
              <a:alphaModFix/>
            </a:blip>
            <a:stretch>
              <a:fillRect/>
            </a:stretch>
          </p:blipFill>
          <p:spPr>
            <a:xfrm>
              <a:off x="6886575" y="2486875"/>
              <a:ext cx="1648625" cy="1097100"/>
            </a:xfrm>
            <a:prstGeom prst="rect">
              <a:avLst/>
            </a:prstGeom>
            <a:noFill/>
            <a:ln>
              <a:noFill/>
            </a:ln>
          </p:spPr>
        </p:pic>
        <p:pic>
          <p:nvPicPr>
            <p:cNvPr id="76" name="Google Shape;76;p15" title="download.png"/>
            <p:cNvPicPr preferRelativeResize="0"/>
            <p:nvPr/>
          </p:nvPicPr>
          <p:blipFill rotWithShape="1">
            <a:blip r:embed="rId4">
              <a:alphaModFix/>
            </a:blip>
            <a:srcRect b="16040" l="6973" r="4312" t="18140"/>
            <a:stretch/>
          </p:blipFill>
          <p:spPr>
            <a:xfrm>
              <a:off x="6828012" y="3583975"/>
              <a:ext cx="1764875" cy="871350"/>
            </a:xfrm>
            <a:prstGeom prst="rect">
              <a:avLst/>
            </a:prstGeom>
            <a:noFill/>
            <a:ln>
              <a:noFill/>
            </a:ln>
          </p:spPr>
        </p:pic>
        <p:sp>
          <p:nvSpPr>
            <p:cNvPr id="77" name="Google Shape;77;p15"/>
            <p:cNvSpPr txBox="1"/>
            <p:nvPr/>
          </p:nvSpPr>
          <p:spPr>
            <a:xfrm>
              <a:off x="6945150" y="4359111"/>
              <a:ext cx="15306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000">
                  <a:solidFill>
                    <a:schemeClr val="dk2"/>
                  </a:solidFill>
                </a:rPr>
                <a:t>Injection moulder</a:t>
              </a:r>
              <a:endParaRPr b="1" sz="1000">
                <a:solidFill>
                  <a:schemeClr val="dk2"/>
                </a:solidFil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pic>
        <p:nvPicPr>
          <p:cNvPr id="82" name="Google Shape;82;p16"/>
          <p:cNvPicPr preferRelativeResize="0"/>
          <p:nvPr/>
        </p:nvPicPr>
        <p:blipFill rotWithShape="1">
          <a:blip r:embed="rId3">
            <a:alphaModFix/>
          </a:blip>
          <a:srcRect b="0" l="20864" r="10886" t="0"/>
          <a:stretch/>
        </p:blipFill>
        <p:spPr>
          <a:xfrm>
            <a:off x="2644423" y="3438802"/>
            <a:ext cx="1150212" cy="1685325"/>
          </a:xfrm>
          <a:prstGeom prst="rect">
            <a:avLst/>
          </a:prstGeom>
          <a:noFill/>
          <a:ln>
            <a:noFill/>
          </a:ln>
        </p:spPr>
      </p:pic>
      <p:sp>
        <p:nvSpPr>
          <p:cNvPr id="83" name="Google Shape;83;p16"/>
          <p:cNvSpPr txBox="1"/>
          <p:nvPr/>
        </p:nvSpPr>
        <p:spPr>
          <a:xfrm>
            <a:off x="113550" y="78650"/>
            <a:ext cx="8916900" cy="3042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4.1.2 </a:t>
            </a:r>
            <a:r>
              <a:rPr b="1" lang="en-GB" sz="1100">
                <a:solidFill>
                  <a:srgbClr val="351C75"/>
                </a:solidFill>
              </a:rPr>
              <a:t>Design for process considers how products are made using a specific manufacturing technique.</a:t>
            </a:r>
            <a:endParaRPr b="1" sz="1100">
              <a:solidFill>
                <a:srgbClr val="351C75"/>
              </a:solidFill>
            </a:endParaRPr>
          </a:p>
        </p:txBody>
      </p:sp>
      <p:sp>
        <p:nvSpPr>
          <p:cNvPr id="84" name="Google Shape;84;p16"/>
          <p:cNvSpPr txBox="1"/>
          <p:nvPr/>
        </p:nvSpPr>
        <p:spPr>
          <a:xfrm>
            <a:off x="261525" y="581175"/>
            <a:ext cx="3651900" cy="100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200">
                <a:solidFill>
                  <a:srgbClr val="434343"/>
                </a:solidFill>
              </a:rPr>
              <a:t>DfM can be broken down into three parts: </a:t>
            </a:r>
            <a:endParaRPr sz="1200">
              <a:solidFill>
                <a:srgbClr val="434343"/>
              </a:solidFill>
            </a:endParaRPr>
          </a:p>
          <a:p>
            <a:pPr indent="0" lvl="0" marL="0" rtl="0" algn="l">
              <a:lnSpc>
                <a:spcPct val="115000"/>
              </a:lnSpc>
              <a:spcBef>
                <a:spcPts val="0"/>
              </a:spcBef>
              <a:spcAft>
                <a:spcPts val="0"/>
              </a:spcAft>
              <a:buNone/>
            </a:pPr>
            <a:r>
              <a:rPr lang="en-GB" sz="1200">
                <a:solidFill>
                  <a:srgbClr val="434343"/>
                </a:solidFill>
              </a:rPr>
              <a:t>1. </a:t>
            </a:r>
            <a:r>
              <a:rPr lang="en-GB" sz="1200">
                <a:solidFill>
                  <a:srgbClr val="434343"/>
                </a:solidFill>
              </a:rPr>
              <a:t>Design for </a:t>
            </a:r>
            <a:r>
              <a:rPr b="1" lang="en-GB" sz="1200">
                <a:solidFill>
                  <a:srgbClr val="434343"/>
                </a:solidFill>
              </a:rPr>
              <a:t>process</a:t>
            </a:r>
            <a:r>
              <a:rPr lang="en-GB" sz="1200">
                <a:solidFill>
                  <a:srgbClr val="434343"/>
                </a:solidFill>
              </a:rPr>
              <a:t>, </a:t>
            </a:r>
            <a:endParaRPr sz="1200">
              <a:solidFill>
                <a:srgbClr val="434343"/>
              </a:solidFill>
            </a:endParaRPr>
          </a:p>
          <a:p>
            <a:pPr indent="0" lvl="0" marL="0" rtl="0" algn="l">
              <a:lnSpc>
                <a:spcPct val="115000"/>
              </a:lnSpc>
              <a:spcBef>
                <a:spcPts val="0"/>
              </a:spcBef>
              <a:spcAft>
                <a:spcPts val="0"/>
              </a:spcAft>
              <a:buNone/>
            </a:pPr>
            <a:r>
              <a:rPr lang="en-GB" sz="1200">
                <a:solidFill>
                  <a:srgbClr val="434343"/>
                </a:solidFill>
              </a:rPr>
              <a:t>2. Design for </a:t>
            </a:r>
            <a:r>
              <a:rPr b="1" lang="en-GB" sz="1200">
                <a:solidFill>
                  <a:srgbClr val="434343"/>
                </a:solidFill>
              </a:rPr>
              <a:t>assembly</a:t>
            </a:r>
            <a:r>
              <a:rPr lang="en-GB" sz="1200">
                <a:solidFill>
                  <a:srgbClr val="434343"/>
                </a:solidFill>
              </a:rPr>
              <a:t>, and </a:t>
            </a:r>
            <a:endParaRPr sz="1200">
              <a:solidFill>
                <a:srgbClr val="434343"/>
              </a:solidFill>
            </a:endParaRPr>
          </a:p>
          <a:p>
            <a:pPr indent="0" lvl="0" marL="0" rtl="0" algn="l">
              <a:lnSpc>
                <a:spcPct val="115000"/>
              </a:lnSpc>
              <a:spcBef>
                <a:spcPts val="0"/>
              </a:spcBef>
              <a:spcAft>
                <a:spcPts val="0"/>
              </a:spcAft>
              <a:buNone/>
            </a:pPr>
            <a:r>
              <a:rPr lang="en-GB" sz="1200">
                <a:solidFill>
                  <a:srgbClr val="434343"/>
                </a:solidFill>
              </a:rPr>
              <a:t>3. Design for </a:t>
            </a:r>
            <a:r>
              <a:rPr b="1" lang="en-GB" sz="1200">
                <a:solidFill>
                  <a:srgbClr val="434343"/>
                </a:solidFill>
              </a:rPr>
              <a:t>disassembly</a:t>
            </a:r>
            <a:r>
              <a:rPr lang="en-GB" sz="1200">
                <a:solidFill>
                  <a:srgbClr val="434343"/>
                </a:solidFill>
              </a:rPr>
              <a:t>.</a:t>
            </a:r>
            <a:endParaRPr sz="1200">
              <a:solidFill>
                <a:srgbClr val="434343"/>
              </a:solidFill>
            </a:endParaRPr>
          </a:p>
        </p:txBody>
      </p:sp>
      <p:sp>
        <p:nvSpPr>
          <p:cNvPr id="85" name="Google Shape;85;p16"/>
          <p:cNvSpPr txBox="1"/>
          <p:nvPr/>
        </p:nvSpPr>
        <p:spPr>
          <a:xfrm>
            <a:off x="193725" y="1587675"/>
            <a:ext cx="8417400" cy="1870500"/>
          </a:xfrm>
          <a:prstGeom prst="rect">
            <a:avLst/>
          </a:prstGeom>
          <a:noFill/>
          <a:ln cap="flat" cmpd="sng" w="19050">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434343"/>
                </a:solidFill>
                <a:latin typeface="Arial"/>
                <a:ea typeface="Arial"/>
                <a:cs typeface="Arial"/>
                <a:sym typeface="Arial"/>
              </a:rPr>
              <a:t>Design for process</a:t>
            </a:r>
            <a:r>
              <a:rPr b="0" i="0" lang="en-GB" sz="1200" u="none" cap="none" strike="noStrike">
                <a:solidFill>
                  <a:srgbClr val="434343"/>
                </a:solidFill>
                <a:latin typeface="Arial"/>
                <a:ea typeface="Arial"/>
                <a:cs typeface="Arial"/>
                <a:sym typeface="Arial"/>
              </a:rPr>
              <a:t>: </a:t>
            </a:r>
            <a:r>
              <a:rPr b="0" i="0" lang="en-GB" sz="1100" u="none" cap="none" strike="noStrike">
                <a:solidFill>
                  <a:srgbClr val="434343"/>
                </a:solidFill>
                <a:latin typeface="Arial"/>
                <a:ea typeface="Arial"/>
                <a:cs typeface="Arial"/>
                <a:sym typeface="Arial"/>
              </a:rPr>
              <a:t>this relates to the design of a product to made using a specific manufacturing technique; for example, injection moulding.</a:t>
            </a:r>
            <a:endParaRPr b="0" i="0" sz="1100" u="none" cap="none" strike="noStrike">
              <a:solidFill>
                <a:srgbClr val="434343"/>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400"/>
              <a:buFont typeface="Arial"/>
              <a:buNone/>
            </a:pPr>
            <a:r>
              <a:t/>
            </a:r>
            <a:endParaRPr b="0" i="0" sz="400" u="none" cap="none" strike="noStrike">
              <a:solidFill>
                <a:srgbClr val="434343"/>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0" i="0" lang="en-GB" sz="1100" u="none" cap="none" strike="noStrike">
                <a:solidFill>
                  <a:srgbClr val="434343"/>
                </a:solidFill>
                <a:latin typeface="Arial"/>
                <a:ea typeface="Arial"/>
                <a:cs typeface="Arial"/>
                <a:sym typeface="Arial"/>
              </a:rPr>
              <a:t>Design for process allows the process to be mass produced, by developing the products design to specifically meet the available characteristics and the availability of certain processes. You would be surprised at how many products have been designed without the thought of ‘how’ it would actually be made being taken into consideration. If a product has a specific manufacturing process in mind at the time of conception, then it can be specifically tailored to take advantage of the advantages of this process, and negate its disadvantages.</a:t>
            </a:r>
            <a:endParaRPr b="0" i="0" sz="1100" u="none" cap="none" strike="noStrike">
              <a:solidFill>
                <a:srgbClr val="434343"/>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400"/>
              <a:buFont typeface="Arial"/>
              <a:buNone/>
            </a:pPr>
            <a:r>
              <a:t/>
            </a:r>
            <a:endParaRPr b="0" i="0" sz="400" u="none" cap="none" strike="noStrike">
              <a:solidFill>
                <a:srgbClr val="434343"/>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0" i="0" lang="en-GB" sz="1100" u="none" cap="none" strike="noStrike">
                <a:solidFill>
                  <a:srgbClr val="434343"/>
                </a:solidFill>
                <a:latin typeface="Arial"/>
                <a:ea typeface="Arial"/>
                <a:cs typeface="Arial"/>
                <a:sym typeface="Arial"/>
              </a:rPr>
              <a:t>For example, if a designer worked for a company that had compression moulding equipment, they would specifically have this process in mind when designing new products.</a:t>
            </a:r>
            <a:endParaRPr b="0" i="0" sz="1100" u="none" cap="none" strike="noStrike">
              <a:solidFill>
                <a:srgbClr val="434343"/>
              </a:solidFill>
              <a:latin typeface="Arial"/>
              <a:ea typeface="Arial"/>
              <a:cs typeface="Arial"/>
              <a:sym typeface="Arial"/>
            </a:endParaRPr>
          </a:p>
        </p:txBody>
      </p:sp>
      <p:pic>
        <p:nvPicPr>
          <p:cNvPr id="86" name="Google Shape;86;p16"/>
          <p:cNvPicPr preferRelativeResize="0"/>
          <p:nvPr/>
        </p:nvPicPr>
        <p:blipFill rotWithShape="1">
          <a:blip r:embed="rId4">
            <a:alphaModFix/>
          </a:blip>
          <a:srcRect b="20786" l="0" r="0" t="0"/>
          <a:stretch/>
        </p:blipFill>
        <p:spPr>
          <a:xfrm>
            <a:off x="4174200" y="3592749"/>
            <a:ext cx="1996050" cy="11439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7"/>
          <p:cNvSpPr txBox="1"/>
          <p:nvPr/>
        </p:nvSpPr>
        <p:spPr>
          <a:xfrm>
            <a:off x="113550" y="78650"/>
            <a:ext cx="8916900" cy="3042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4.1.3 Design for assembly considers how components of a product are combined.</a:t>
            </a:r>
            <a:endParaRPr b="1" sz="1100">
              <a:solidFill>
                <a:srgbClr val="351C75"/>
              </a:solidFill>
            </a:endParaRPr>
          </a:p>
        </p:txBody>
      </p:sp>
      <p:pic>
        <p:nvPicPr>
          <p:cNvPr id="92" name="Google Shape;92;p17" title="Screenshot 2026-02-26 at 11.57.28 AM.png"/>
          <p:cNvPicPr preferRelativeResize="0"/>
          <p:nvPr/>
        </p:nvPicPr>
        <p:blipFill>
          <a:blip r:embed="rId3">
            <a:alphaModFix/>
          </a:blip>
          <a:stretch>
            <a:fillRect/>
          </a:stretch>
        </p:blipFill>
        <p:spPr>
          <a:xfrm>
            <a:off x="3350950" y="2272925"/>
            <a:ext cx="2963773" cy="1875526"/>
          </a:xfrm>
          <a:prstGeom prst="rect">
            <a:avLst/>
          </a:prstGeom>
          <a:noFill/>
          <a:ln>
            <a:noFill/>
          </a:ln>
        </p:spPr>
      </p:pic>
      <p:sp>
        <p:nvSpPr>
          <p:cNvPr id="93" name="Google Shape;93;p17"/>
          <p:cNvSpPr txBox="1"/>
          <p:nvPr/>
        </p:nvSpPr>
        <p:spPr>
          <a:xfrm>
            <a:off x="113550" y="451850"/>
            <a:ext cx="6181800" cy="1682700"/>
          </a:xfrm>
          <a:prstGeom prst="rect">
            <a:avLst/>
          </a:prstGeom>
          <a:solidFill>
            <a:srgbClr val="C7DBFC">
              <a:alpha val="6960"/>
            </a:srgbClr>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Design for Assembly</a:t>
            </a:r>
            <a:r>
              <a:rPr b="0" i="0" lang="en-GB" sz="1200" u="none" cap="none" strike="noStrike">
                <a:solidFill>
                  <a:srgbClr val="000000"/>
                </a:solidFill>
                <a:latin typeface="Arial"/>
                <a:ea typeface="Arial"/>
                <a:cs typeface="Arial"/>
                <a:sym typeface="Arial"/>
              </a:rPr>
              <a:t>: is designing and taking into consideration how a product is put together, and how different parts interact with each other. For example, component to component, components to sub-assemblies, and sub-assemblies into complete products. The ultimate aim of design for assembly (DfMA) is to reduce the cost of a component, parts or product without reducing its performance. By eliminating unnecessary components or parts not only </a:t>
            </a:r>
            <a:r>
              <a:rPr b="1" i="0" lang="en-GB" sz="1200" u="none" cap="none" strike="noStrike">
                <a:solidFill>
                  <a:srgbClr val="000000"/>
                </a:solidFill>
              </a:rPr>
              <a:t>reduces material costs</a:t>
            </a:r>
            <a:r>
              <a:rPr b="0" i="0" lang="en-GB" sz="1200" u="none" cap="none" strike="noStrike">
                <a:solidFill>
                  <a:srgbClr val="000000"/>
                </a:solidFill>
                <a:latin typeface="Arial"/>
                <a:ea typeface="Arial"/>
                <a:cs typeface="Arial"/>
                <a:sym typeface="Arial"/>
              </a:rPr>
              <a:t>, but also reduce the production, processing, and </a:t>
            </a:r>
            <a:r>
              <a:rPr b="1" i="0" lang="en-GB" sz="1200" u="none" cap="none" strike="noStrike">
                <a:solidFill>
                  <a:srgbClr val="000000"/>
                </a:solidFill>
              </a:rPr>
              <a:t>assembly time</a:t>
            </a:r>
            <a:r>
              <a:rPr b="0" i="0" lang="en-GB" sz="1200" u="none" cap="none" strike="noStrike">
                <a:solidFill>
                  <a:srgbClr val="000000"/>
                </a:solidFill>
                <a:latin typeface="Arial"/>
                <a:ea typeface="Arial"/>
                <a:cs typeface="Arial"/>
                <a:sym typeface="Arial"/>
              </a:rPr>
              <a:t> - therefore further reducing costs to the manufacturer.</a:t>
            </a:r>
            <a:endParaRPr b="0" i="0" sz="1200" u="none" cap="none" strike="noStrike">
              <a:solidFill>
                <a:srgbClr val="000000"/>
              </a:solidFill>
              <a:latin typeface="Arial"/>
              <a:ea typeface="Arial"/>
              <a:cs typeface="Arial"/>
              <a:sym typeface="Arial"/>
            </a:endParaRPr>
          </a:p>
        </p:txBody>
      </p:sp>
      <p:sp>
        <p:nvSpPr>
          <p:cNvPr id="94" name="Google Shape;94;p17"/>
          <p:cNvSpPr/>
          <p:nvPr/>
        </p:nvSpPr>
        <p:spPr>
          <a:xfrm>
            <a:off x="6596475" y="2908425"/>
            <a:ext cx="2160000" cy="1721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166201" lvl="0" marL="360001" rtl="0" algn="l">
              <a:lnSpc>
                <a:spcPct val="100000"/>
              </a:lnSpc>
              <a:spcBef>
                <a:spcPts val="0"/>
              </a:spcBef>
              <a:spcAft>
                <a:spcPts val="0"/>
              </a:spcAft>
              <a:buSzPts val="1200"/>
              <a:buChar char="●"/>
            </a:pPr>
            <a:r>
              <a:rPr lang="en-GB" sz="1200"/>
              <a:t>Faster assembly time</a:t>
            </a:r>
            <a:endParaRPr sz="1200"/>
          </a:p>
          <a:p>
            <a:pPr indent="0" lvl="0" marL="457200" rtl="0" algn="l">
              <a:lnSpc>
                <a:spcPct val="100000"/>
              </a:lnSpc>
              <a:spcBef>
                <a:spcPts val="0"/>
              </a:spcBef>
              <a:spcAft>
                <a:spcPts val="0"/>
              </a:spcAft>
              <a:buNone/>
            </a:pPr>
            <a:r>
              <a:t/>
            </a:r>
            <a:endParaRPr sz="900"/>
          </a:p>
          <a:p>
            <a:pPr indent="-166201" lvl="0" marL="360001" rtl="0" algn="l">
              <a:lnSpc>
                <a:spcPct val="100000"/>
              </a:lnSpc>
              <a:spcBef>
                <a:spcPts val="0"/>
              </a:spcBef>
              <a:spcAft>
                <a:spcPts val="0"/>
              </a:spcAft>
              <a:buSzPts val="1200"/>
              <a:buChar char="●"/>
            </a:pPr>
            <a:r>
              <a:rPr lang="en-GB" sz="1200"/>
              <a:t>Reduced labor cost</a:t>
            </a:r>
            <a:endParaRPr sz="1200"/>
          </a:p>
          <a:p>
            <a:pPr indent="0" lvl="0" marL="457200" rtl="0" algn="l">
              <a:lnSpc>
                <a:spcPct val="100000"/>
              </a:lnSpc>
              <a:spcBef>
                <a:spcPts val="0"/>
              </a:spcBef>
              <a:spcAft>
                <a:spcPts val="0"/>
              </a:spcAft>
              <a:buNone/>
            </a:pPr>
            <a:r>
              <a:t/>
            </a:r>
            <a:endParaRPr sz="900"/>
          </a:p>
          <a:p>
            <a:pPr indent="-166201" lvl="0" marL="360001" rtl="0" algn="l">
              <a:lnSpc>
                <a:spcPct val="100000"/>
              </a:lnSpc>
              <a:spcBef>
                <a:spcPts val="0"/>
              </a:spcBef>
              <a:spcAft>
                <a:spcPts val="0"/>
              </a:spcAft>
              <a:buSzPts val="1200"/>
              <a:buChar char="●"/>
            </a:pPr>
            <a:r>
              <a:rPr lang="en-GB" sz="1200"/>
              <a:t>Low assembly errors</a:t>
            </a:r>
            <a:endParaRPr sz="1200"/>
          </a:p>
          <a:p>
            <a:pPr indent="0" lvl="0" marL="457200" rtl="0" algn="l">
              <a:lnSpc>
                <a:spcPct val="100000"/>
              </a:lnSpc>
              <a:spcBef>
                <a:spcPts val="0"/>
              </a:spcBef>
              <a:spcAft>
                <a:spcPts val="0"/>
              </a:spcAft>
              <a:buNone/>
            </a:pPr>
            <a:r>
              <a:t/>
            </a:r>
            <a:endParaRPr sz="900"/>
          </a:p>
          <a:p>
            <a:pPr indent="-166201" lvl="0" marL="360001" rtl="0" algn="l">
              <a:lnSpc>
                <a:spcPct val="100000"/>
              </a:lnSpc>
              <a:spcBef>
                <a:spcPts val="0"/>
              </a:spcBef>
              <a:spcAft>
                <a:spcPts val="0"/>
              </a:spcAft>
              <a:buSzPts val="1200"/>
              <a:buChar char="●"/>
            </a:pPr>
            <a:r>
              <a:rPr lang="en-GB" sz="1200"/>
              <a:t>Increased </a:t>
            </a:r>
            <a:r>
              <a:rPr lang="en-GB" sz="1200"/>
              <a:t>production</a:t>
            </a:r>
            <a:r>
              <a:rPr lang="en-GB" sz="1200"/>
              <a:t> efficiency</a:t>
            </a:r>
            <a:endParaRPr sz="1200"/>
          </a:p>
        </p:txBody>
      </p:sp>
      <p:grpSp>
        <p:nvGrpSpPr>
          <p:cNvPr id="95" name="Google Shape;95;p17"/>
          <p:cNvGrpSpPr/>
          <p:nvPr/>
        </p:nvGrpSpPr>
        <p:grpSpPr>
          <a:xfrm>
            <a:off x="132937" y="2272915"/>
            <a:ext cx="3112103" cy="1875537"/>
            <a:chOff x="479200" y="3106775"/>
            <a:chExt cx="2792125" cy="1682700"/>
          </a:xfrm>
        </p:grpSpPr>
        <p:pic>
          <p:nvPicPr>
            <p:cNvPr id="96" name="Google Shape;96;p17"/>
            <p:cNvPicPr preferRelativeResize="0"/>
            <p:nvPr/>
          </p:nvPicPr>
          <p:blipFill rotWithShape="1">
            <a:blip r:embed="rId4">
              <a:alphaModFix/>
            </a:blip>
            <a:srcRect b="0" l="0" r="23225" t="0"/>
            <a:stretch/>
          </p:blipFill>
          <p:spPr>
            <a:xfrm>
              <a:off x="479200" y="3106775"/>
              <a:ext cx="2792102" cy="1682700"/>
            </a:xfrm>
            <a:prstGeom prst="rect">
              <a:avLst/>
            </a:prstGeom>
            <a:noFill/>
            <a:ln cap="flat" cmpd="sng" w="10625">
              <a:solidFill>
                <a:srgbClr val="666666"/>
              </a:solidFill>
              <a:prstDash val="solid"/>
              <a:round/>
              <a:headEnd len="sm" w="sm" type="none"/>
              <a:tailEnd len="sm" w="sm" type="none"/>
            </a:ln>
          </p:spPr>
        </p:pic>
        <p:sp>
          <p:nvSpPr>
            <p:cNvPr id="97" name="Google Shape;97;p17"/>
            <p:cNvSpPr/>
            <p:nvPr/>
          </p:nvSpPr>
          <p:spPr>
            <a:xfrm>
              <a:off x="2999525" y="3150525"/>
              <a:ext cx="271800" cy="654300"/>
            </a:xfrm>
            <a:prstGeom prst="rect">
              <a:avLst/>
            </a:prstGeom>
            <a:solidFill>
              <a:schemeClr val="lt1"/>
            </a:solidFill>
            <a:ln>
              <a:noFill/>
            </a:ln>
          </p:spPr>
          <p:txBody>
            <a:bodyPr anchorCtr="0" anchor="ctr" bIns="101875" lIns="101875" spcFirstLastPara="1" rIns="101875" wrap="square" tIns="101875">
              <a:noAutofit/>
            </a:bodyPr>
            <a:lstStyle/>
            <a:p>
              <a:pPr indent="0" lvl="0" marL="0" rtl="0" algn="ctr">
                <a:spcBef>
                  <a:spcPts val="0"/>
                </a:spcBef>
                <a:spcAft>
                  <a:spcPts val="0"/>
                </a:spcAft>
                <a:buNone/>
              </a:pPr>
              <a:r>
                <a:t/>
              </a:r>
              <a:endParaRPr sz="1560"/>
            </a:p>
          </p:txBody>
        </p:sp>
      </p:grpSp>
      <p:sp>
        <p:nvSpPr>
          <p:cNvPr id="98" name="Google Shape;98;p17"/>
          <p:cNvSpPr/>
          <p:nvPr/>
        </p:nvSpPr>
        <p:spPr>
          <a:xfrm>
            <a:off x="132925" y="4286825"/>
            <a:ext cx="6181800" cy="6198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just">
              <a:spcBef>
                <a:spcPts val="0"/>
              </a:spcBef>
              <a:spcAft>
                <a:spcPts val="0"/>
              </a:spcAft>
              <a:buNone/>
            </a:pPr>
            <a:r>
              <a:rPr lang="en-GB" sz="1200"/>
              <a:t>Method of design of a product for ease of assembly to reduce cost, parts, time without reducing its </a:t>
            </a:r>
            <a:r>
              <a:rPr lang="en-GB" sz="1200"/>
              <a:t>performance</a:t>
            </a:r>
            <a:r>
              <a:rPr lang="en-GB" sz="1200"/>
              <a:t>. </a:t>
            </a:r>
            <a:endParaRPr sz="1200"/>
          </a:p>
        </p:txBody>
      </p:sp>
      <p:sp>
        <p:nvSpPr>
          <p:cNvPr id="99" name="Google Shape;99;p17"/>
          <p:cNvSpPr/>
          <p:nvPr/>
        </p:nvSpPr>
        <p:spPr>
          <a:xfrm>
            <a:off x="6596475" y="522175"/>
            <a:ext cx="2160000" cy="2170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166200" lvl="0" marL="269999" rtl="0" algn="l">
              <a:lnSpc>
                <a:spcPct val="100000"/>
              </a:lnSpc>
              <a:spcBef>
                <a:spcPts val="0"/>
              </a:spcBef>
              <a:spcAft>
                <a:spcPts val="0"/>
              </a:spcAft>
              <a:buSzPts val="1200"/>
              <a:buChar char="●"/>
            </a:pPr>
            <a:r>
              <a:rPr lang="en-GB" sz="1200"/>
              <a:t>Reduce number of components </a:t>
            </a:r>
            <a:endParaRPr sz="1200"/>
          </a:p>
          <a:p>
            <a:pPr indent="0" lvl="0" marL="457200" rtl="0" algn="l">
              <a:lnSpc>
                <a:spcPct val="100000"/>
              </a:lnSpc>
              <a:spcBef>
                <a:spcPts val="0"/>
              </a:spcBef>
              <a:spcAft>
                <a:spcPts val="0"/>
              </a:spcAft>
              <a:buNone/>
            </a:pPr>
            <a:r>
              <a:t/>
            </a:r>
            <a:endParaRPr sz="900"/>
          </a:p>
          <a:p>
            <a:pPr indent="-166200" lvl="0" marL="269999" rtl="0" algn="l">
              <a:lnSpc>
                <a:spcPct val="100000"/>
              </a:lnSpc>
              <a:spcBef>
                <a:spcPts val="0"/>
              </a:spcBef>
              <a:spcAft>
                <a:spcPts val="0"/>
              </a:spcAft>
              <a:buSzPts val="1200"/>
              <a:buChar char="●"/>
            </a:pPr>
            <a:r>
              <a:rPr lang="en-GB" sz="1200"/>
              <a:t>Snap-fit instead of screws</a:t>
            </a:r>
            <a:endParaRPr sz="1200"/>
          </a:p>
          <a:p>
            <a:pPr indent="0" lvl="0" marL="457200" rtl="0" algn="l">
              <a:lnSpc>
                <a:spcPct val="100000"/>
              </a:lnSpc>
              <a:spcBef>
                <a:spcPts val="0"/>
              </a:spcBef>
              <a:spcAft>
                <a:spcPts val="0"/>
              </a:spcAft>
              <a:buNone/>
            </a:pPr>
            <a:r>
              <a:t/>
            </a:r>
            <a:endParaRPr sz="900"/>
          </a:p>
          <a:p>
            <a:pPr indent="-166200" lvl="0" marL="269999" rtl="0" algn="l">
              <a:lnSpc>
                <a:spcPct val="100000"/>
              </a:lnSpc>
              <a:spcBef>
                <a:spcPts val="0"/>
              </a:spcBef>
              <a:spcAft>
                <a:spcPts val="0"/>
              </a:spcAft>
              <a:buSzPts val="1200"/>
              <a:buChar char="●"/>
            </a:pPr>
            <a:r>
              <a:rPr lang="en-GB" sz="1200"/>
              <a:t>Parts fitting one way, to reduce time and errors in assembly</a:t>
            </a:r>
            <a:endParaRPr sz="1200"/>
          </a:p>
          <a:p>
            <a:pPr indent="0" lvl="0" marL="457200" rtl="0" algn="l">
              <a:lnSpc>
                <a:spcPct val="100000"/>
              </a:lnSpc>
              <a:spcBef>
                <a:spcPts val="0"/>
              </a:spcBef>
              <a:spcAft>
                <a:spcPts val="0"/>
              </a:spcAft>
              <a:buNone/>
            </a:pPr>
            <a:r>
              <a:t/>
            </a:r>
            <a:endParaRPr sz="900"/>
          </a:p>
          <a:p>
            <a:pPr indent="-166200" lvl="0" marL="269999" rtl="0" algn="l">
              <a:lnSpc>
                <a:spcPct val="100000"/>
              </a:lnSpc>
              <a:spcBef>
                <a:spcPts val="0"/>
              </a:spcBef>
              <a:spcAft>
                <a:spcPts val="0"/>
              </a:spcAft>
              <a:buSzPts val="1200"/>
              <a:buChar char="●"/>
            </a:pPr>
            <a:r>
              <a:rPr lang="en-GB" sz="1200"/>
              <a:t>Standardise </a:t>
            </a:r>
            <a:r>
              <a:rPr lang="en-GB" sz="1200"/>
              <a:t>fasteners</a:t>
            </a:r>
            <a:endParaRPr sz="12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8"/>
          <p:cNvSpPr txBox="1"/>
          <p:nvPr/>
        </p:nvSpPr>
        <p:spPr>
          <a:xfrm>
            <a:off x="113550" y="78650"/>
            <a:ext cx="8916900" cy="3042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4.1.4 Design for disassembly considers how components of a product can be separated.</a:t>
            </a:r>
            <a:endParaRPr b="1" sz="1100">
              <a:solidFill>
                <a:srgbClr val="351C75"/>
              </a:solidFill>
            </a:endParaRPr>
          </a:p>
        </p:txBody>
      </p:sp>
      <p:pic>
        <p:nvPicPr>
          <p:cNvPr id="105" name="Google Shape;105;p18"/>
          <p:cNvPicPr preferRelativeResize="0"/>
          <p:nvPr/>
        </p:nvPicPr>
        <p:blipFill rotWithShape="1">
          <a:blip r:embed="rId3">
            <a:alphaModFix/>
          </a:blip>
          <a:srcRect b="0" l="0" r="0" t="0"/>
          <a:stretch/>
        </p:blipFill>
        <p:spPr>
          <a:xfrm>
            <a:off x="6570950" y="433873"/>
            <a:ext cx="2478334" cy="1731976"/>
          </a:xfrm>
          <a:prstGeom prst="rect">
            <a:avLst/>
          </a:prstGeom>
          <a:noFill/>
          <a:ln cap="flat" cmpd="sng" w="7550">
            <a:solidFill>
              <a:srgbClr val="666666"/>
            </a:solidFill>
            <a:prstDash val="solid"/>
            <a:round/>
            <a:headEnd len="sm" w="sm" type="none"/>
            <a:tailEnd len="sm" w="sm" type="none"/>
          </a:ln>
        </p:spPr>
      </p:pic>
      <p:pic>
        <p:nvPicPr>
          <p:cNvPr id="106" name="Google Shape;106;p18"/>
          <p:cNvPicPr preferRelativeResize="0"/>
          <p:nvPr/>
        </p:nvPicPr>
        <p:blipFill rotWithShape="1">
          <a:blip r:embed="rId4">
            <a:alphaModFix/>
          </a:blip>
          <a:srcRect b="0" l="0" r="0" t="0"/>
          <a:stretch/>
        </p:blipFill>
        <p:spPr>
          <a:xfrm>
            <a:off x="6570950" y="2229274"/>
            <a:ext cx="2478334" cy="1744748"/>
          </a:xfrm>
          <a:prstGeom prst="rect">
            <a:avLst/>
          </a:prstGeom>
          <a:noFill/>
          <a:ln cap="flat" cmpd="sng" w="7550">
            <a:solidFill>
              <a:srgbClr val="666666"/>
            </a:solidFill>
            <a:prstDash val="solid"/>
            <a:round/>
            <a:headEnd len="sm" w="sm" type="none"/>
            <a:tailEnd len="sm" w="sm" type="none"/>
          </a:ln>
        </p:spPr>
      </p:pic>
      <p:sp>
        <p:nvSpPr>
          <p:cNvPr id="107" name="Google Shape;107;p18"/>
          <p:cNvSpPr txBox="1"/>
          <p:nvPr/>
        </p:nvSpPr>
        <p:spPr>
          <a:xfrm>
            <a:off x="1530325" y="459325"/>
            <a:ext cx="4946400" cy="3163500"/>
          </a:xfrm>
          <a:prstGeom prst="rect">
            <a:avLst/>
          </a:prstGeom>
          <a:noFill/>
          <a:ln cap="flat" cmpd="sng" w="9525">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1" i="0" lang="en-GB" sz="1100" u="none" cap="none" strike="noStrike">
                <a:solidFill>
                  <a:srgbClr val="000000"/>
                </a:solidFill>
                <a:latin typeface="Arial"/>
                <a:ea typeface="Arial"/>
                <a:cs typeface="Arial"/>
                <a:sym typeface="Arial"/>
              </a:rPr>
              <a:t>Design for disassembly</a:t>
            </a:r>
            <a:r>
              <a:rPr b="0" i="0" lang="en-GB" sz="1100" u="none" cap="none" strike="noStrike">
                <a:solidFill>
                  <a:srgbClr val="000000"/>
                </a:solidFill>
                <a:latin typeface="Arial"/>
                <a:ea typeface="Arial"/>
                <a:cs typeface="Arial"/>
                <a:sym typeface="Arial"/>
              </a:rPr>
              <a:t>: designing a product so when it becomes obsolete, damaged or out of date, it or its components can be easily and economically taken apart. These parts, or components can then be reused or repaired, and the materials repurposed or recycled.</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400"/>
              <a:buFont typeface="Arial"/>
              <a:buNone/>
            </a:pPr>
            <a:r>
              <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100" u="none" cap="none" strike="noStrike">
                <a:solidFill>
                  <a:srgbClr val="000000"/>
                </a:solidFill>
                <a:latin typeface="Arial"/>
                <a:ea typeface="Arial"/>
                <a:cs typeface="Arial"/>
                <a:sym typeface="Arial"/>
              </a:rPr>
              <a:t>When design for disassembly (DfD) is taken into consideration at the early stages of the design cycle, the design team would consider some of these questions:</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400"/>
              <a:buFont typeface="Arial"/>
              <a:buNone/>
            </a:pPr>
            <a:r>
              <a:t/>
            </a:r>
            <a:endParaRPr b="0" i="0" sz="1100" u="none" cap="none" strike="noStrike">
              <a:solidFill>
                <a:srgbClr val="000000"/>
              </a:solidFill>
              <a:latin typeface="Arial"/>
              <a:ea typeface="Arial"/>
              <a:cs typeface="Arial"/>
              <a:sym typeface="Arial"/>
            </a:endParaRPr>
          </a:p>
          <a:p>
            <a:pPr indent="-298450" lvl="0" marL="457200" marR="0" rtl="0" algn="just">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Will the product need to be repaired?</a:t>
            </a:r>
            <a:endParaRPr b="0" i="0" sz="1100" u="none" cap="none" strike="noStrike">
              <a:solidFill>
                <a:srgbClr val="000000"/>
              </a:solidFill>
              <a:latin typeface="Arial"/>
              <a:ea typeface="Arial"/>
              <a:cs typeface="Arial"/>
              <a:sym typeface="Arial"/>
            </a:endParaRPr>
          </a:p>
          <a:p>
            <a:pPr indent="-298450" lvl="0" marL="457200" marR="0" rtl="0" algn="just">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Does it make economic sense to repair?</a:t>
            </a:r>
            <a:endParaRPr b="0" i="0" sz="1100" u="none" cap="none" strike="noStrike">
              <a:solidFill>
                <a:srgbClr val="000000"/>
              </a:solidFill>
              <a:latin typeface="Arial"/>
              <a:ea typeface="Arial"/>
              <a:cs typeface="Arial"/>
              <a:sym typeface="Arial"/>
            </a:endParaRPr>
          </a:p>
          <a:p>
            <a:pPr indent="-298450" lvl="0" marL="457200" marR="0" rtl="0" algn="just">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Which parts will need to be replaced?</a:t>
            </a:r>
            <a:endParaRPr b="0" i="0" sz="1100" u="none" cap="none" strike="noStrike">
              <a:solidFill>
                <a:srgbClr val="000000"/>
              </a:solidFill>
              <a:latin typeface="Arial"/>
              <a:ea typeface="Arial"/>
              <a:cs typeface="Arial"/>
              <a:sym typeface="Arial"/>
            </a:endParaRPr>
          </a:p>
          <a:p>
            <a:pPr indent="-298450" lvl="0" marL="457200" marR="0" rtl="0" algn="just">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Who will repair it?</a:t>
            </a:r>
            <a:endParaRPr b="0" i="0" sz="1100" u="none" cap="none" strike="noStrike">
              <a:solidFill>
                <a:srgbClr val="000000"/>
              </a:solidFill>
              <a:latin typeface="Arial"/>
              <a:ea typeface="Arial"/>
              <a:cs typeface="Arial"/>
              <a:sym typeface="Arial"/>
            </a:endParaRPr>
          </a:p>
          <a:p>
            <a:pPr indent="-298450" lvl="0" marL="457200" marR="0" rtl="0" algn="just">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How can the experience be simple and intuitive?</a:t>
            </a:r>
            <a:endParaRPr b="0" i="0" sz="1100" u="none" cap="none" strike="noStrike">
              <a:solidFill>
                <a:srgbClr val="000000"/>
              </a:solidFill>
              <a:latin typeface="Arial"/>
              <a:ea typeface="Arial"/>
              <a:cs typeface="Arial"/>
              <a:sym typeface="Arial"/>
            </a:endParaRPr>
          </a:p>
          <a:p>
            <a:pPr indent="-298450" lvl="0" marL="457200" marR="0" rtl="0" algn="just">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Can the product be reclaimed, refurbished or resold?</a:t>
            </a:r>
            <a:endParaRPr b="0" i="0" sz="1100" u="none" cap="none" strike="noStrike">
              <a:solidFill>
                <a:srgbClr val="000000"/>
              </a:solidFill>
              <a:latin typeface="Arial"/>
              <a:ea typeface="Arial"/>
              <a:cs typeface="Arial"/>
              <a:sym typeface="Arial"/>
            </a:endParaRPr>
          </a:p>
          <a:p>
            <a:pPr indent="-298450" lvl="0" marL="457200" marR="0" rtl="0" algn="just">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If it is discarded, how can we facilitate disassembly into recyclable parts?</a:t>
            </a:r>
            <a:endParaRPr b="0" i="0" sz="1100" u="none" cap="none" strike="noStrike">
              <a:solidFill>
                <a:srgbClr val="000000"/>
              </a:solidFill>
              <a:latin typeface="Arial"/>
              <a:ea typeface="Arial"/>
              <a:cs typeface="Arial"/>
              <a:sym typeface="Arial"/>
            </a:endParaRPr>
          </a:p>
          <a:p>
            <a:pPr indent="-298450" lvl="0" marL="457200" marR="0" rtl="0" algn="just">
              <a:lnSpc>
                <a:spcPct val="100000"/>
              </a:lnSpc>
              <a:spcBef>
                <a:spcPts val="0"/>
              </a:spcBef>
              <a:spcAft>
                <a:spcPts val="0"/>
              </a:spcAft>
              <a:buClr>
                <a:srgbClr val="000000"/>
              </a:buClr>
              <a:buSzPts val="1100"/>
              <a:buFont typeface="Arial"/>
              <a:buChar char="●"/>
            </a:pPr>
            <a:r>
              <a:rPr b="0" i="0" lang="en-GB" sz="1100" u="none" cap="none" strike="noStrike">
                <a:solidFill>
                  <a:srgbClr val="000000"/>
                </a:solidFill>
                <a:latin typeface="Arial"/>
                <a:ea typeface="Arial"/>
                <a:cs typeface="Arial"/>
                <a:sym typeface="Arial"/>
              </a:rPr>
              <a:t>What components are likely to wear out first?</a:t>
            </a:r>
            <a:endParaRPr b="0" i="0" sz="1100" u="none" cap="none" strike="noStrike">
              <a:solidFill>
                <a:srgbClr val="000000"/>
              </a:solidFill>
              <a:latin typeface="Arial"/>
              <a:ea typeface="Arial"/>
              <a:cs typeface="Arial"/>
              <a:sym typeface="Arial"/>
            </a:endParaRPr>
          </a:p>
        </p:txBody>
      </p:sp>
      <p:pic>
        <p:nvPicPr>
          <p:cNvPr id="108" name="Google Shape;108;p18" title="Design for Disassembly.mp4">
            <a:hlinkClick r:id="rId5"/>
          </p:cNvPr>
          <p:cNvPicPr preferRelativeResize="0"/>
          <p:nvPr/>
        </p:nvPicPr>
        <p:blipFill rotWithShape="1">
          <a:blip r:embed="rId6">
            <a:alphaModFix/>
          </a:blip>
          <a:srcRect b="0" l="0" r="0" t="0"/>
          <a:stretch/>
        </p:blipFill>
        <p:spPr>
          <a:xfrm>
            <a:off x="81250" y="611721"/>
            <a:ext cx="1323275" cy="992450"/>
          </a:xfrm>
          <a:prstGeom prst="rect">
            <a:avLst/>
          </a:prstGeom>
          <a:noFill/>
          <a:ln>
            <a:noFill/>
          </a:ln>
        </p:spPr>
      </p:pic>
      <p:sp>
        <p:nvSpPr>
          <p:cNvPr id="109" name="Google Shape;109;p18"/>
          <p:cNvSpPr txBox="1"/>
          <p:nvPr/>
        </p:nvSpPr>
        <p:spPr>
          <a:xfrm>
            <a:off x="43588" y="1604175"/>
            <a:ext cx="1398600" cy="265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1" i="0" lang="en-GB" sz="800" u="none" cap="none" strike="noStrike">
                <a:solidFill>
                  <a:srgbClr val="000000"/>
                </a:solidFill>
                <a:latin typeface="Arial"/>
                <a:ea typeface="Arial"/>
                <a:cs typeface="Arial"/>
                <a:sym typeface="Arial"/>
              </a:rPr>
              <a:t>Design for Disassembly</a:t>
            </a:r>
            <a:endParaRPr b="0" i="0" sz="800" u="none" cap="none" strike="noStrike">
              <a:solidFill>
                <a:srgbClr val="000000"/>
              </a:solidFill>
              <a:latin typeface="Arial"/>
              <a:ea typeface="Arial"/>
              <a:cs typeface="Arial"/>
              <a:sym typeface="Arial"/>
            </a:endParaRPr>
          </a:p>
        </p:txBody>
      </p:sp>
      <p:pic>
        <p:nvPicPr>
          <p:cNvPr id="110" name="Google Shape;110;p18" title="Google's Project Ara_ Reinventing the smartphone with building blocks.mp4">
            <a:hlinkClick r:id="rId7"/>
          </p:cNvPr>
          <p:cNvPicPr preferRelativeResize="0"/>
          <p:nvPr/>
        </p:nvPicPr>
        <p:blipFill rotWithShape="1">
          <a:blip r:embed="rId6">
            <a:alphaModFix/>
          </a:blip>
          <a:srcRect b="0" l="0" r="0" t="0"/>
          <a:stretch/>
        </p:blipFill>
        <p:spPr>
          <a:xfrm>
            <a:off x="81250" y="1869975"/>
            <a:ext cx="1323275" cy="992456"/>
          </a:xfrm>
          <a:prstGeom prst="rect">
            <a:avLst/>
          </a:prstGeom>
          <a:noFill/>
          <a:ln>
            <a:noFill/>
          </a:ln>
        </p:spPr>
      </p:pic>
      <p:sp>
        <p:nvSpPr>
          <p:cNvPr id="111" name="Google Shape;111;p18"/>
          <p:cNvSpPr txBox="1"/>
          <p:nvPr/>
        </p:nvSpPr>
        <p:spPr>
          <a:xfrm>
            <a:off x="92975" y="2918925"/>
            <a:ext cx="1398600" cy="344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1" i="0" lang="en-GB" sz="800" u="none" cap="none" strike="noStrike">
                <a:solidFill>
                  <a:srgbClr val="000000"/>
                </a:solidFill>
                <a:latin typeface="Arial"/>
                <a:ea typeface="Arial"/>
                <a:cs typeface="Arial"/>
                <a:sym typeface="Arial"/>
              </a:rPr>
              <a:t>Design for Disassembly</a:t>
            </a:r>
            <a:r>
              <a:rPr b="0" i="0" lang="en-GB" sz="800" u="none" cap="none" strike="noStrike">
                <a:solidFill>
                  <a:srgbClr val="000000"/>
                </a:solidFill>
                <a:latin typeface="Arial"/>
                <a:ea typeface="Arial"/>
                <a:cs typeface="Arial"/>
                <a:sym typeface="Arial"/>
              </a:rPr>
              <a:t>: </a:t>
            </a:r>
            <a:endParaRPr b="0" i="0" sz="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rgbClr val="000000"/>
                </a:solidFill>
                <a:latin typeface="Arial"/>
                <a:ea typeface="Arial"/>
                <a:cs typeface="Arial"/>
                <a:sym typeface="Arial"/>
              </a:rPr>
              <a:t>Modular product design - the future?</a:t>
            </a:r>
            <a:endParaRPr b="0" i="0" sz="800" u="none" cap="none" strike="noStrike">
              <a:solidFill>
                <a:srgbClr val="000000"/>
              </a:solidFill>
              <a:latin typeface="Arial"/>
              <a:ea typeface="Arial"/>
              <a:cs typeface="Arial"/>
              <a:sym typeface="Arial"/>
            </a:endParaRPr>
          </a:p>
        </p:txBody>
      </p:sp>
      <p:sp>
        <p:nvSpPr>
          <p:cNvPr id="112" name="Google Shape;112;p18"/>
          <p:cNvSpPr/>
          <p:nvPr/>
        </p:nvSpPr>
        <p:spPr>
          <a:xfrm>
            <a:off x="3516200" y="3748000"/>
            <a:ext cx="2950800" cy="132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166201" lvl="0" marL="360001" rtl="0" algn="l">
              <a:lnSpc>
                <a:spcPct val="100000"/>
              </a:lnSpc>
              <a:spcBef>
                <a:spcPts val="0"/>
              </a:spcBef>
              <a:spcAft>
                <a:spcPts val="0"/>
              </a:spcAft>
              <a:buSzPts val="1200"/>
              <a:buChar char="●"/>
            </a:pPr>
            <a:r>
              <a:rPr lang="en-GB" sz="1200"/>
              <a:t>Supports recycling</a:t>
            </a:r>
            <a:endParaRPr sz="1200"/>
          </a:p>
          <a:p>
            <a:pPr indent="0" lvl="0" marL="457200" rtl="0" algn="l">
              <a:lnSpc>
                <a:spcPct val="100000"/>
              </a:lnSpc>
              <a:spcBef>
                <a:spcPts val="0"/>
              </a:spcBef>
              <a:spcAft>
                <a:spcPts val="0"/>
              </a:spcAft>
              <a:buNone/>
            </a:pPr>
            <a:r>
              <a:t/>
            </a:r>
            <a:endParaRPr sz="900"/>
          </a:p>
          <a:p>
            <a:pPr indent="-166201" lvl="0" marL="360001" rtl="0" algn="l">
              <a:lnSpc>
                <a:spcPct val="100000"/>
              </a:lnSpc>
              <a:spcBef>
                <a:spcPts val="0"/>
              </a:spcBef>
              <a:spcAft>
                <a:spcPts val="0"/>
              </a:spcAft>
              <a:buSzPts val="1200"/>
              <a:buChar char="●"/>
            </a:pPr>
            <a:r>
              <a:rPr lang="en-GB" sz="1200"/>
              <a:t>Easy repair &amp; </a:t>
            </a:r>
            <a:r>
              <a:rPr lang="en-GB" sz="1200"/>
              <a:t>maintenance</a:t>
            </a:r>
            <a:r>
              <a:rPr lang="en-GB" sz="1200"/>
              <a:t> </a:t>
            </a:r>
            <a:endParaRPr sz="1200"/>
          </a:p>
          <a:p>
            <a:pPr indent="0" lvl="0" marL="457200" rtl="0" algn="l">
              <a:lnSpc>
                <a:spcPct val="100000"/>
              </a:lnSpc>
              <a:spcBef>
                <a:spcPts val="0"/>
              </a:spcBef>
              <a:spcAft>
                <a:spcPts val="0"/>
              </a:spcAft>
              <a:buNone/>
            </a:pPr>
            <a:r>
              <a:t/>
            </a:r>
            <a:endParaRPr sz="900"/>
          </a:p>
          <a:p>
            <a:pPr indent="-166201" lvl="0" marL="360001" rtl="0" algn="l">
              <a:lnSpc>
                <a:spcPct val="100000"/>
              </a:lnSpc>
              <a:spcBef>
                <a:spcPts val="0"/>
              </a:spcBef>
              <a:spcAft>
                <a:spcPts val="0"/>
              </a:spcAft>
              <a:buSzPts val="1200"/>
              <a:buChar char="●"/>
            </a:pPr>
            <a:r>
              <a:rPr lang="en-GB" sz="1200"/>
              <a:t>Reduced </a:t>
            </a:r>
            <a:r>
              <a:rPr lang="en-GB" sz="1200"/>
              <a:t>environmental</a:t>
            </a:r>
            <a:r>
              <a:rPr lang="en-GB" sz="1200"/>
              <a:t> impact</a:t>
            </a:r>
            <a:endParaRPr sz="1200"/>
          </a:p>
          <a:p>
            <a:pPr indent="0" lvl="0" marL="457200" rtl="0" algn="l">
              <a:lnSpc>
                <a:spcPct val="100000"/>
              </a:lnSpc>
              <a:spcBef>
                <a:spcPts val="0"/>
              </a:spcBef>
              <a:spcAft>
                <a:spcPts val="0"/>
              </a:spcAft>
              <a:buNone/>
            </a:pPr>
            <a:r>
              <a:t/>
            </a:r>
            <a:endParaRPr sz="900"/>
          </a:p>
          <a:p>
            <a:pPr indent="-166201" lvl="0" marL="360001" rtl="0" algn="l">
              <a:lnSpc>
                <a:spcPct val="100000"/>
              </a:lnSpc>
              <a:spcBef>
                <a:spcPts val="0"/>
              </a:spcBef>
              <a:spcAft>
                <a:spcPts val="0"/>
              </a:spcAft>
              <a:buSzPts val="1200"/>
              <a:buChar char="●"/>
            </a:pPr>
            <a:r>
              <a:rPr lang="en-GB" sz="1200"/>
              <a:t>Improves</a:t>
            </a:r>
            <a:r>
              <a:rPr lang="en-GB" sz="1200"/>
              <a:t> sustainability </a:t>
            </a:r>
            <a:endParaRPr sz="1200"/>
          </a:p>
        </p:txBody>
      </p:sp>
      <p:sp>
        <p:nvSpPr>
          <p:cNvPr id="113" name="Google Shape;113;p18"/>
          <p:cNvSpPr/>
          <p:nvPr/>
        </p:nvSpPr>
        <p:spPr>
          <a:xfrm>
            <a:off x="81250" y="3760825"/>
            <a:ext cx="3334800" cy="1321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166200" lvl="0" marL="269999" rtl="0" algn="l">
              <a:lnSpc>
                <a:spcPct val="100000"/>
              </a:lnSpc>
              <a:spcBef>
                <a:spcPts val="0"/>
              </a:spcBef>
              <a:spcAft>
                <a:spcPts val="0"/>
              </a:spcAft>
              <a:buSzPts val="1200"/>
              <a:buChar char="●"/>
            </a:pPr>
            <a:r>
              <a:rPr lang="en-GB" sz="1200"/>
              <a:t>Non permanent </a:t>
            </a:r>
            <a:r>
              <a:rPr lang="en-GB" sz="1200"/>
              <a:t>fasteners</a:t>
            </a:r>
            <a:endParaRPr sz="1200"/>
          </a:p>
          <a:p>
            <a:pPr indent="0" lvl="0" marL="457200" rtl="0" algn="l">
              <a:lnSpc>
                <a:spcPct val="100000"/>
              </a:lnSpc>
              <a:spcBef>
                <a:spcPts val="0"/>
              </a:spcBef>
              <a:spcAft>
                <a:spcPts val="0"/>
              </a:spcAft>
              <a:buNone/>
            </a:pPr>
            <a:r>
              <a:t/>
            </a:r>
            <a:endParaRPr sz="900"/>
          </a:p>
          <a:p>
            <a:pPr indent="-166200" lvl="0" marL="269999" rtl="0" algn="l">
              <a:lnSpc>
                <a:spcPct val="100000"/>
              </a:lnSpc>
              <a:spcBef>
                <a:spcPts val="0"/>
              </a:spcBef>
              <a:spcAft>
                <a:spcPts val="0"/>
              </a:spcAft>
              <a:buSzPts val="1200"/>
              <a:buChar char="●"/>
            </a:pPr>
            <a:r>
              <a:rPr lang="en-GB" sz="1200"/>
              <a:t>Separate</a:t>
            </a:r>
            <a:r>
              <a:rPr lang="en-GB" sz="1200"/>
              <a:t> materials easily</a:t>
            </a:r>
            <a:endParaRPr sz="1200"/>
          </a:p>
          <a:p>
            <a:pPr indent="0" lvl="0" marL="457200" rtl="0" algn="l">
              <a:lnSpc>
                <a:spcPct val="100000"/>
              </a:lnSpc>
              <a:spcBef>
                <a:spcPts val="0"/>
              </a:spcBef>
              <a:spcAft>
                <a:spcPts val="0"/>
              </a:spcAft>
              <a:buNone/>
            </a:pPr>
            <a:r>
              <a:t/>
            </a:r>
            <a:endParaRPr sz="900"/>
          </a:p>
          <a:p>
            <a:pPr indent="-166200" lvl="0" marL="269999" rtl="0" algn="l">
              <a:lnSpc>
                <a:spcPct val="100000"/>
              </a:lnSpc>
              <a:spcBef>
                <a:spcPts val="0"/>
              </a:spcBef>
              <a:spcAft>
                <a:spcPts val="0"/>
              </a:spcAft>
              <a:buSzPts val="1200"/>
              <a:buChar char="●"/>
            </a:pPr>
            <a:r>
              <a:rPr lang="en-GB" sz="1200"/>
              <a:t>Label for recycling </a:t>
            </a:r>
            <a:endParaRPr sz="1200"/>
          </a:p>
          <a:p>
            <a:pPr indent="0" lvl="0" marL="0" rtl="0" algn="l">
              <a:lnSpc>
                <a:spcPct val="100000"/>
              </a:lnSpc>
              <a:spcBef>
                <a:spcPts val="0"/>
              </a:spcBef>
              <a:spcAft>
                <a:spcPts val="0"/>
              </a:spcAft>
              <a:buNone/>
            </a:pPr>
            <a:r>
              <a:t/>
            </a:r>
            <a:endParaRPr sz="12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9"/>
          <p:cNvSpPr txBox="1"/>
          <p:nvPr/>
        </p:nvSpPr>
        <p:spPr>
          <a:xfrm>
            <a:off x="113550" y="78650"/>
            <a:ext cx="8916900" cy="434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4.1.5 The selection of DfM strategies has a direct effect on the environmental impact of the manufacture, use and disposal of a product.</a:t>
            </a:r>
            <a:endParaRPr b="1" sz="1100">
              <a:solidFill>
                <a:srgbClr val="351C75"/>
              </a:solidFill>
            </a:endParaRPr>
          </a:p>
        </p:txBody>
      </p:sp>
      <p:sp>
        <p:nvSpPr>
          <p:cNvPr id="119" name="Google Shape;119;p19"/>
          <p:cNvSpPr txBox="1"/>
          <p:nvPr/>
        </p:nvSpPr>
        <p:spPr>
          <a:xfrm>
            <a:off x="127225" y="506289"/>
            <a:ext cx="88269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2"/>
                </a:solidFill>
              </a:rPr>
              <a:t>The selection of Design for Manufacturing (DfM) strategies has a direct impact on the environmental footprint of a product </a:t>
            </a:r>
            <a:r>
              <a:rPr b="1" lang="en-GB" sz="1200">
                <a:solidFill>
                  <a:schemeClr val="dk2"/>
                </a:solidFill>
              </a:rPr>
              <a:t>throughout its life cycle</a:t>
            </a:r>
            <a:r>
              <a:rPr lang="en-GB" sz="1200">
                <a:solidFill>
                  <a:schemeClr val="dk2"/>
                </a:solidFill>
              </a:rPr>
              <a:t> from manufacture, use and </a:t>
            </a:r>
            <a:r>
              <a:rPr lang="en-GB" sz="1200">
                <a:solidFill>
                  <a:schemeClr val="dk2"/>
                </a:solidFill>
              </a:rPr>
              <a:t>disposal</a:t>
            </a:r>
            <a:endParaRPr sz="1200">
              <a:solidFill>
                <a:schemeClr val="dk2"/>
              </a:solidFill>
            </a:endParaRPr>
          </a:p>
        </p:txBody>
      </p:sp>
      <p:sp>
        <p:nvSpPr>
          <p:cNvPr id="120" name="Google Shape;120;p19"/>
          <p:cNvSpPr txBox="1"/>
          <p:nvPr/>
        </p:nvSpPr>
        <p:spPr>
          <a:xfrm>
            <a:off x="138200" y="1414207"/>
            <a:ext cx="73590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100">
                <a:solidFill>
                  <a:schemeClr val="dk2"/>
                </a:solidFill>
              </a:rPr>
              <a:t>DfM</a:t>
            </a:r>
            <a:r>
              <a:rPr lang="en-GB" sz="1100">
                <a:solidFill>
                  <a:schemeClr val="dk2"/>
                </a:solidFill>
              </a:rPr>
              <a:t> strategies such as reducing the number of components, standardising parts, and selecting processes that minimise material waste can significantly lower energy consumption and raw material usage. </a:t>
            </a:r>
            <a:endParaRPr sz="1100">
              <a:solidFill>
                <a:schemeClr val="dk2"/>
              </a:solidFill>
            </a:endParaRPr>
          </a:p>
          <a:p>
            <a:pPr indent="0" lvl="0" marL="0" rtl="0" algn="l">
              <a:spcBef>
                <a:spcPts val="0"/>
              </a:spcBef>
              <a:spcAft>
                <a:spcPts val="0"/>
              </a:spcAft>
              <a:buNone/>
            </a:pPr>
            <a:r>
              <a:t/>
            </a:r>
            <a:endParaRPr sz="1100">
              <a:solidFill>
                <a:schemeClr val="dk2"/>
              </a:solidFill>
            </a:endParaRPr>
          </a:p>
          <a:p>
            <a:pPr indent="0" lvl="0" marL="0" rtl="0" algn="l">
              <a:spcBef>
                <a:spcPts val="0"/>
              </a:spcBef>
              <a:spcAft>
                <a:spcPts val="0"/>
              </a:spcAft>
              <a:buNone/>
            </a:pPr>
            <a:r>
              <a:rPr b="1" lang="en-GB" sz="1100">
                <a:solidFill>
                  <a:schemeClr val="dk2"/>
                </a:solidFill>
              </a:rPr>
              <a:t>Example:</a:t>
            </a:r>
            <a:r>
              <a:rPr lang="en-GB" sz="1100">
                <a:solidFill>
                  <a:schemeClr val="dk2"/>
                </a:solidFill>
              </a:rPr>
              <a:t>  Designing parts for efficient injection moulding or additive manufacturing can reduce scrap and optimise material yield.  </a:t>
            </a:r>
            <a:r>
              <a:rPr lang="en-GB" sz="1100">
                <a:solidFill>
                  <a:schemeClr val="dk2"/>
                </a:solidFill>
              </a:rPr>
              <a:t>Choosing recyclable or low-impact materials also reduces embodied energy and carbon emissions at this stage</a:t>
            </a:r>
            <a:endParaRPr sz="1100">
              <a:solidFill>
                <a:schemeClr val="dk2"/>
              </a:solidFill>
            </a:endParaRPr>
          </a:p>
        </p:txBody>
      </p:sp>
      <p:sp>
        <p:nvSpPr>
          <p:cNvPr id="121" name="Google Shape;121;p19"/>
          <p:cNvSpPr/>
          <p:nvPr/>
        </p:nvSpPr>
        <p:spPr>
          <a:xfrm>
            <a:off x="149175" y="1075186"/>
            <a:ext cx="1826700" cy="300300"/>
          </a:xfrm>
          <a:prstGeom prst="rect">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sz="1200"/>
              <a:t>During Manufacturing</a:t>
            </a:r>
            <a:endParaRPr b="1" sz="1200"/>
          </a:p>
        </p:txBody>
      </p:sp>
      <p:pic>
        <p:nvPicPr>
          <p:cNvPr id="122" name="Google Shape;122;p19"/>
          <p:cNvPicPr preferRelativeResize="0"/>
          <p:nvPr/>
        </p:nvPicPr>
        <p:blipFill rotWithShape="1">
          <a:blip r:embed="rId3">
            <a:alphaModFix/>
          </a:blip>
          <a:srcRect b="8282" l="0" r="22021" t="0"/>
          <a:stretch/>
        </p:blipFill>
        <p:spPr>
          <a:xfrm>
            <a:off x="7458560" y="988425"/>
            <a:ext cx="1495565" cy="988423"/>
          </a:xfrm>
          <a:prstGeom prst="rect">
            <a:avLst/>
          </a:prstGeom>
          <a:noFill/>
          <a:ln>
            <a:noFill/>
          </a:ln>
        </p:spPr>
      </p:pic>
      <p:pic>
        <p:nvPicPr>
          <p:cNvPr id="123" name="Google Shape;123;p19"/>
          <p:cNvPicPr preferRelativeResize="0"/>
          <p:nvPr/>
        </p:nvPicPr>
        <p:blipFill>
          <a:blip r:embed="rId4">
            <a:alphaModFix/>
          </a:blip>
          <a:stretch>
            <a:fillRect/>
          </a:stretch>
        </p:blipFill>
        <p:spPr>
          <a:xfrm>
            <a:off x="7458550" y="2022624"/>
            <a:ext cx="1406516" cy="1303901"/>
          </a:xfrm>
          <a:prstGeom prst="rect">
            <a:avLst/>
          </a:prstGeom>
          <a:noFill/>
          <a:ln>
            <a:noFill/>
          </a:ln>
        </p:spPr>
      </p:pic>
      <p:sp>
        <p:nvSpPr>
          <p:cNvPr id="124" name="Google Shape;124;p19"/>
          <p:cNvSpPr txBox="1"/>
          <p:nvPr/>
        </p:nvSpPr>
        <p:spPr>
          <a:xfrm>
            <a:off x="195050" y="2594017"/>
            <a:ext cx="7032300" cy="2385900"/>
          </a:xfrm>
          <a:prstGeom prst="rect">
            <a:avLst/>
          </a:prstGeom>
          <a:noFill/>
          <a:ln>
            <a:noFill/>
          </a:ln>
        </p:spPr>
        <p:txBody>
          <a:bodyPr anchorCtr="0" anchor="t" bIns="91425" lIns="91425" spcFirstLastPara="1" rIns="91425" wrap="square" tIns="91425">
            <a:spAutoFit/>
          </a:bodyPr>
          <a:lstStyle/>
          <a:p>
            <a:pPr indent="-165100" lvl="0" marL="269999" rtl="0" algn="l">
              <a:lnSpc>
                <a:spcPct val="100000"/>
              </a:lnSpc>
              <a:spcBef>
                <a:spcPts val="0"/>
              </a:spcBef>
              <a:spcAft>
                <a:spcPts val="0"/>
              </a:spcAft>
              <a:buClr>
                <a:schemeClr val="dk2"/>
              </a:buClr>
              <a:buSzPts val="1100"/>
              <a:buChar char="●"/>
            </a:pPr>
            <a:r>
              <a:rPr b="1" lang="en-GB" sz="1100">
                <a:solidFill>
                  <a:schemeClr val="dk2"/>
                </a:solidFill>
              </a:rPr>
              <a:t>Reducing the number of components</a:t>
            </a:r>
            <a:r>
              <a:rPr lang="en-GB" sz="1100">
                <a:solidFill>
                  <a:schemeClr val="dk2"/>
                </a:solidFill>
              </a:rPr>
              <a:t> lowers material use and assembly energy.</a:t>
            </a:r>
            <a:br>
              <a:rPr lang="en-GB" sz="1100">
                <a:solidFill>
                  <a:schemeClr val="dk2"/>
                </a:solidFill>
              </a:rPr>
            </a:br>
            <a:endParaRPr sz="1100">
              <a:solidFill>
                <a:schemeClr val="dk2"/>
              </a:solidFill>
            </a:endParaRPr>
          </a:p>
          <a:p>
            <a:pPr indent="-165100" lvl="0" marL="269999" rtl="0" algn="l">
              <a:lnSpc>
                <a:spcPct val="100000"/>
              </a:lnSpc>
              <a:spcBef>
                <a:spcPts val="0"/>
              </a:spcBef>
              <a:spcAft>
                <a:spcPts val="0"/>
              </a:spcAft>
              <a:buClr>
                <a:schemeClr val="dk2"/>
              </a:buClr>
              <a:buSzPts val="1100"/>
              <a:buChar char="●"/>
            </a:pPr>
            <a:r>
              <a:rPr lang="en-GB" sz="1100">
                <a:solidFill>
                  <a:schemeClr val="dk2"/>
                </a:solidFill>
              </a:rPr>
              <a:t>Designing for </a:t>
            </a:r>
            <a:r>
              <a:rPr b="1" lang="en-GB" sz="1100">
                <a:solidFill>
                  <a:schemeClr val="dk2"/>
                </a:solidFill>
              </a:rPr>
              <a:t>minimal material waste</a:t>
            </a:r>
            <a:r>
              <a:rPr lang="en-GB" sz="1100">
                <a:solidFill>
                  <a:schemeClr val="dk2"/>
                </a:solidFill>
              </a:rPr>
              <a:t> which will  reduces waste generation.</a:t>
            </a:r>
            <a:br>
              <a:rPr lang="en-GB" sz="1100">
                <a:solidFill>
                  <a:schemeClr val="dk2"/>
                </a:solidFill>
              </a:rPr>
            </a:br>
            <a:endParaRPr sz="1100">
              <a:solidFill>
                <a:schemeClr val="dk2"/>
              </a:solidFill>
            </a:endParaRPr>
          </a:p>
          <a:p>
            <a:pPr indent="-165100" lvl="0" marL="269999" rtl="0" algn="l">
              <a:lnSpc>
                <a:spcPct val="100000"/>
              </a:lnSpc>
              <a:spcBef>
                <a:spcPts val="0"/>
              </a:spcBef>
              <a:spcAft>
                <a:spcPts val="0"/>
              </a:spcAft>
              <a:buClr>
                <a:schemeClr val="dk2"/>
              </a:buClr>
              <a:buSzPts val="1100"/>
              <a:buChar char="●"/>
            </a:pPr>
            <a:r>
              <a:rPr lang="en-GB" sz="1100">
                <a:solidFill>
                  <a:schemeClr val="dk2"/>
                </a:solidFill>
              </a:rPr>
              <a:t>Selecting </a:t>
            </a:r>
            <a:r>
              <a:rPr b="1" lang="en-GB" sz="1100">
                <a:solidFill>
                  <a:schemeClr val="dk2"/>
                </a:solidFill>
              </a:rPr>
              <a:t>time</a:t>
            </a:r>
            <a:r>
              <a:rPr lang="en-GB" sz="1100">
                <a:solidFill>
                  <a:schemeClr val="dk2"/>
                </a:solidFill>
              </a:rPr>
              <a:t> and </a:t>
            </a:r>
            <a:r>
              <a:rPr b="1" lang="en-GB" sz="1100">
                <a:solidFill>
                  <a:schemeClr val="dk2"/>
                </a:solidFill>
              </a:rPr>
              <a:t>energy-efficient manufacturing processes</a:t>
            </a:r>
            <a:r>
              <a:rPr lang="en-GB" sz="1100">
                <a:solidFill>
                  <a:schemeClr val="dk2"/>
                </a:solidFill>
              </a:rPr>
              <a:t> decreases carbon emissions.</a:t>
            </a:r>
            <a:br>
              <a:rPr lang="en-GB" sz="1100">
                <a:solidFill>
                  <a:schemeClr val="dk2"/>
                </a:solidFill>
              </a:rPr>
            </a:br>
            <a:endParaRPr sz="1100">
              <a:solidFill>
                <a:schemeClr val="dk2"/>
              </a:solidFill>
            </a:endParaRPr>
          </a:p>
          <a:p>
            <a:pPr indent="-165100" lvl="0" marL="269999" rtl="0" algn="l">
              <a:lnSpc>
                <a:spcPct val="100000"/>
              </a:lnSpc>
              <a:spcBef>
                <a:spcPts val="0"/>
              </a:spcBef>
              <a:spcAft>
                <a:spcPts val="0"/>
              </a:spcAft>
              <a:buClr>
                <a:schemeClr val="dk2"/>
              </a:buClr>
              <a:buSzPts val="1100"/>
              <a:buChar char="●"/>
            </a:pPr>
            <a:r>
              <a:rPr b="1" lang="en-GB" sz="1100">
                <a:solidFill>
                  <a:schemeClr val="dk2"/>
                </a:solidFill>
              </a:rPr>
              <a:t>Standardising components</a:t>
            </a:r>
            <a:r>
              <a:rPr lang="en-GB" sz="1100">
                <a:solidFill>
                  <a:schemeClr val="dk2"/>
                </a:solidFill>
              </a:rPr>
              <a:t> reduces tooling requirements and production waste.</a:t>
            </a:r>
            <a:br>
              <a:rPr lang="en-GB" sz="1100">
                <a:solidFill>
                  <a:schemeClr val="dk2"/>
                </a:solidFill>
              </a:rPr>
            </a:br>
            <a:endParaRPr sz="1100">
              <a:solidFill>
                <a:schemeClr val="dk2"/>
              </a:solidFill>
            </a:endParaRPr>
          </a:p>
          <a:p>
            <a:pPr indent="-165100" lvl="0" marL="269999" rtl="0" algn="l">
              <a:lnSpc>
                <a:spcPct val="100000"/>
              </a:lnSpc>
              <a:spcBef>
                <a:spcPts val="0"/>
              </a:spcBef>
              <a:spcAft>
                <a:spcPts val="0"/>
              </a:spcAft>
              <a:buClr>
                <a:schemeClr val="dk2"/>
              </a:buClr>
              <a:buSzPts val="1100"/>
              <a:buChar char="●"/>
            </a:pPr>
            <a:r>
              <a:rPr b="1" lang="en-GB" sz="1100">
                <a:solidFill>
                  <a:schemeClr val="dk2"/>
                </a:solidFill>
              </a:rPr>
              <a:t>Choosing recyclable or low-embodied-energy materials </a:t>
            </a:r>
            <a:r>
              <a:rPr lang="en-GB" sz="1100">
                <a:solidFill>
                  <a:schemeClr val="dk2"/>
                </a:solidFill>
              </a:rPr>
              <a:t>lowers overall environmental impact.</a:t>
            </a:r>
            <a:br>
              <a:rPr lang="en-GB" sz="1100">
                <a:solidFill>
                  <a:schemeClr val="dk2"/>
                </a:solidFill>
              </a:rPr>
            </a:br>
            <a:endParaRPr sz="1100">
              <a:solidFill>
                <a:schemeClr val="dk2"/>
              </a:solidFill>
            </a:endParaRPr>
          </a:p>
          <a:p>
            <a:pPr indent="-165100" lvl="0" marL="269999" rtl="0" algn="l">
              <a:lnSpc>
                <a:spcPct val="100000"/>
              </a:lnSpc>
              <a:spcBef>
                <a:spcPts val="0"/>
              </a:spcBef>
              <a:spcAft>
                <a:spcPts val="0"/>
              </a:spcAft>
              <a:buClr>
                <a:schemeClr val="dk2"/>
              </a:buClr>
              <a:buSzPts val="1100"/>
              <a:buChar char="●"/>
            </a:pPr>
            <a:r>
              <a:rPr b="1" lang="en-GB" sz="1100">
                <a:solidFill>
                  <a:schemeClr val="dk2"/>
                </a:solidFill>
              </a:rPr>
              <a:t>Designing for automation</a:t>
            </a:r>
            <a:r>
              <a:rPr lang="en-GB" sz="1100">
                <a:solidFill>
                  <a:schemeClr val="dk2"/>
                </a:solidFill>
              </a:rPr>
              <a:t> improves precision, reducing rework and wasted materials.</a:t>
            </a:r>
            <a:br>
              <a:rPr lang="en-GB" sz="1100">
                <a:solidFill>
                  <a:schemeClr val="dk2"/>
                </a:solidFill>
              </a:rPr>
            </a:br>
            <a:endParaRPr sz="1100">
              <a:solidFill>
                <a:schemeClr val="dk2"/>
              </a:solidFill>
            </a:endParaRPr>
          </a:p>
          <a:p>
            <a:pPr indent="-165100" lvl="0" marL="269999" rtl="0" algn="l">
              <a:lnSpc>
                <a:spcPct val="100000"/>
              </a:lnSpc>
              <a:spcBef>
                <a:spcPts val="0"/>
              </a:spcBef>
              <a:spcAft>
                <a:spcPts val="0"/>
              </a:spcAft>
              <a:buClr>
                <a:schemeClr val="dk2"/>
              </a:buClr>
              <a:buSzPts val="1100"/>
              <a:buChar char="●"/>
            </a:pPr>
            <a:r>
              <a:rPr b="1" lang="en-GB" sz="1100">
                <a:solidFill>
                  <a:schemeClr val="dk2"/>
                </a:solidFill>
              </a:rPr>
              <a:t>Efficient</a:t>
            </a:r>
            <a:r>
              <a:rPr lang="en-GB" sz="1100">
                <a:solidFill>
                  <a:schemeClr val="dk2"/>
                </a:solidFill>
              </a:rPr>
              <a:t> </a:t>
            </a:r>
            <a:r>
              <a:rPr b="1" lang="en-GB" sz="1100">
                <a:solidFill>
                  <a:schemeClr val="dk2"/>
                </a:solidFill>
              </a:rPr>
              <a:t>packaging</a:t>
            </a:r>
            <a:r>
              <a:rPr lang="en-GB" sz="1100">
                <a:solidFill>
                  <a:schemeClr val="dk2"/>
                </a:solidFill>
              </a:rPr>
              <a:t> design during production reduces material consumption before distribution.</a:t>
            </a:r>
            <a:endParaRPr sz="1100">
              <a:solidFill>
                <a:schemeClr val="dk2"/>
              </a:solidFill>
            </a:endParaRPr>
          </a:p>
        </p:txBody>
      </p:sp>
      <p:pic>
        <p:nvPicPr>
          <p:cNvPr id="125" name="Google Shape;125;p19"/>
          <p:cNvPicPr preferRelativeResize="0"/>
          <p:nvPr/>
        </p:nvPicPr>
        <p:blipFill rotWithShape="1">
          <a:blip r:embed="rId5">
            <a:alphaModFix/>
          </a:blip>
          <a:srcRect b="16368" l="14826" r="6939" t="13441"/>
          <a:stretch/>
        </p:blipFill>
        <p:spPr>
          <a:xfrm>
            <a:off x="7497200" y="3477900"/>
            <a:ext cx="796800" cy="10777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0"/>
          <p:cNvSpPr txBox="1"/>
          <p:nvPr/>
        </p:nvSpPr>
        <p:spPr>
          <a:xfrm>
            <a:off x="113550" y="78650"/>
            <a:ext cx="8916900" cy="434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4.1.5 The selection of DfM strategies has a direct effect on the environmental impact of the manufacture, use and disposal of a product.</a:t>
            </a:r>
            <a:endParaRPr b="1" sz="1100">
              <a:solidFill>
                <a:srgbClr val="351C75"/>
              </a:solidFill>
            </a:endParaRPr>
          </a:p>
        </p:txBody>
      </p:sp>
      <p:sp>
        <p:nvSpPr>
          <p:cNvPr id="131" name="Google Shape;131;p20"/>
          <p:cNvSpPr txBox="1"/>
          <p:nvPr/>
        </p:nvSpPr>
        <p:spPr>
          <a:xfrm>
            <a:off x="149175" y="1214050"/>
            <a:ext cx="61773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rgbClr val="434343"/>
                </a:solidFill>
              </a:rPr>
              <a:t>During the use phase, DfM influences environmental performance by enabling energy-efficient operation and durability. Designing for precision assembly improves product reliability, reducing failures and extending product lifespan. A longer-lasting product means fewer replacements, which reduces overall resource extraction and manufacturing emissions.</a:t>
            </a:r>
            <a:endParaRPr sz="1100">
              <a:solidFill>
                <a:srgbClr val="434343"/>
              </a:solidFill>
            </a:endParaRPr>
          </a:p>
        </p:txBody>
      </p:sp>
      <p:sp>
        <p:nvSpPr>
          <p:cNvPr id="132" name="Google Shape;132;p20"/>
          <p:cNvSpPr/>
          <p:nvPr/>
        </p:nvSpPr>
        <p:spPr>
          <a:xfrm>
            <a:off x="149175" y="713559"/>
            <a:ext cx="1826700" cy="300300"/>
          </a:xfrm>
          <a:prstGeom prst="rect">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sz="1200"/>
              <a:t>During Use</a:t>
            </a:r>
            <a:endParaRPr b="1" sz="1200"/>
          </a:p>
        </p:txBody>
      </p:sp>
      <p:sp>
        <p:nvSpPr>
          <p:cNvPr id="133" name="Google Shape;133;p20"/>
          <p:cNvSpPr txBox="1"/>
          <p:nvPr/>
        </p:nvSpPr>
        <p:spPr>
          <a:xfrm>
            <a:off x="131650" y="2213525"/>
            <a:ext cx="6689400" cy="2201100"/>
          </a:xfrm>
          <a:prstGeom prst="rect">
            <a:avLst/>
          </a:prstGeom>
          <a:noFill/>
          <a:ln>
            <a:noFill/>
          </a:ln>
        </p:spPr>
        <p:txBody>
          <a:bodyPr anchorCtr="0" anchor="t" bIns="91425" lIns="91425" spcFirstLastPara="1" rIns="91425" wrap="square" tIns="91425">
            <a:spAutoFit/>
          </a:bodyPr>
          <a:lstStyle/>
          <a:p>
            <a:pPr indent="-165100" lvl="0" marL="269999" rtl="0" algn="l">
              <a:lnSpc>
                <a:spcPct val="100000"/>
              </a:lnSpc>
              <a:spcBef>
                <a:spcPts val="0"/>
              </a:spcBef>
              <a:spcAft>
                <a:spcPts val="0"/>
              </a:spcAft>
              <a:buClr>
                <a:srgbClr val="434343"/>
              </a:buClr>
              <a:buSzPts val="1100"/>
              <a:buChar char="●"/>
            </a:pPr>
            <a:r>
              <a:rPr lang="en-GB" sz="1100">
                <a:solidFill>
                  <a:srgbClr val="434343"/>
                </a:solidFill>
              </a:rPr>
              <a:t>Designing for </a:t>
            </a:r>
            <a:r>
              <a:rPr b="1" lang="en-GB" sz="1100">
                <a:solidFill>
                  <a:srgbClr val="434343"/>
                </a:solidFill>
              </a:rPr>
              <a:t>energy efficiency</a:t>
            </a:r>
            <a:r>
              <a:rPr lang="en-GB" sz="1100">
                <a:solidFill>
                  <a:srgbClr val="434343"/>
                </a:solidFill>
              </a:rPr>
              <a:t> reduces electricity or fuel consumption during operation.</a:t>
            </a:r>
            <a:br>
              <a:rPr lang="en-GB" sz="1100">
                <a:solidFill>
                  <a:srgbClr val="434343"/>
                </a:solidFill>
              </a:rPr>
            </a:br>
            <a:endParaRPr sz="900">
              <a:solidFill>
                <a:srgbClr val="434343"/>
              </a:solidFill>
            </a:endParaRPr>
          </a:p>
          <a:p>
            <a:pPr indent="-165100" lvl="0" marL="269999" rtl="0" algn="l">
              <a:lnSpc>
                <a:spcPct val="100000"/>
              </a:lnSpc>
              <a:spcBef>
                <a:spcPts val="0"/>
              </a:spcBef>
              <a:spcAft>
                <a:spcPts val="0"/>
              </a:spcAft>
              <a:buClr>
                <a:srgbClr val="434343"/>
              </a:buClr>
              <a:buSzPts val="1100"/>
              <a:buChar char="●"/>
            </a:pPr>
            <a:r>
              <a:rPr lang="en-GB" sz="1100">
                <a:solidFill>
                  <a:srgbClr val="434343"/>
                </a:solidFill>
              </a:rPr>
              <a:t>Selecting durable materials </a:t>
            </a:r>
            <a:r>
              <a:rPr b="1" lang="en-GB" sz="1100">
                <a:solidFill>
                  <a:srgbClr val="434343"/>
                </a:solidFill>
              </a:rPr>
              <a:t>increases product lifespan</a:t>
            </a:r>
            <a:r>
              <a:rPr lang="en-GB" sz="1100">
                <a:solidFill>
                  <a:srgbClr val="434343"/>
                </a:solidFill>
              </a:rPr>
              <a:t>, reducing replacement frequency.</a:t>
            </a:r>
            <a:br>
              <a:rPr lang="en-GB" sz="1100">
                <a:solidFill>
                  <a:srgbClr val="434343"/>
                </a:solidFill>
              </a:rPr>
            </a:br>
            <a:endParaRPr sz="900">
              <a:solidFill>
                <a:srgbClr val="434343"/>
              </a:solidFill>
            </a:endParaRPr>
          </a:p>
          <a:p>
            <a:pPr indent="-165100" lvl="0" marL="269999" rtl="0" algn="l">
              <a:lnSpc>
                <a:spcPct val="100000"/>
              </a:lnSpc>
              <a:spcBef>
                <a:spcPts val="0"/>
              </a:spcBef>
              <a:spcAft>
                <a:spcPts val="0"/>
              </a:spcAft>
              <a:buClr>
                <a:srgbClr val="434343"/>
              </a:buClr>
              <a:buSzPts val="1100"/>
              <a:buChar char="●"/>
            </a:pPr>
            <a:r>
              <a:rPr lang="en-GB" sz="1100">
                <a:solidFill>
                  <a:srgbClr val="434343"/>
                </a:solidFill>
              </a:rPr>
              <a:t>Minimising moving parts </a:t>
            </a:r>
            <a:r>
              <a:rPr b="1" lang="en-GB" sz="1100">
                <a:solidFill>
                  <a:srgbClr val="434343"/>
                </a:solidFill>
              </a:rPr>
              <a:t>reduces</a:t>
            </a:r>
            <a:r>
              <a:rPr lang="en-GB" sz="1100">
                <a:solidFill>
                  <a:srgbClr val="434343"/>
                </a:solidFill>
              </a:rPr>
              <a:t> </a:t>
            </a:r>
            <a:r>
              <a:rPr b="1" lang="en-GB" sz="1100">
                <a:solidFill>
                  <a:srgbClr val="434343"/>
                </a:solidFill>
              </a:rPr>
              <a:t>wear</a:t>
            </a:r>
            <a:r>
              <a:rPr lang="en-GB" sz="1100">
                <a:solidFill>
                  <a:srgbClr val="434343"/>
                </a:solidFill>
              </a:rPr>
              <a:t> and </a:t>
            </a:r>
            <a:r>
              <a:rPr b="1" lang="en-GB" sz="1100">
                <a:solidFill>
                  <a:srgbClr val="434343"/>
                </a:solidFill>
              </a:rPr>
              <a:t>maintenance</a:t>
            </a:r>
            <a:r>
              <a:rPr lang="en-GB" sz="1100">
                <a:solidFill>
                  <a:srgbClr val="434343"/>
                </a:solidFill>
              </a:rPr>
              <a:t> requirements.</a:t>
            </a:r>
            <a:br>
              <a:rPr lang="en-GB" sz="1100">
                <a:solidFill>
                  <a:srgbClr val="434343"/>
                </a:solidFill>
              </a:rPr>
            </a:br>
            <a:endParaRPr sz="900">
              <a:solidFill>
                <a:srgbClr val="434343"/>
              </a:solidFill>
            </a:endParaRPr>
          </a:p>
          <a:p>
            <a:pPr indent="-165100" lvl="0" marL="269999" rtl="0" algn="l">
              <a:lnSpc>
                <a:spcPct val="100000"/>
              </a:lnSpc>
              <a:spcBef>
                <a:spcPts val="0"/>
              </a:spcBef>
              <a:spcAft>
                <a:spcPts val="0"/>
              </a:spcAft>
              <a:buClr>
                <a:srgbClr val="434343"/>
              </a:buClr>
              <a:buSzPts val="1100"/>
              <a:buChar char="●"/>
            </a:pPr>
            <a:r>
              <a:rPr lang="en-GB" sz="1100">
                <a:solidFill>
                  <a:srgbClr val="434343"/>
                </a:solidFill>
              </a:rPr>
              <a:t>Incorporating </a:t>
            </a:r>
            <a:r>
              <a:rPr b="1" lang="en-GB" sz="1100">
                <a:solidFill>
                  <a:srgbClr val="434343"/>
                </a:solidFill>
              </a:rPr>
              <a:t>modular</a:t>
            </a:r>
            <a:r>
              <a:rPr lang="en-GB" sz="1100">
                <a:solidFill>
                  <a:srgbClr val="434343"/>
                </a:solidFill>
              </a:rPr>
              <a:t> </a:t>
            </a:r>
            <a:r>
              <a:rPr b="1" lang="en-GB" sz="1100">
                <a:solidFill>
                  <a:srgbClr val="434343"/>
                </a:solidFill>
              </a:rPr>
              <a:t>components</a:t>
            </a:r>
            <a:r>
              <a:rPr lang="en-GB" sz="1100">
                <a:solidFill>
                  <a:srgbClr val="434343"/>
                </a:solidFill>
              </a:rPr>
              <a:t> allows </a:t>
            </a:r>
            <a:r>
              <a:rPr b="1" lang="en-GB" sz="1100">
                <a:solidFill>
                  <a:srgbClr val="434343"/>
                </a:solidFill>
              </a:rPr>
              <a:t>easy part replacement </a:t>
            </a:r>
            <a:r>
              <a:rPr lang="en-GB" sz="1100">
                <a:solidFill>
                  <a:srgbClr val="434343"/>
                </a:solidFill>
              </a:rPr>
              <a:t>instead of full product disposal.</a:t>
            </a:r>
            <a:br>
              <a:rPr lang="en-GB" sz="1100">
                <a:solidFill>
                  <a:srgbClr val="434343"/>
                </a:solidFill>
              </a:rPr>
            </a:br>
            <a:endParaRPr sz="900">
              <a:solidFill>
                <a:srgbClr val="434343"/>
              </a:solidFill>
            </a:endParaRPr>
          </a:p>
          <a:p>
            <a:pPr indent="-165100" lvl="0" marL="269999" rtl="0" algn="l">
              <a:lnSpc>
                <a:spcPct val="100000"/>
              </a:lnSpc>
              <a:spcBef>
                <a:spcPts val="0"/>
              </a:spcBef>
              <a:spcAft>
                <a:spcPts val="0"/>
              </a:spcAft>
              <a:buClr>
                <a:srgbClr val="434343"/>
              </a:buClr>
              <a:buSzPts val="1100"/>
              <a:buChar char="●"/>
            </a:pPr>
            <a:r>
              <a:rPr lang="en-GB" sz="1100">
                <a:solidFill>
                  <a:srgbClr val="434343"/>
                </a:solidFill>
              </a:rPr>
              <a:t>Designing </a:t>
            </a:r>
            <a:r>
              <a:rPr b="1" lang="en-GB" sz="1100">
                <a:solidFill>
                  <a:srgbClr val="434343"/>
                </a:solidFill>
              </a:rPr>
              <a:t>intuitive user interfaces</a:t>
            </a:r>
            <a:r>
              <a:rPr lang="en-GB" sz="1100">
                <a:solidFill>
                  <a:srgbClr val="434343"/>
                </a:solidFill>
              </a:rPr>
              <a:t> encourages efficient and correct product use.</a:t>
            </a:r>
            <a:br>
              <a:rPr lang="en-GB" sz="1100">
                <a:solidFill>
                  <a:srgbClr val="434343"/>
                </a:solidFill>
              </a:rPr>
            </a:br>
            <a:endParaRPr sz="900">
              <a:solidFill>
                <a:srgbClr val="434343"/>
              </a:solidFill>
            </a:endParaRPr>
          </a:p>
          <a:p>
            <a:pPr indent="-165100" lvl="0" marL="269999" rtl="0" algn="l">
              <a:lnSpc>
                <a:spcPct val="100000"/>
              </a:lnSpc>
              <a:spcBef>
                <a:spcPts val="0"/>
              </a:spcBef>
              <a:spcAft>
                <a:spcPts val="0"/>
              </a:spcAft>
              <a:buClr>
                <a:srgbClr val="434343"/>
              </a:buClr>
              <a:buSzPts val="1100"/>
              <a:buChar char="●"/>
            </a:pPr>
            <a:r>
              <a:rPr lang="en-GB" sz="1100">
                <a:solidFill>
                  <a:srgbClr val="434343"/>
                </a:solidFill>
              </a:rPr>
              <a:t>Designing for </a:t>
            </a:r>
            <a:r>
              <a:rPr b="1" lang="en-GB" sz="1100">
                <a:solidFill>
                  <a:srgbClr val="434343"/>
                </a:solidFill>
              </a:rPr>
              <a:t>automation</a:t>
            </a:r>
            <a:r>
              <a:rPr lang="en-GB" sz="1100">
                <a:solidFill>
                  <a:srgbClr val="434343"/>
                </a:solidFill>
              </a:rPr>
              <a:t> improves precision, reducing rework and wasted materials.</a:t>
            </a:r>
            <a:br>
              <a:rPr lang="en-GB" sz="1100">
                <a:solidFill>
                  <a:srgbClr val="434343"/>
                </a:solidFill>
              </a:rPr>
            </a:br>
            <a:endParaRPr sz="900">
              <a:solidFill>
                <a:srgbClr val="434343"/>
              </a:solidFill>
            </a:endParaRPr>
          </a:p>
          <a:p>
            <a:pPr indent="-165100" lvl="0" marL="269999" rtl="0" algn="l">
              <a:lnSpc>
                <a:spcPct val="100000"/>
              </a:lnSpc>
              <a:spcBef>
                <a:spcPts val="0"/>
              </a:spcBef>
              <a:spcAft>
                <a:spcPts val="0"/>
              </a:spcAft>
              <a:buClr>
                <a:srgbClr val="434343"/>
              </a:buClr>
              <a:buSzPts val="1100"/>
              <a:buChar char="●"/>
            </a:pPr>
            <a:r>
              <a:rPr lang="en-GB" sz="1100">
                <a:solidFill>
                  <a:srgbClr val="434343"/>
                </a:solidFill>
              </a:rPr>
              <a:t>Selecting non-toxic materials </a:t>
            </a:r>
            <a:r>
              <a:rPr b="1" lang="en-GB" sz="1100">
                <a:solidFill>
                  <a:srgbClr val="434343"/>
                </a:solidFill>
              </a:rPr>
              <a:t>reduces harmful emissions</a:t>
            </a:r>
            <a:r>
              <a:rPr lang="en-GB" sz="1100">
                <a:solidFill>
                  <a:srgbClr val="434343"/>
                </a:solidFill>
              </a:rPr>
              <a:t> during prolonged use.</a:t>
            </a:r>
            <a:endParaRPr sz="1100">
              <a:solidFill>
                <a:srgbClr val="434343"/>
              </a:solidFill>
            </a:endParaRPr>
          </a:p>
        </p:txBody>
      </p:sp>
      <p:pic>
        <p:nvPicPr>
          <p:cNvPr id="134" name="Google Shape;134;p20"/>
          <p:cNvPicPr preferRelativeResize="0"/>
          <p:nvPr/>
        </p:nvPicPr>
        <p:blipFill>
          <a:blip r:embed="rId3">
            <a:alphaModFix/>
          </a:blip>
          <a:stretch>
            <a:fillRect/>
          </a:stretch>
        </p:blipFill>
        <p:spPr>
          <a:xfrm>
            <a:off x="6821050" y="1211303"/>
            <a:ext cx="1037225" cy="775750"/>
          </a:xfrm>
          <a:prstGeom prst="rect">
            <a:avLst/>
          </a:prstGeom>
          <a:noFill/>
          <a:ln>
            <a:noFill/>
          </a:ln>
        </p:spPr>
      </p:pic>
      <p:pic>
        <p:nvPicPr>
          <p:cNvPr id="135" name="Google Shape;135;p20"/>
          <p:cNvPicPr preferRelativeResize="0"/>
          <p:nvPr/>
        </p:nvPicPr>
        <p:blipFill>
          <a:blip r:embed="rId4">
            <a:alphaModFix/>
          </a:blip>
          <a:stretch>
            <a:fillRect/>
          </a:stretch>
        </p:blipFill>
        <p:spPr>
          <a:xfrm>
            <a:off x="7814200" y="1211315"/>
            <a:ext cx="753686" cy="775750"/>
          </a:xfrm>
          <a:prstGeom prst="rect">
            <a:avLst/>
          </a:prstGeom>
          <a:noFill/>
          <a:ln>
            <a:noFill/>
          </a:ln>
        </p:spPr>
      </p:pic>
      <p:pic>
        <p:nvPicPr>
          <p:cNvPr id="136" name="Google Shape;136;p20"/>
          <p:cNvPicPr preferRelativeResize="0"/>
          <p:nvPr/>
        </p:nvPicPr>
        <p:blipFill rotWithShape="1">
          <a:blip r:embed="rId5">
            <a:alphaModFix/>
          </a:blip>
          <a:srcRect b="0" l="48605" r="0" t="0"/>
          <a:stretch/>
        </p:blipFill>
        <p:spPr>
          <a:xfrm>
            <a:off x="6957800" y="2031988"/>
            <a:ext cx="535922" cy="861900"/>
          </a:xfrm>
          <a:prstGeom prst="rect">
            <a:avLst/>
          </a:prstGeom>
          <a:noFill/>
          <a:ln>
            <a:noFill/>
          </a:ln>
        </p:spPr>
      </p:pic>
      <p:pic>
        <p:nvPicPr>
          <p:cNvPr id="137" name="Google Shape;137;p20"/>
          <p:cNvPicPr preferRelativeResize="0"/>
          <p:nvPr/>
        </p:nvPicPr>
        <p:blipFill>
          <a:blip r:embed="rId6">
            <a:alphaModFix/>
          </a:blip>
          <a:stretch>
            <a:fillRect/>
          </a:stretch>
        </p:blipFill>
        <p:spPr>
          <a:xfrm>
            <a:off x="7197400" y="2938813"/>
            <a:ext cx="1490063" cy="993375"/>
          </a:xfrm>
          <a:prstGeom prst="rect">
            <a:avLst/>
          </a:prstGeom>
          <a:noFill/>
          <a:ln>
            <a:noFill/>
          </a:ln>
        </p:spPr>
      </p:pic>
      <p:pic>
        <p:nvPicPr>
          <p:cNvPr id="138" name="Google Shape;138;p20"/>
          <p:cNvPicPr preferRelativeResize="0"/>
          <p:nvPr/>
        </p:nvPicPr>
        <p:blipFill>
          <a:blip r:embed="rId7">
            <a:alphaModFix/>
          </a:blip>
          <a:stretch>
            <a:fillRect/>
          </a:stretch>
        </p:blipFill>
        <p:spPr>
          <a:xfrm>
            <a:off x="7197400" y="4018437"/>
            <a:ext cx="1490076" cy="83588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1"/>
          <p:cNvSpPr txBox="1"/>
          <p:nvPr/>
        </p:nvSpPr>
        <p:spPr>
          <a:xfrm>
            <a:off x="113550" y="78650"/>
            <a:ext cx="8916900" cy="434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4.1.5 The selection of DfM strategies has a direct effect on the environmental impact of the manufacture, use and disposal of a product.</a:t>
            </a:r>
            <a:endParaRPr b="1" sz="1100">
              <a:solidFill>
                <a:srgbClr val="351C75"/>
              </a:solidFill>
            </a:endParaRPr>
          </a:p>
        </p:txBody>
      </p:sp>
      <p:sp>
        <p:nvSpPr>
          <p:cNvPr id="144" name="Google Shape;144;p21"/>
          <p:cNvSpPr txBox="1"/>
          <p:nvPr/>
        </p:nvSpPr>
        <p:spPr>
          <a:xfrm>
            <a:off x="138200" y="1044175"/>
            <a:ext cx="66519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chemeClr val="dk2"/>
                </a:solidFill>
              </a:rPr>
              <a:t>DfM strategies such as design for disassembly, modular construction, and material labelling facilitate repair, reuse, remanufacturing, and recycling. Products that are easy to separate into single-material components are more likely to be effectively recycled rather than sent to landfill.</a:t>
            </a:r>
            <a:endParaRPr sz="1100">
              <a:solidFill>
                <a:schemeClr val="dk2"/>
              </a:solidFill>
            </a:endParaRPr>
          </a:p>
        </p:txBody>
      </p:sp>
      <p:sp>
        <p:nvSpPr>
          <p:cNvPr id="145" name="Google Shape;145;p21"/>
          <p:cNvSpPr/>
          <p:nvPr/>
        </p:nvSpPr>
        <p:spPr>
          <a:xfrm>
            <a:off x="149175" y="685792"/>
            <a:ext cx="1826700" cy="300300"/>
          </a:xfrm>
          <a:prstGeom prst="rect">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sz="1200"/>
              <a:t>During disposal</a:t>
            </a:r>
            <a:endParaRPr b="1" sz="1200"/>
          </a:p>
        </p:txBody>
      </p:sp>
      <p:sp>
        <p:nvSpPr>
          <p:cNvPr id="146" name="Google Shape;146;p21"/>
          <p:cNvSpPr txBox="1"/>
          <p:nvPr/>
        </p:nvSpPr>
        <p:spPr>
          <a:xfrm>
            <a:off x="138200" y="1967400"/>
            <a:ext cx="7032300" cy="2724300"/>
          </a:xfrm>
          <a:prstGeom prst="rect">
            <a:avLst/>
          </a:prstGeom>
          <a:noFill/>
          <a:ln>
            <a:noFill/>
          </a:ln>
        </p:spPr>
        <p:txBody>
          <a:bodyPr anchorCtr="0" anchor="t" bIns="91425" lIns="91425" spcFirstLastPara="1" rIns="91425" wrap="square" tIns="91425">
            <a:spAutoFit/>
          </a:bodyPr>
          <a:lstStyle/>
          <a:p>
            <a:pPr indent="-165100" lvl="0" marL="269999" rtl="0" algn="l">
              <a:lnSpc>
                <a:spcPct val="100000"/>
              </a:lnSpc>
              <a:spcBef>
                <a:spcPts val="0"/>
              </a:spcBef>
              <a:spcAft>
                <a:spcPts val="0"/>
              </a:spcAft>
              <a:buClr>
                <a:schemeClr val="dk2"/>
              </a:buClr>
              <a:buSzPts val="1100"/>
              <a:buChar char="●"/>
            </a:pPr>
            <a:r>
              <a:rPr lang="en-GB" sz="1100">
                <a:solidFill>
                  <a:schemeClr val="dk1"/>
                </a:solidFill>
              </a:rPr>
              <a:t>Designing for </a:t>
            </a:r>
            <a:r>
              <a:rPr b="1" lang="en-GB" sz="1100">
                <a:solidFill>
                  <a:schemeClr val="dk1"/>
                </a:solidFill>
              </a:rPr>
              <a:t>easy disassembly</a:t>
            </a:r>
            <a:r>
              <a:rPr lang="en-GB" sz="1100">
                <a:solidFill>
                  <a:schemeClr val="dk1"/>
                </a:solidFill>
              </a:rPr>
              <a:t> enables efficient separation of components for recycling.</a:t>
            </a:r>
            <a:br>
              <a:rPr lang="en-GB" sz="1100">
                <a:solidFill>
                  <a:schemeClr val="dk2"/>
                </a:solidFill>
              </a:rPr>
            </a:br>
            <a:endParaRPr sz="1100">
              <a:solidFill>
                <a:schemeClr val="dk2"/>
              </a:solidFill>
            </a:endParaRPr>
          </a:p>
          <a:p>
            <a:pPr indent="-165100" lvl="0" marL="269999" rtl="0" algn="l">
              <a:lnSpc>
                <a:spcPct val="100000"/>
              </a:lnSpc>
              <a:spcBef>
                <a:spcPts val="0"/>
              </a:spcBef>
              <a:spcAft>
                <a:spcPts val="0"/>
              </a:spcAft>
              <a:buClr>
                <a:schemeClr val="dk2"/>
              </a:buClr>
              <a:buSzPts val="1100"/>
              <a:buChar char="●"/>
            </a:pPr>
            <a:r>
              <a:rPr b="1" lang="en-GB" sz="1100">
                <a:solidFill>
                  <a:schemeClr val="dk2"/>
                </a:solidFill>
              </a:rPr>
              <a:t>Reducing the number of material types </a:t>
            </a:r>
            <a:r>
              <a:rPr lang="en-GB" sz="1100">
                <a:solidFill>
                  <a:schemeClr val="dk2"/>
                </a:solidFill>
              </a:rPr>
              <a:t>simplifies sorting and improves recyclability.</a:t>
            </a:r>
            <a:br>
              <a:rPr lang="en-GB" sz="1100">
                <a:solidFill>
                  <a:schemeClr val="dk2"/>
                </a:solidFill>
              </a:rPr>
            </a:br>
            <a:endParaRPr sz="1100">
              <a:solidFill>
                <a:schemeClr val="dk2"/>
              </a:solidFill>
            </a:endParaRPr>
          </a:p>
          <a:p>
            <a:pPr indent="-165100" lvl="0" marL="269999" rtl="0" algn="l">
              <a:lnSpc>
                <a:spcPct val="100000"/>
              </a:lnSpc>
              <a:spcBef>
                <a:spcPts val="0"/>
              </a:spcBef>
              <a:spcAft>
                <a:spcPts val="0"/>
              </a:spcAft>
              <a:buClr>
                <a:schemeClr val="dk2"/>
              </a:buClr>
              <a:buSzPts val="1100"/>
              <a:buChar char="●"/>
            </a:pPr>
            <a:r>
              <a:rPr b="1" lang="en-GB" sz="1100">
                <a:solidFill>
                  <a:schemeClr val="dk2"/>
                </a:solidFill>
              </a:rPr>
              <a:t>Avoiding permanent adhesives</a:t>
            </a:r>
            <a:r>
              <a:rPr lang="en-GB" sz="1100">
                <a:solidFill>
                  <a:schemeClr val="dk2"/>
                </a:solidFill>
              </a:rPr>
              <a:t> allows parts to be separated without damage.</a:t>
            </a:r>
            <a:br>
              <a:rPr lang="en-GB" sz="1100">
                <a:solidFill>
                  <a:schemeClr val="dk2"/>
                </a:solidFill>
              </a:rPr>
            </a:br>
            <a:endParaRPr sz="1100">
              <a:solidFill>
                <a:schemeClr val="dk2"/>
              </a:solidFill>
            </a:endParaRPr>
          </a:p>
          <a:p>
            <a:pPr indent="-165100" lvl="0" marL="269999" rtl="0" algn="l">
              <a:lnSpc>
                <a:spcPct val="100000"/>
              </a:lnSpc>
              <a:spcBef>
                <a:spcPts val="0"/>
              </a:spcBef>
              <a:spcAft>
                <a:spcPts val="0"/>
              </a:spcAft>
              <a:buClr>
                <a:schemeClr val="dk2"/>
              </a:buClr>
              <a:buSzPts val="1100"/>
              <a:buChar char="●"/>
            </a:pPr>
            <a:r>
              <a:rPr lang="en-GB" sz="1100">
                <a:solidFill>
                  <a:schemeClr val="dk2"/>
                </a:solidFill>
              </a:rPr>
              <a:t>Using </a:t>
            </a:r>
            <a:r>
              <a:rPr b="1" lang="en-GB" sz="1100">
                <a:solidFill>
                  <a:schemeClr val="dk2"/>
                </a:solidFill>
              </a:rPr>
              <a:t>recyclable</a:t>
            </a:r>
            <a:r>
              <a:rPr lang="en-GB" sz="1100">
                <a:solidFill>
                  <a:schemeClr val="dk2"/>
                </a:solidFill>
              </a:rPr>
              <a:t> or </a:t>
            </a:r>
            <a:r>
              <a:rPr b="1" lang="en-GB" sz="1100">
                <a:solidFill>
                  <a:schemeClr val="dk2"/>
                </a:solidFill>
              </a:rPr>
              <a:t>biodegradable</a:t>
            </a:r>
            <a:r>
              <a:rPr lang="en-GB" sz="1100">
                <a:solidFill>
                  <a:schemeClr val="dk2"/>
                </a:solidFill>
              </a:rPr>
              <a:t> </a:t>
            </a:r>
            <a:r>
              <a:rPr b="1" lang="en-GB" sz="1100">
                <a:solidFill>
                  <a:schemeClr val="dk2"/>
                </a:solidFill>
              </a:rPr>
              <a:t>materials</a:t>
            </a:r>
            <a:r>
              <a:rPr lang="en-GB" sz="1100">
                <a:solidFill>
                  <a:schemeClr val="dk2"/>
                </a:solidFill>
              </a:rPr>
              <a:t> reduces landfill impact.</a:t>
            </a:r>
            <a:br>
              <a:rPr lang="en-GB" sz="1100">
                <a:solidFill>
                  <a:schemeClr val="dk2"/>
                </a:solidFill>
              </a:rPr>
            </a:br>
            <a:endParaRPr sz="1100">
              <a:solidFill>
                <a:schemeClr val="dk2"/>
              </a:solidFill>
            </a:endParaRPr>
          </a:p>
          <a:p>
            <a:pPr indent="-165100" lvl="0" marL="269999" rtl="0" algn="l">
              <a:lnSpc>
                <a:spcPct val="100000"/>
              </a:lnSpc>
              <a:spcBef>
                <a:spcPts val="0"/>
              </a:spcBef>
              <a:spcAft>
                <a:spcPts val="0"/>
              </a:spcAft>
              <a:buClr>
                <a:schemeClr val="dk2"/>
              </a:buClr>
              <a:buSzPts val="1100"/>
              <a:buChar char="●"/>
            </a:pPr>
            <a:r>
              <a:rPr lang="en-GB" sz="1100">
                <a:solidFill>
                  <a:schemeClr val="dk2"/>
                </a:solidFill>
              </a:rPr>
              <a:t>Clearly </a:t>
            </a:r>
            <a:r>
              <a:rPr b="1" lang="en-GB" sz="1100">
                <a:solidFill>
                  <a:schemeClr val="dk2"/>
                </a:solidFill>
              </a:rPr>
              <a:t>labelling</a:t>
            </a:r>
            <a:r>
              <a:rPr lang="en-GB" sz="1100">
                <a:solidFill>
                  <a:schemeClr val="dk2"/>
                </a:solidFill>
              </a:rPr>
              <a:t> </a:t>
            </a:r>
            <a:r>
              <a:rPr b="1" lang="en-GB" sz="1100">
                <a:solidFill>
                  <a:schemeClr val="dk2"/>
                </a:solidFill>
              </a:rPr>
              <a:t>materials</a:t>
            </a:r>
            <a:r>
              <a:rPr lang="en-GB" sz="1100">
                <a:solidFill>
                  <a:schemeClr val="dk2"/>
                </a:solidFill>
              </a:rPr>
              <a:t> supports correct recycling processes.</a:t>
            </a:r>
            <a:br>
              <a:rPr lang="en-GB" sz="1100">
                <a:solidFill>
                  <a:schemeClr val="dk2"/>
                </a:solidFill>
              </a:rPr>
            </a:br>
            <a:endParaRPr sz="1100">
              <a:solidFill>
                <a:schemeClr val="dk2"/>
              </a:solidFill>
            </a:endParaRPr>
          </a:p>
          <a:p>
            <a:pPr indent="-165100" lvl="0" marL="269999" rtl="0" algn="l">
              <a:lnSpc>
                <a:spcPct val="100000"/>
              </a:lnSpc>
              <a:spcBef>
                <a:spcPts val="0"/>
              </a:spcBef>
              <a:spcAft>
                <a:spcPts val="0"/>
              </a:spcAft>
              <a:buClr>
                <a:schemeClr val="dk2"/>
              </a:buClr>
              <a:buSzPts val="1100"/>
              <a:buChar char="●"/>
            </a:pPr>
            <a:r>
              <a:rPr lang="en-GB" sz="1100">
                <a:solidFill>
                  <a:schemeClr val="dk2"/>
                </a:solidFill>
              </a:rPr>
              <a:t>Designing </a:t>
            </a:r>
            <a:r>
              <a:rPr b="1" lang="en-GB" sz="1100">
                <a:solidFill>
                  <a:schemeClr val="dk2"/>
                </a:solidFill>
              </a:rPr>
              <a:t>modular</a:t>
            </a:r>
            <a:r>
              <a:rPr lang="en-GB" sz="1100">
                <a:solidFill>
                  <a:schemeClr val="dk2"/>
                </a:solidFill>
              </a:rPr>
              <a:t> </a:t>
            </a:r>
            <a:r>
              <a:rPr b="1" lang="en-GB" sz="1100">
                <a:solidFill>
                  <a:schemeClr val="dk2"/>
                </a:solidFill>
              </a:rPr>
              <a:t>components</a:t>
            </a:r>
            <a:r>
              <a:rPr lang="en-GB" sz="1100">
                <a:solidFill>
                  <a:schemeClr val="dk2"/>
                </a:solidFill>
              </a:rPr>
              <a:t> allows reuse or remanufacture instead of full disposal.</a:t>
            </a:r>
            <a:br>
              <a:rPr lang="en-GB" sz="1100">
                <a:solidFill>
                  <a:schemeClr val="dk2"/>
                </a:solidFill>
              </a:rPr>
            </a:br>
            <a:endParaRPr sz="1100">
              <a:solidFill>
                <a:schemeClr val="dk2"/>
              </a:solidFill>
            </a:endParaRPr>
          </a:p>
          <a:p>
            <a:pPr indent="-165100" lvl="0" marL="269999" rtl="0" algn="l">
              <a:lnSpc>
                <a:spcPct val="100000"/>
              </a:lnSpc>
              <a:spcBef>
                <a:spcPts val="0"/>
              </a:spcBef>
              <a:spcAft>
                <a:spcPts val="0"/>
              </a:spcAft>
              <a:buClr>
                <a:schemeClr val="dk2"/>
              </a:buClr>
              <a:buSzPts val="1100"/>
              <a:buChar char="●"/>
            </a:pPr>
            <a:r>
              <a:rPr b="1" lang="en-GB" sz="1100">
                <a:solidFill>
                  <a:schemeClr val="dk2"/>
                </a:solidFill>
              </a:rPr>
              <a:t>Standardising</a:t>
            </a:r>
            <a:r>
              <a:rPr lang="en-GB" sz="1100">
                <a:solidFill>
                  <a:schemeClr val="dk2"/>
                </a:solidFill>
              </a:rPr>
              <a:t> </a:t>
            </a:r>
            <a:r>
              <a:rPr b="1" lang="en-GB" sz="1100">
                <a:solidFill>
                  <a:schemeClr val="dk2"/>
                </a:solidFill>
              </a:rPr>
              <a:t>fasteners</a:t>
            </a:r>
            <a:r>
              <a:rPr lang="en-GB" sz="1100">
                <a:solidFill>
                  <a:schemeClr val="dk2"/>
                </a:solidFill>
              </a:rPr>
              <a:t> (e.g., using screws instead of rivets) improves repair and material recovery.</a:t>
            </a:r>
            <a:br>
              <a:rPr lang="en-GB" sz="1100">
                <a:solidFill>
                  <a:schemeClr val="dk2"/>
                </a:solidFill>
              </a:rPr>
            </a:br>
            <a:endParaRPr sz="1100">
              <a:solidFill>
                <a:schemeClr val="dk2"/>
              </a:solidFill>
            </a:endParaRPr>
          </a:p>
          <a:p>
            <a:pPr indent="-165100" lvl="0" marL="269999" rtl="0" algn="l">
              <a:lnSpc>
                <a:spcPct val="100000"/>
              </a:lnSpc>
              <a:spcBef>
                <a:spcPts val="0"/>
              </a:spcBef>
              <a:spcAft>
                <a:spcPts val="0"/>
              </a:spcAft>
              <a:buClr>
                <a:schemeClr val="dk2"/>
              </a:buClr>
              <a:buSzPts val="1100"/>
              <a:buChar char="●"/>
            </a:pPr>
            <a:r>
              <a:rPr lang="en-GB" sz="1100">
                <a:solidFill>
                  <a:schemeClr val="dk2"/>
                </a:solidFill>
              </a:rPr>
              <a:t>Designing </a:t>
            </a:r>
            <a:r>
              <a:rPr b="1" lang="en-GB" sz="1100">
                <a:solidFill>
                  <a:schemeClr val="dk2"/>
                </a:solidFill>
              </a:rPr>
              <a:t>durable</a:t>
            </a:r>
            <a:r>
              <a:rPr lang="en-GB" sz="1100">
                <a:solidFill>
                  <a:schemeClr val="dk2"/>
                </a:solidFill>
              </a:rPr>
              <a:t> </a:t>
            </a:r>
            <a:r>
              <a:rPr b="1" lang="en-GB" sz="1100">
                <a:solidFill>
                  <a:schemeClr val="dk2"/>
                </a:solidFill>
              </a:rPr>
              <a:t>components</a:t>
            </a:r>
            <a:r>
              <a:rPr lang="en-GB" sz="1100">
                <a:solidFill>
                  <a:schemeClr val="dk2"/>
                </a:solidFill>
              </a:rPr>
              <a:t> enables secondary use markets.</a:t>
            </a:r>
            <a:endParaRPr sz="1100">
              <a:solidFill>
                <a:schemeClr val="dk2"/>
              </a:solidFill>
            </a:endParaRPr>
          </a:p>
        </p:txBody>
      </p:sp>
      <p:pic>
        <p:nvPicPr>
          <p:cNvPr id="147" name="Google Shape;147;p21"/>
          <p:cNvPicPr preferRelativeResize="0"/>
          <p:nvPr/>
        </p:nvPicPr>
        <p:blipFill rotWithShape="1">
          <a:blip r:embed="rId3">
            <a:alphaModFix/>
          </a:blip>
          <a:srcRect b="17667" l="8721" r="28358" t="2172"/>
          <a:stretch/>
        </p:blipFill>
        <p:spPr>
          <a:xfrm>
            <a:off x="7294175" y="874550"/>
            <a:ext cx="1116774" cy="862325"/>
          </a:xfrm>
          <a:prstGeom prst="rect">
            <a:avLst/>
          </a:prstGeom>
          <a:noFill/>
          <a:ln>
            <a:noFill/>
          </a:ln>
        </p:spPr>
      </p:pic>
      <p:pic>
        <p:nvPicPr>
          <p:cNvPr id="148" name="Google Shape;148;p21"/>
          <p:cNvPicPr preferRelativeResize="0"/>
          <p:nvPr/>
        </p:nvPicPr>
        <p:blipFill rotWithShape="1">
          <a:blip r:embed="rId4">
            <a:alphaModFix/>
          </a:blip>
          <a:srcRect b="11494" l="28652" r="31486" t="17337"/>
          <a:stretch/>
        </p:blipFill>
        <p:spPr>
          <a:xfrm>
            <a:off x="7320363" y="1788975"/>
            <a:ext cx="1064400" cy="1242025"/>
          </a:xfrm>
          <a:prstGeom prst="rect">
            <a:avLst/>
          </a:prstGeom>
          <a:noFill/>
          <a:ln>
            <a:noFill/>
          </a:ln>
        </p:spPr>
      </p:pic>
      <p:pic>
        <p:nvPicPr>
          <p:cNvPr id="149" name="Google Shape;149;p21"/>
          <p:cNvPicPr preferRelativeResize="0"/>
          <p:nvPr/>
        </p:nvPicPr>
        <p:blipFill>
          <a:blip r:embed="rId5">
            <a:alphaModFix/>
          </a:blip>
          <a:stretch>
            <a:fillRect/>
          </a:stretch>
        </p:blipFill>
        <p:spPr>
          <a:xfrm>
            <a:off x="7231999" y="3031000"/>
            <a:ext cx="1327064" cy="8623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grpSp>
        <p:nvGrpSpPr>
          <p:cNvPr id="154" name="Google Shape;154;p22"/>
          <p:cNvGrpSpPr/>
          <p:nvPr/>
        </p:nvGrpSpPr>
        <p:grpSpPr>
          <a:xfrm>
            <a:off x="152400" y="152400"/>
            <a:ext cx="8714725" cy="3898657"/>
            <a:chOff x="152400" y="152400"/>
            <a:chExt cx="8714725" cy="3898657"/>
          </a:xfrm>
        </p:grpSpPr>
        <p:pic>
          <p:nvPicPr>
            <p:cNvPr id="155" name="Google Shape;155;p22" title="Screenshot 2026-04-29 at 3.55.10 PM.png"/>
            <p:cNvPicPr preferRelativeResize="0"/>
            <p:nvPr/>
          </p:nvPicPr>
          <p:blipFill>
            <a:blip r:embed="rId3">
              <a:alphaModFix/>
            </a:blip>
            <a:stretch>
              <a:fillRect/>
            </a:stretch>
          </p:blipFill>
          <p:spPr>
            <a:xfrm>
              <a:off x="152400" y="152400"/>
              <a:ext cx="8714725" cy="1722875"/>
            </a:xfrm>
            <a:prstGeom prst="rect">
              <a:avLst/>
            </a:prstGeom>
            <a:noFill/>
            <a:ln>
              <a:noFill/>
            </a:ln>
          </p:spPr>
        </p:pic>
        <p:pic>
          <p:nvPicPr>
            <p:cNvPr id="156" name="Google Shape;156;p22" title="Screenshot 2026-04-29 at 3.55.22 PM.png"/>
            <p:cNvPicPr preferRelativeResize="0"/>
            <p:nvPr/>
          </p:nvPicPr>
          <p:blipFill>
            <a:blip r:embed="rId4">
              <a:alphaModFix/>
            </a:blip>
            <a:stretch>
              <a:fillRect/>
            </a:stretch>
          </p:blipFill>
          <p:spPr>
            <a:xfrm>
              <a:off x="152400" y="1621707"/>
              <a:ext cx="8594899" cy="2429350"/>
            </a:xfrm>
            <a:prstGeom prst="rect">
              <a:avLst/>
            </a:prstGeom>
            <a:noFill/>
            <a:ln>
              <a:noFill/>
            </a:ln>
          </p:spPr>
        </p:pic>
      </p:gr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