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ff287a3c2c_1_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ff287a3c2c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ff287a3c2c_1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ff287a3c2c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ff287a3c2c_1_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ff287a3c2c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ff287a3c2c_1_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ff287a3c2c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ff287a3c2c_1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ff287a3c2c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ff287a3c2c_1_1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ff287a3c2c_1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ff287a3c2c_1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ff287a3c2c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ff287a3c2c_1_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ff287a3c2c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ff287a3c2c_1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ff287a3c2c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ff287a3c2c_1_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ff287a3c2c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ff287a3c2c_1_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ff287a3c2c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ff287a3c2c_1_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ff287a3c2c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ff287a3c2c_1_1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ff287a3c2c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ff287a3c2c_1_1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ff287a3c2c_1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ff287a3c2c_1_1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ff287a3c2c_1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ff287a3c2c_1_1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ff287a3c2c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ff287a3c2c_1_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ff287a3c2c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ff287a3c2c_1_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ff287a3c2c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ff287a3c2c_1_10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ff287a3c2c_1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ff287a3c2c_1_10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ff287a3c2c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ff287a3c2c_1_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ff287a3c2c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ff287a3c2c_1_1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ff287a3c2c_1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ff287a3c2c_1_1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ff287a3c2c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ff287a3c2c_1_1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ff287a3c2c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ff287a3c2c_1_1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ff287a3c2c_1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ff287a3c2c_1_1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ff287a3c2c_1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rgbClr val="004C5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6025" y="301575"/>
            <a:ext cx="9150050" cy="4496748"/>
          </a:xfrm>
          <a:custGeom>
            <a:rect b="b" l="l" r="r" t="t"/>
            <a:pathLst>
              <a:path extrusionOk="0" h="149344" w="366002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-5900" y="759982"/>
            <a:ext cx="9144150" cy="3769800"/>
          </a:xfrm>
          <a:custGeom>
            <a:rect b="b" l="l" r="r" t="t"/>
            <a:pathLst>
              <a:path extrusionOk="0" h="150792" w="365766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>
            <a:off x="0" y="1351100"/>
            <a:ext cx="9156075" cy="2889063"/>
          </a:xfrm>
          <a:custGeom>
            <a:rect b="b" l="l" r="r" t="t"/>
            <a:pathLst>
              <a:path extrusionOk="0" h="106157" w="366243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1719025" y="1991825"/>
            <a:ext cx="5706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rgbClr val="ABE33F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 flipH="1">
            <a:off x="6025" y="301575"/>
            <a:ext cx="9150050" cy="4496748"/>
          </a:xfrm>
          <a:custGeom>
            <a:rect b="b" l="l" r="r" t="t"/>
            <a:pathLst>
              <a:path extrusionOk="0" h="149344" w="366002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-5900" y="753950"/>
            <a:ext cx="9144150" cy="3769800"/>
          </a:xfrm>
          <a:custGeom>
            <a:rect b="b" l="l" r="r" t="t"/>
            <a:pathLst>
              <a:path extrusionOk="0" h="150792" w="365766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7" name="Google Shape;17;p3"/>
          <p:cNvSpPr/>
          <p:nvPr/>
        </p:nvSpPr>
        <p:spPr>
          <a:xfrm>
            <a:off x="0" y="1351100"/>
            <a:ext cx="9156075" cy="2889063"/>
          </a:xfrm>
          <a:custGeom>
            <a:rect b="b" l="l" r="r" t="t"/>
            <a:pathLst>
              <a:path extrusionOk="0" h="106157" w="366243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8" name="Google Shape;18;p3"/>
          <p:cNvSpPr txBox="1"/>
          <p:nvPr>
            <p:ph type="ctrTitle"/>
          </p:nvPr>
        </p:nvSpPr>
        <p:spPr>
          <a:xfrm>
            <a:off x="1815525" y="2040550"/>
            <a:ext cx="55131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815375" y="3068650"/>
            <a:ext cx="55131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b="1"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b="1"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b="1"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6025" y="301575"/>
            <a:ext cx="9150050" cy="4496748"/>
          </a:xfrm>
          <a:custGeom>
            <a:rect b="b" l="l" r="r" t="t"/>
            <a:pathLst>
              <a:path extrusionOk="0" h="149344" w="366002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23" name="Google Shape;23;p4"/>
          <p:cNvSpPr/>
          <p:nvPr/>
        </p:nvSpPr>
        <p:spPr>
          <a:xfrm>
            <a:off x="0" y="1580113"/>
            <a:ext cx="9144000" cy="3341668"/>
          </a:xfrm>
          <a:custGeom>
            <a:rect b="b" l="l" r="r" t="t"/>
            <a:pathLst>
              <a:path extrusionOk="0" h="110982" w="365760">
                <a:moveTo>
                  <a:pt x="0" y="0"/>
                </a:moveTo>
                <a:lnTo>
                  <a:pt x="0" y="54526"/>
                </a:lnTo>
                <a:lnTo>
                  <a:pt x="317748" y="110982"/>
                </a:lnTo>
                <a:lnTo>
                  <a:pt x="365760" y="84202"/>
                </a:lnTo>
                <a:lnTo>
                  <a:pt x="365760" y="2678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24" name="Google Shape;24;p4"/>
          <p:cNvSpPr/>
          <p:nvPr/>
        </p:nvSpPr>
        <p:spPr>
          <a:xfrm>
            <a:off x="-5900" y="410541"/>
            <a:ext cx="9144152" cy="4453148"/>
          </a:xfrm>
          <a:custGeom>
            <a:rect b="b" l="l" r="r" t="t"/>
            <a:pathLst>
              <a:path extrusionOk="0" h="147896" w="365036">
                <a:moveTo>
                  <a:pt x="365036" y="21714"/>
                </a:moveTo>
                <a:lnTo>
                  <a:pt x="87097" y="0"/>
                </a:lnTo>
                <a:lnTo>
                  <a:pt x="0" y="57421"/>
                </a:lnTo>
                <a:lnTo>
                  <a:pt x="0" y="117255"/>
                </a:lnTo>
                <a:lnTo>
                  <a:pt x="241266" y="147896"/>
                </a:lnTo>
                <a:lnTo>
                  <a:pt x="365036" y="112913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1833775" y="2314200"/>
            <a:ext cx="5476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◆"/>
              <a:defRPr b="1" i="1">
                <a:solidFill>
                  <a:srgbClr val="FFFFFF"/>
                </a:solidFill>
              </a:defRPr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◆"/>
              <a:defRPr b="1" i="1">
                <a:solidFill>
                  <a:srgbClr val="FFFFFF"/>
                </a:solidFill>
              </a:defRPr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◇"/>
              <a:defRPr b="1" i="1">
                <a:solidFill>
                  <a:srgbClr val="FFFFFF"/>
                </a:solidFill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b="1" i="1">
                <a:solidFill>
                  <a:srgbClr val="FFFFFF"/>
                </a:solidFill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b="1" i="1">
                <a:solidFill>
                  <a:srgbClr val="FFFFFF"/>
                </a:solidFill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b="1" i="1">
                <a:solidFill>
                  <a:srgbClr val="FFFFFF"/>
                </a:solidFill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b="1" i="1">
                <a:solidFill>
                  <a:srgbClr val="FFFFFF"/>
                </a:solidFill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b="1" i="1">
                <a:solidFill>
                  <a:srgbClr val="FFFFFF"/>
                </a:solidFill>
              </a:defRPr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b="1" i="1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/>
        </p:nvSpPr>
        <p:spPr>
          <a:xfrm>
            <a:off x="3593400" y="10861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6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4179900" y="1041875"/>
            <a:ext cx="784200" cy="784200"/>
          </a:xfrm>
          <a:prstGeom prst="diamond">
            <a:avLst/>
          </a:prstGeom>
          <a:noFill/>
          <a:ln cap="flat" cmpd="sng" w="285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5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31" name="Google Shape;31;p5"/>
            <p:cNvSpPr/>
            <p:nvPr/>
          </p:nvSpPr>
          <p:spPr>
            <a:xfrm>
              <a:off x="0" y="0"/>
              <a:ext cx="8552900" cy="1333000"/>
            </a:xfrm>
            <a:custGeom>
              <a:rect b="b" l="l" r="r" t="t"/>
              <a:pathLst>
                <a:path extrusionOk="0" h="53320" w="342116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2" name="Google Shape;32;p5"/>
            <p:cNvSpPr/>
            <p:nvPr/>
          </p:nvSpPr>
          <p:spPr>
            <a:xfrm>
              <a:off x="2563450" y="0"/>
              <a:ext cx="6580550" cy="1272675"/>
            </a:xfrm>
            <a:custGeom>
              <a:rect b="b" l="l" r="r" t="t"/>
              <a:pathLst>
                <a:path extrusionOk="0" h="50907" w="263222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3" name="Google Shape;33;p5"/>
            <p:cNvSpPr/>
            <p:nvPr/>
          </p:nvSpPr>
          <p:spPr>
            <a:xfrm>
              <a:off x="-6025" y="2"/>
              <a:ext cx="7298300" cy="1471709"/>
            </a:xfrm>
            <a:custGeom>
              <a:rect b="b" l="l" r="r" t="t"/>
              <a:pathLst>
                <a:path extrusionOk="0" h="58628" w="291932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34" name="Google Shape;34;p5"/>
            <p:cNvSpPr/>
            <p:nvPr/>
          </p:nvSpPr>
          <p:spPr>
            <a:xfrm>
              <a:off x="3596100" y="4667000"/>
              <a:ext cx="5090700" cy="476500"/>
            </a:xfrm>
            <a:custGeom>
              <a:rect b="b" l="l" r="r" t="t"/>
              <a:pathLst>
                <a:path extrusionOk="0" h="19060" w="203628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5" name="Google Shape;35;p5"/>
            <p:cNvSpPr/>
            <p:nvPr/>
          </p:nvSpPr>
          <p:spPr>
            <a:xfrm>
              <a:off x="5525000" y="4692625"/>
              <a:ext cx="3637100" cy="470475"/>
            </a:xfrm>
            <a:custGeom>
              <a:rect b="b" l="l" r="r" t="t"/>
              <a:pathLst>
                <a:path extrusionOk="0" h="18819" w="145484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6" name="Google Shape;36;p5"/>
            <p:cNvSpPr/>
            <p:nvPr/>
          </p:nvSpPr>
          <p:spPr>
            <a:xfrm>
              <a:off x="7521475" y="4023125"/>
              <a:ext cx="1634600" cy="1139975"/>
            </a:xfrm>
            <a:custGeom>
              <a:rect b="b" l="l" r="r" t="t"/>
              <a:pathLst>
                <a:path extrusionOk="0" h="45599" w="65384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37" name="Google Shape;37;p5"/>
          <p:cNvSpPr txBox="1"/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886650" y="1598408"/>
            <a:ext cx="73707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◆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◆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◇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42" name="Google Shape;42;p6"/>
            <p:cNvSpPr/>
            <p:nvPr/>
          </p:nvSpPr>
          <p:spPr>
            <a:xfrm>
              <a:off x="0" y="0"/>
              <a:ext cx="8552900" cy="1333000"/>
            </a:xfrm>
            <a:custGeom>
              <a:rect b="b" l="l" r="r" t="t"/>
              <a:pathLst>
                <a:path extrusionOk="0" h="53320" w="342116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3" name="Google Shape;43;p6"/>
            <p:cNvSpPr/>
            <p:nvPr/>
          </p:nvSpPr>
          <p:spPr>
            <a:xfrm>
              <a:off x="2563450" y="0"/>
              <a:ext cx="6580550" cy="1272675"/>
            </a:xfrm>
            <a:custGeom>
              <a:rect b="b" l="l" r="r" t="t"/>
              <a:pathLst>
                <a:path extrusionOk="0" h="50907" w="263222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4" name="Google Shape;44;p6"/>
            <p:cNvSpPr/>
            <p:nvPr/>
          </p:nvSpPr>
          <p:spPr>
            <a:xfrm>
              <a:off x="-6025" y="2"/>
              <a:ext cx="7298300" cy="1471709"/>
            </a:xfrm>
            <a:custGeom>
              <a:rect b="b" l="l" r="r" t="t"/>
              <a:pathLst>
                <a:path extrusionOk="0" h="58628" w="291932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45" name="Google Shape;45;p6"/>
            <p:cNvSpPr/>
            <p:nvPr/>
          </p:nvSpPr>
          <p:spPr>
            <a:xfrm>
              <a:off x="3596100" y="4667000"/>
              <a:ext cx="5090700" cy="476500"/>
            </a:xfrm>
            <a:custGeom>
              <a:rect b="b" l="l" r="r" t="t"/>
              <a:pathLst>
                <a:path extrusionOk="0" h="19060" w="203628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6" name="Google Shape;46;p6"/>
            <p:cNvSpPr/>
            <p:nvPr/>
          </p:nvSpPr>
          <p:spPr>
            <a:xfrm>
              <a:off x="5525000" y="4692625"/>
              <a:ext cx="3637100" cy="470475"/>
            </a:xfrm>
            <a:custGeom>
              <a:rect b="b" l="l" r="r" t="t"/>
              <a:pathLst>
                <a:path extrusionOk="0" h="18819" w="145484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7" name="Google Shape;47;p6"/>
            <p:cNvSpPr/>
            <p:nvPr/>
          </p:nvSpPr>
          <p:spPr>
            <a:xfrm>
              <a:off x="7521475" y="4023125"/>
              <a:ext cx="1634600" cy="1139975"/>
            </a:xfrm>
            <a:custGeom>
              <a:rect b="b" l="l" r="r" t="t"/>
              <a:pathLst>
                <a:path extrusionOk="0" h="45599" w="65384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48" name="Google Shape;48;p6"/>
          <p:cNvSpPr txBox="1"/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" type="body"/>
          </p:nvPr>
        </p:nvSpPr>
        <p:spPr>
          <a:xfrm>
            <a:off x="904925" y="1495850"/>
            <a:ext cx="3560100" cy="34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◆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◆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0" name="Google Shape;50;p6"/>
          <p:cNvSpPr txBox="1"/>
          <p:nvPr>
            <p:ph idx="2" type="body"/>
          </p:nvPr>
        </p:nvSpPr>
        <p:spPr>
          <a:xfrm>
            <a:off x="4679180" y="1495850"/>
            <a:ext cx="3560100" cy="34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◆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◆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1" name="Google Shape;51;p6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p7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54" name="Google Shape;54;p7"/>
            <p:cNvSpPr/>
            <p:nvPr/>
          </p:nvSpPr>
          <p:spPr>
            <a:xfrm>
              <a:off x="0" y="0"/>
              <a:ext cx="8552900" cy="1333000"/>
            </a:xfrm>
            <a:custGeom>
              <a:rect b="b" l="l" r="r" t="t"/>
              <a:pathLst>
                <a:path extrusionOk="0" h="53320" w="342116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55" name="Google Shape;55;p7"/>
            <p:cNvSpPr/>
            <p:nvPr/>
          </p:nvSpPr>
          <p:spPr>
            <a:xfrm>
              <a:off x="2563450" y="0"/>
              <a:ext cx="6580550" cy="1272675"/>
            </a:xfrm>
            <a:custGeom>
              <a:rect b="b" l="l" r="r" t="t"/>
              <a:pathLst>
                <a:path extrusionOk="0" h="50907" w="263222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56" name="Google Shape;56;p7"/>
            <p:cNvSpPr/>
            <p:nvPr/>
          </p:nvSpPr>
          <p:spPr>
            <a:xfrm>
              <a:off x="-6025" y="2"/>
              <a:ext cx="7298300" cy="1471709"/>
            </a:xfrm>
            <a:custGeom>
              <a:rect b="b" l="l" r="r" t="t"/>
              <a:pathLst>
                <a:path extrusionOk="0" h="58628" w="291932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57" name="Google Shape;57;p7"/>
            <p:cNvSpPr/>
            <p:nvPr/>
          </p:nvSpPr>
          <p:spPr>
            <a:xfrm>
              <a:off x="3596100" y="4667000"/>
              <a:ext cx="5090700" cy="476500"/>
            </a:xfrm>
            <a:custGeom>
              <a:rect b="b" l="l" r="r" t="t"/>
              <a:pathLst>
                <a:path extrusionOk="0" h="19060" w="203628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58" name="Google Shape;58;p7"/>
            <p:cNvSpPr/>
            <p:nvPr/>
          </p:nvSpPr>
          <p:spPr>
            <a:xfrm>
              <a:off x="5525000" y="4692625"/>
              <a:ext cx="3637100" cy="470475"/>
            </a:xfrm>
            <a:custGeom>
              <a:rect b="b" l="l" r="r" t="t"/>
              <a:pathLst>
                <a:path extrusionOk="0" h="18819" w="145484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59" name="Google Shape;59;p7"/>
            <p:cNvSpPr/>
            <p:nvPr/>
          </p:nvSpPr>
          <p:spPr>
            <a:xfrm>
              <a:off x="7521475" y="4023125"/>
              <a:ext cx="1634600" cy="1139975"/>
            </a:xfrm>
            <a:custGeom>
              <a:rect b="b" l="l" r="r" t="t"/>
              <a:pathLst>
                <a:path extrusionOk="0" h="45599" w="65384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60" name="Google Shape;60;p7"/>
          <p:cNvSpPr txBox="1"/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870750" y="1495850"/>
            <a:ext cx="2365200" cy="34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◆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◇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357262" y="1495850"/>
            <a:ext cx="2365200" cy="34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◆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◇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5843773" y="1495850"/>
            <a:ext cx="2365200" cy="34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◆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◇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67" name="Google Shape;67;p8"/>
            <p:cNvSpPr/>
            <p:nvPr/>
          </p:nvSpPr>
          <p:spPr>
            <a:xfrm>
              <a:off x="0" y="0"/>
              <a:ext cx="8552900" cy="1333000"/>
            </a:xfrm>
            <a:custGeom>
              <a:rect b="b" l="l" r="r" t="t"/>
              <a:pathLst>
                <a:path extrusionOk="0" h="53320" w="342116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68" name="Google Shape;68;p8"/>
            <p:cNvSpPr/>
            <p:nvPr/>
          </p:nvSpPr>
          <p:spPr>
            <a:xfrm>
              <a:off x="2563450" y="0"/>
              <a:ext cx="6580550" cy="1272675"/>
            </a:xfrm>
            <a:custGeom>
              <a:rect b="b" l="l" r="r" t="t"/>
              <a:pathLst>
                <a:path extrusionOk="0" h="50907" w="263222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69" name="Google Shape;69;p8"/>
            <p:cNvSpPr/>
            <p:nvPr/>
          </p:nvSpPr>
          <p:spPr>
            <a:xfrm>
              <a:off x="-6025" y="2"/>
              <a:ext cx="7298300" cy="1471709"/>
            </a:xfrm>
            <a:custGeom>
              <a:rect b="b" l="l" r="r" t="t"/>
              <a:pathLst>
                <a:path extrusionOk="0" h="58628" w="291932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70" name="Google Shape;70;p8"/>
            <p:cNvSpPr/>
            <p:nvPr/>
          </p:nvSpPr>
          <p:spPr>
            <a:xfrm>
              <a:off x="3596100" y="4667000"/>
              <a:ext cx="5090700" cy="476500"/>
            </a:xfrm>
            <a:custGeom>
              <a:rect b="b" l="l" r="r" t="t"/>
              <a:pathLst>
                <a:path extrusionOk="0" h="19060" w="203628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71" name="Google Shape;71;p8"/>
            <p:cNvSpPr/>
            <p:nvPr/>
          </p:nvSpPr>
          <p:spPr>
            <a:xfrm>
              <a:off x="5525000" y="4692625"/>
              <a:ext cx="3637100" cy="470475"/>
            </a:xfrm>
            <a:custGeom>
              <a:rect b="b" l="l" r="r" t="t"/>
              <a:pathLst>
                <a:path extrusionOk="0" h="18819" w="145484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72" name="Google Shape;72;p8"/>
            <p:cNvSpPr/>
            <p:nvPr/>
          </p:nvSpPr>
          <p:spPr>
            <a:xfrm>
              <a:off x="7521475" y="4023125"/>
              <a:ext cx="1634600" cy="1139975"/>
            </a:xfrm>
            <a:custGeom>
              <a:rect b="b" l="l" r="r" t="t"/>
              <a:pathLst>
                <a:path extrusionOk="0" h="45599" w="65384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73" name="Google Shape;73;p8"/>
          <p:cNvSpPr txBox="1"/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/>
          <p:nvPr/>
        </p:nvSpPr>
        <p:spPr>
          <a:xfrm>
            <a:off x="-2355" y="0"/>
            <a:ext cx="5209571" cy="983354"/>
          </a:xfrm>
          <a:custGeom>
            <a:rect b="b" l="l" r="r" t="t"/>
            <a:pathLst>
              <a:path extrusionOk="0" h="53320" w="342116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7" name="Google Shape;77;p9"/>
          <p:cNvSpPr/>
          <p:nvPr/>
        </p:nvSpPr>
        <p:spPr>
          <a:xfrm>
            <a:off x="-6025" y="2"/>
            <a:ext cx="4445394" cy="1085644"/>
          </a:xfrm>
          <a:custGeom>
            <a:rect b="b" l="l" r="r" t="t"/>
            <a:pathLst>
              <a:path extrusionOk="0" h="58628" w="291932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8" name="Google Shape;78;p9"/>
          <p:cNvSpPr/>
          <p:nvPr/>
        </p:nvSpPr>
        <p:spPr>
          <a:xfrm>
            <a:off x="6375475" y="4745747"/>
            <a:ext cx="2548913" cy="400879"/>
          </a:xfrm>
          <a:custGeom>
            <a:rect b="b" l="l" r="r" t="t"/>
            <a:pathLst>
              <a:path extrusionOk="0" h="19060" w="203628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9" name="Google Shape;79;p9"/>
          <p:cNvSpPr/>
          <p:nvPr/>
        </p:nvSpPr>
        <p:spPr>
          <a:xfrm>
            <a:off x="7341180" y="4767304"/>
            <a:ext cx="1821096" cy="395811"/>
          </a:xfrm>
          <a:custGeom>
            <a:rect b="b" l="l" r="r" t="t"/>
            <a:pathLst>
              <a:path extrusionOk="0" h="18819" w="145484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0" name="Google Shape;80;p9"/>
          <p:cNvSpPr/>
          <p:nvPr/>
        </p:nvSpPr>
        <p:spPr>
          <a:xfrm>
            <a:off x="8340717" y="4204075"/>
            <a:ext cx="818444" cy="959061"/>
          </a:xfrm>
          <a:custGeom>
            <a:rect b="b" l="l" r="r" t="t"/>
            <a:pathLst>
              <a:path extrusionOk="0" h="45599" w="65384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1" name="Google Shape;81;p9"/>
          <p:cNvSpPr/>
          <p:nvPr/>
        </p:nvSpPr>
        <p:spPr>
          <a:xfrm>
            <a:off x="1559025" y="-6025"/>
            <a:ext cx="4116775" cy="944875"/>
          </a:xfrm>
          <a:custGeom>
            <a:rect b="b" l="l" r="r" t="t"/>
            <a:pathLst>
              <a:path extrusionOk="0" h="37795" w="164671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2" name="Google Shape;82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-2355" y="0"/>
            <a:ext cx="5209571" cy="983354"/>
          </a:xfrm>
          <a:custGeom>
            <a:rect b="b" l="l" r="r" t="t"/>
            <a:pathLst>
              <a:path extrusionOk="0" h="53320" w="342116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6" name="Google Shape;86;p10"/>
          <p:cNvSpPr/>
          <p:nvPr/>
        </p:nvSpPr>
        <p:spPr>
          <a:xfrm>
            <a:off x="-6025" y="2"/>
            <a:ext cx="4445394" cy="1085644"/>
          </a:xfrm>
          <a:custGeom>
            <a:rect b="b" l="l" r="r" t="t"/>
            <a:pathLst>
              <a:path extrusionOk="0" h="58628" w="291932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7" name="Google Shape;87;p10"/>
          <p:cNvSpPr/>
          <p:nvPr/>
        </p:nvSpPr>
        <p:spPr>
          <a:xfrm>
            <a:off x="6375475" y="4745747"/>
            <a:ext cx="2548913" cy="400879"/>
          </a:xfrm>
          <a:custGeom>
            <a:rect b="b" l="l" r="r" t="t"/>
            <a:pathLst>
              <a:path extrusionOk="0" h="19060" w="203628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88" name="Google Shape;88;p10"/>
          <p:cNvSpPr/>
          <p:nvPr/>
        </p:nvSpPr>
        <p:spPr>
          <a:xfrm>
            <a:off x="7341180" y="4767304"/>
            <a:ext cx="1821096" cy="395811"/>
          </a:xfrm>
          <a:custGeom>
            <a:rect b="b" l="l" r="r" t="t"/>
            <a:pathLst>
              <a:path extrusionOk="0" h="18819" w="145484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9" name="Google Shape;89;p10"/>
          <p:cNvSpPr/>
          <p:nvPr/>
        </p:nvSpPr>
        <p:spPr>
          <a:xfrm>
            <a:off x="8340717" y="4204075"/>
            <a:ext cx="818444" cy="959061"/>
          </a:xfrm>
          <a:custGeom>
            <a:rect b="b" l="l" r="r" t="t"/>
            <a:pathLst>
              <a:path extrusionOk="0" h="45599" w="65384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90" name="Google Shape;90;p10"/>
          <p:cNvSpPr/>
          <p:nvPr/>
        </p:nvSpPr>
        <p:spPr>
          <a:xfrm>
            <a:off x="1559025" y="-6025"/>
            <a:ext cx="4116775" cy="944875"/>
          </a:xfrm>
          <a:custGeom>
            <a:rect b="b" l="l" r="r" t="t"/>
            <a:pathLst>
              <a:path extrusionOk="0" h="37795" w="164671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91" name="Google Shape;91;p10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886650" y="1598408"/>
            <a:ext cx="7370700" cy="3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◇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b="1" sz="24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bit.ly/EE-RQ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/>
          <p:nvPr>
            <p:ph type="ctrTitle"/>
          </p:nvPr>
        </p:nvSpPr>
        <p:spPr>
          <a:xfrm>
            <a:off x="1003850" y="1991825"/>
            <a:ext cx="7316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Extended Essay</a:t>
            </a:r>
            <a:endParaRPr sz="7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Design Technology </a:t>
            </a: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/>
          <p:nvPr>
            <p:ph idx="4294967295" type="ctrTitle"/>
          </p:nvPr>
        </p:nvSpPr>
        <p:spPr>
          <a:xfrm>
            <a:off x="626050" y="1354750"/>
            <a:ext cx="87210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ABE33F"/>
                </a:solidFill>
              </a:rPr>
              <a:t>Extended Essay in Design Technology</a:t>
            </a:r>
            <a:endParaRPr sz="3500">
              <a:solidFill>
                <a:srgbClr val="ABE33F"/>
              </a:solidFill>
            </a:endParaRPr>
          </a:p>
        </p:txBody>
      </p:sp>
      <p:sp>
        <p:nvSpPr>
          <p:cNvPr id="102" name="Google Shape;102;p12"/>
          <p:cNvSpPr txBox="1"/>
          <p:nvPr>
            <p:ph idx="4294967295" type="subTitle"/>
          </p:nvPr>
        </p:nvSpPr>
        <p:spPr>
          <a:xfrm>
            <a:off x="702800" y="2198750"/>
            <a:ext cx="7461600" cy="21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/>
              <a:t>Allows students to explore and investigate topics related to the fields of design, innovation, materials science, product development, and more. </a:t>
            </a:r>
            <a:endParaRPr b="1" sz="2500"/>
          </a:p>
        </p:txBody>
      </p:sp>
      <p:sp>
        <p:nvSpPr>
          <p:cNvPr id="103" name="Google Shape;103;p12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 txBox="1"/>
          <p:nvPr>
            <p:ph type="ctrTitle"/>
          </p:nvPr>
        </p:nvSpPr>
        <p:spPr>
          <a:xfrm>
            <a:off x="175925" y="2116750"/>
            <a:ext cx="8775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1.</a:t>
            </a:r>
            <a:endParaRPr>
              <a:solidFill>
                <a:srgbClr val="ABE33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Understanding the Requirements of the Extended Essay</a:t>
            </a:r>
            <a:endParaRPr/>
          </a:p>
        </p:txBody>
      </p:sp>
      <p:sp>
        <p:nvSpPr>
          <p:cNvPr id="109" name="Google Shape;109;p13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Requirements of the Extended Essay</a:t>
            </a:r>
            <a:endParaRPr sz="1800"/>
          </a:p>
        </p:txBody>
      </p:sp>
      <p:sp>
        <p:nvSpPr>
          <p:cNvPr id="115" name="Google Shape;115;p14"/>
          <p:cNvSpPr txBox="1"/>
          <p:nvPr>
            <p:ph idx="1" type="body"/>
          </p:nvPr>
        </p:nvSpPr>
        <p:spPr>
          <a:xfrm>
            <a:off x="248375" y="13698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/>
              <a:t>The EE is a 4,000-word research paper that must reflect critical thinking, investigation, and personal engagement. In Design Technology, the essay can focus on a variety of topics but should involve a significant element of design, technical problem-solving, or technological analysis.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/>
              <a:t>Key Points:</a:t>
            </a:r>
            <a:endParaRPr b="1" sz="2100"/>
          </a:p>
          <a:p>
            <a:pPr indent="-361950" lvl="0" marL="457200" rtl="0" algn="l">
              <a:spcBef>
                <a:spcPts val="60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The research must be question-driven.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The topic should allow for in-depth analysis and critical evaluation.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Focus on originality and avoid overly common or broad topics.</a:t>
            </a:r>
            <a:endParaRPr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16" name="Google Shape;116;p14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>
            <p:ph type="ctrTitle"/>
          </p:nvPr>
        </p:nvSpPr>
        <p:spPr>
          <a:xfrm>
            <a:off x="175925" y="2116750"/>
            <a:ext cx="8775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2.</a:t>
            </a:r>
            <a:endParaRPr>
              <a:solidFill>
                <a:srgbClr val="ABE33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a Topic</a:t>
            </a:r>
            <a:endParaRPr/>
          </a:p>
        </p:txBody>
      </p:sp>
      <p:sp>
        <p:nvSpPr>
          <p:cNvPr id="122" name="Google Shape;122;p15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Choosing a Topic</a:t>
            </a:r>
            <a:endParaRPr sz="1800"/>
          </a:p>
        </p:txBody>
      </p:sp>
      <p:sp>
        <p:nvSpPr>
          <p:cNvPr id="128" name="Google Shape;128;p16"/>
          <p:cNvSpPr txBox="1"/>
          <p:nvPr>
            <p:ph idx="1" type="body"/>
          </p:nvPr>
        </p:nvSpPr>
        <p:spPr>
          <a:xfrm>
            <a:off x="172175" y="1446000"/>
            <a:ext cx="88956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Your topic should:</a:t>
            </a:r>
            <a:br>
              <a:rPr lang="en" sz="2200"/>
            </a:br>
            <a:endParaRPr sz="100"/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◆"/>
            </a:pPr>
            <a:r>
              <a:rPr lang="en" sz="2200"/>
              <a:t>Be specific and focused enough to allow thorough investigation.</a:t>
            </a:r>
            <a:endParaRPr sz="22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◆"/>
            </a:pPr>
            <a:r>
              <a:rPr lang="en" sz="2200"/>
              <a:t>Be related to Design Technology: This could include material sciences, engineering, product development, ergonomics, sustainability, or innovation in design.</a:t>
            </a:r>
            <a:endParaRPr sz="22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◆"/>
            </a:pPr>
            <a:r>
              <a:rPr lang="en" sz="2200"/>
              <a:t>Reflect your interest and passion: A topic that excites you will help keep motivation high.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129" name="Google Shape;129;p16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Examples of Suitable Topics</a:t>
            </a:r>
            <a:endParaRPr sz="1800"/>
          </a:p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>
            <a:off x="-56425" y="1369800"/>
            <a:ext cx="91440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◆"/>
            </a:pPr>
            <a:r>
              <a:rPr lang="en" sz="2200"/>
              <a:t>Analyzing the sustainability of different materials used in 3D printing.</a:t>
            </a:r>
            <a:endParaRPr sz="22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◆"/>
            </a:pPr>
            <a:r>
              <a:rPr lang="en" sz="2200"/>
              <a:t>Evaluating the ergonomic design of a specific consumer product.</a:t>
            </a:r>
            <a:endParaRPr sz="22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◆"/>
            </a:pPr>
            <a:r>
              <a:rPr lang="en" sz="2200"/>
              <a:t>Investigating how a particular design innovation changed product functionality.</a:t>
            </a:r>
            <a:endParaRPr sz="22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◆"/>
            </a:pPr>
            <a:r>
              <a:rPr lang="en" sz="2200"/>
              <a:t>Make sure the topic is neither too broad nor too narrow, and that it allows for ample research opportunities.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136" name="Google Shape;136;p17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type="ctrTitle"/>
          </p:nvPr>
        </p:nvSpPr>
        <p:spPr>
          <a:xfrm>
            <a:off x="175925" y="2116750"/>
            <a:ext cx="8775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3</a:t>
            </a:r>
            <a:r>
              <a:rPr lang="en">
                <a:solidFill>
                  <a:srgbClr val="ABE33F"/>
                </a:solidFill>
              </a:rPr>
              <a:t>.</a:t>
            </a:r>
            <a:endParaRPr>
              <a:solidFill>
                <a:srgbClr val="ABE33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Formulating the Research Question</a:t>
            </a:r>
            <a:endParaRPr/>
          </a:p>
        </p:txBody>
      </p:sp>
      <p:sp>
        <p:nvSpPr>
          <p:cNvPr id="142" name="Google Shape;142;p18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Formulating the Research Question</a:t>
            </a:r>
            <a:endParaRPr sz="1800"/>
          </a:p>
        </p:txBody>
      </p:sp>
      <p:sp>
        <p:nvSpPr>
          <p:cNvPr id="148" name="Google Shape;148;p19"/>
          <p:cNvSpPr txBox="1"/>
          <p:nvPr>
            <p:ph idx="1" type="body"/>
          </p:nvPr>
        </p:nvSpPr>
        <p:spPr>
          <a:xfrm>
            <a:off x="248375" y="1750800"/>
            <a:ext cx="8786400" cy="26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700"/>
              <a:t>Once you have a topic, you need to formulate a clear and focused research question. This question will guide your research and provide a structure for your essay.</a:t>
            </a:r>
            <a:endParaRPr sz="27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sp>
        <p:nvSpPr>
          <p:cNvPr id="149" name="Google Shape;149;p19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0" name="Google Shape;150;p19"/>
          <p:cNvSpPr txBox="1"/>
          <p:nvPr/>
        </p:nvSpPr>
        <p:spPr>
          <a:xfrm>
            <a:off x="3389075" y="3893975"/>
            <a:ext cx="2111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bit.ly/EE-RQ</a:t>
            </a:r>
            <a:endParaRPr sz="1000"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>
            <p:ph type="title"/>
          </p:nvPr>
        </p:nvSpPr>
        <p:spPr>
          <a:xfrm>
            <a:off x="265325" y="398400"/>
            <a:ext cx="8693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1"/>
                </a:solidFill>
              </a:rPr>
              <a:t>Characteristics of a Strong Research Question</a:t>
            </a:r>
            <a:endParaRPr sz="1600"/>
          </a:p>
        </p:txBody>
      </p:sp>
      <p:sp>
        <p:nvSpPr>
          <p:cNvPr id="156" name="Google Shape;156;p20"/>
          <p:cNvSpPr txBox="1"/>
          <p:nvPr>
            <p:ph idx="1" type="body"/>
          </p:nvPr>
        </p:nvSpPr>
        <p:spPr>
          <a:xfrm>
            <a:off x="95975" y="15222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◆"/>
            </a:pPr>
            <a:r>
              <a:rPr b="1" i="1" lang="en"/>
              <a:t>Focused:</a:t>
            </a:r>
            <a:r>
              <a:rPr lang="en"/>
              <a:t> It should be narrow enough to be thoroughly addressed in 4,000 words.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◆"/>
            </a:pPr>
            <a:r>
              <a:rPr b="1" i="1" lang="en"/>
              <a:t>Debatable:</a:t>
            </a:r>
            <a:r>
              <a:rPr lang="en"/>
              <a:t> The question should lead to analysis and evaluation, not just description.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◆"/>
            </a:pPr>
            <a:r>
              <a:rPr b="1" i="1" lang="en"/>
              <a:t>Related to Design Technology:</a:t>
            </a:r>
            <a:r>
              <a:rPr lang="en"/>
              <a:t> The question should be tied directly to technical or design-based concepts.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57" name="Google Shape;157;p20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Examples of Strong Research Questions:</a:t>
            </a:r>
            <a:endParaRPr sz="1800"/>
          </a:p>
        </p:txBody>
      </p:sp>
      <p:sp>
        <p:nvSpPr>
          <p:cNvPr id="163" name="Google Shape;163;p21"/>
          <p:cNvSpPr txBox="1"/>
          <p:nvPr>
            <p:ph idx="1" type="body"/>
          </p:nvPr>
        </p:nvSpPr>
        <p:spPr>
          <a:xfrm>
            <a:off x="172175" y="14460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i="1" lang="en"/>
              <a:t>"To what extent does the use of biodegradable plastics reduce environmental impacts compared to traditional plastics in consumer products?"</a:t>
            </a:r>
            <a:endParaRPr i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1" sz="10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i="1" lang="en"/>
              <a:t>"How has the use of smart materials influenced the design of modern prosthetics?"</a:t>
            </a:r>
            <a:endParaRPr i="1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1" sz="10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i="1" lang="en"/>
              <a:t>"What role has 3D printing played in the design and manufacturing of customized footwear?"</a:t>
            </a:r>
            <a:endParaRPr i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  <p:sp>
        <p:nvSpPr>
          <p:cNvPr id="164" name="Google Shape;164;p21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>
            <p:ph type="ctrTitle"/>
          </p:nvPr>
        </p:nvSpPr>
        <p:spPr>
          <a:xfrm>
            <a:off x="175925" y="2116750"/>
            <a:ext cx="8775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4</a:t>
            </a:r>
            <a:r>
              <a:rPr lang="en">
                <a:solidFill>
                  <a:srgbClr val="ABE33F"/>
                </a:solidFill>
              </a:rPr>
              <a:t>.</a:t>
            </a:r>
            <a:endParaRPr>
              <a:solidFill>
                <a:srgbClr val="ABE33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Planning</a:t>
            </a:r>
            <a:r>
              <a:rPr lang="en"/>
              <a:t> the Research</a:t>
            </a:r>
            <a:endParaRPr/>
          </a:p>
        </p:txBody>
      </p:sp>
      <p:sp>
        <p:nvSpPr>
          <p:cNvPr id="170" name="Google Shape;170;p22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Planning</a:t>
            </a:r>
            <a:r>
              <a:rPr lang="en" sz="3000">
                <a:solidFill>
                  <a:schemeClr val="lt1"/>
                </a:solidFill>
              </a:rPr>
              <a:t> the Research</a:t>
            </a:r>
            <a:endParaRPr sz="1800"/>
          </a:p>
        </p:txBody>
      </p:sp>
      <p:sp>
        <p:nvSpPr>
          <p:cNvPr id="176" name="Google Shape;176;p23"/>
          <p:cNvSpPr txBox="1"/>
          <p:nvPr>
            <p:ph idx="1" type="body"/>
          </p:nvPr>
        </p:nvSpPr>
        <p:spPr>
          <a:xfrm>
            <a:off x="172175" y="14460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600"/>
              </a:spcBef>
              <a:spcAft>
                <a:spcPts val="0"/>
              </a:spcAft>
              <a:buSzPts val="2300"/>
              <a:buChar char="◆"/>
            </a:pPr>
            <a:r>
              <a:rPr lang="en" sz="2300"/>
              <a:t>Once your research question is set, begin researching. Use a variety of sources, including:</a:t>
            </a:r>
            <a:endParaRPr sz="23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  <a:p>
            <a:pPr indent="-374650" lvl="0" marL="457200" rtl="0" algn="l">
              <a:spcBef>
                <a:spcPts val="600"/>
              </a:spcBef>
              <a:spcAft>
                <a:spcPts val="0"/>
              </a:spcAft>
              <a:buSzPts val="2300"/>
              <a:buChar char="◆"/>
            </a:pPr>
            <a:r>
              <a:rPr lang="en" sz="2300"/>
              <a:t>Primary sources: Prototypes, product testing, interviews with experts, surveys, and case studies.</a:t>
            </a:r>
            <a:endParaRPr sz="23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  <a:p>
            <a:pPr indent="-374650" lvl="0" marL="457200" rtl="0" algn="l">
              <a:spcBef>
                <a:spcPts val="600"/>
              </a:spcBef>
              <a:spcAft>
                <a:spcPts val="0"/>
              </a:spcAft>
              <a:buSzPts val="2300"/>
              <a:buChar char="◆"/>
            </a:pPr>
            <a:r>
              <a:rPr lang="en" sz="2300"/>
              <a:t>Secondary sources: Books, journal articles, technical reports, patents, and design case studies.</a:t>
            </a:r>
            <a:endParaRPr sz="2300"/>
          </a:p>
        </p:txBody>
      </p:sp>
      <p:sp>
        <p:nvSpPr>
          <p:cNvPr id="177" name="Google Shape;177;p23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Create a Research Plan:</a:t>
            </a:r>
            <a:endParaRPr sz="1800"/>
          </a:p>
        </p:txBody>
      </p:sp>
      <p:sp>
        <p:nvSpPr>
          <p:cNvPr id="183" name="Google Shape;183;p24"/>
          <p:cNvSpPr txBox="1"/>
          <p:nvPr>
            <p:ph idx="1" type="body"/>
          </p:nvPr>
        </p:nvSpPr>
        <p:spPr>
          <a:xfrm>
            <a:off x="248375" y="12936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600"/>
              </a:spcBef>
              <a:spcAft>
                <a:spcPts val="0"/>
              </a:spcAft>
              <a:buSzPts val="2300"/>
              <a:buChar char="◆"/>
            </a:pPr>
            <a:r>
              <a:rPr lang="en" sz="2300"/>
              <a:t>Outline your structure early on. Think about how you will address your research question.</a:t>
            </a:r>
            <a:endParaRPr sz="23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74650" lvl="0" marL="457200" rtl="0" algn="l">
              <a:spcBef>
                <a:spcPts val="600"/>
              </a:spcBef>
              <a:spcAft>
                <a:spcPts val="0"/>
              </a:spcAft>
              <a:buSzPts val="2300"/>
              <a:buChar char="◆"/>
            </a:pPr>
            <a:r>
              <a:rPr lang="en" sz="2300"/>
              <a:t>Use diagrams, sketches, and visuals: Design Technology EEs often benefit from clear diagrams, flowcharts, and design sketches. Use these to supplement your analysis.</a:t>
            </a:r>
            <a:endParaRPr sz="23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74650" lvl="0" marL="457200" rtl="0" algn="l">
              <a:spcBef>
                <a:spcPts val="600"/>
              </a:spcBef>
              <a:spcAft>
                <a:spcPts val="0"/>
              </a:spcAft>
              <a:buSzPts val="2300"/>
              <a:buChar char="◆"/>
            </a:pPr>
            <a:r>
              <a:rPr lang="en" sz="2300"/>
              <a:t>Keep a research log: Document all the sources you use and take organized notes.</a:t>
            </a:r>
            <a:endParaRPr sz="1900"/>
          </a:p>
        </p:txBody>
      </p:sp>
      <p:sp>
        <p:nvSpPr>
          <p:cNvPr id="184" name="Google Shape;184;p24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>
            <p:ph type="ctrTitle"/>
          </p:nvPr>
        </p:nvSpPr>
        <p:spPr>
          <a:xfrm>
            <a:off x="175925" y="2116750"/>
            <a:ext cx="8775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5</a:t>
            </a:r>
            <a:r>
              <a:rPr lang="en">
                <a:solidFill>
                  <a:srgbClr val="ABE33F"/>
                </a:solidFill>
              </a:rPr>
              <a:t>.</a:t>
            </a:r>
            <a:endParaRPr>
              <a:solidFill>
                <a:srgbClr val="ABE33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Structuring the Essay</a:t>
            </a:r>
            <a:endParaRPr/>
          </a:p>
        </p:txBody>
      </p:sp>
      <p:sp>
        <p:nvSpPr>
          <p:cNvPr id="190" name="Google Shape;190;p25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Structuring the Essay</a:t>
            </a:r>
            <a:endParaRPr sz="1800"/>
          </a:p>
        </p:txBody>
      </p:sp>
      <p:sp>
        <p:nvSpPr>
          <p:cNvPr id="196" name="Google Shape;196;p26"/>
          <p:cNvSpPr txBox="1"/>
          <p:nvPr>
            <p:ph idx="1" type="body"/>
          </p:nvPr>
        </p:nvSpPr>
        <p:spPr>
          <a:xfrm>
            <a:off x="248375" y="15222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/>
              <a:t>Six </a:t>
            </a:r>
            <a:r>
              <a:rPr lang="en" sz="2100"/>
              <a:t>required</a:t>
            </a:r>
            <a:r>
              <a:rPr lang="en" sz="2100"/>
              <a:t> elements of the extended essay;</a:t>
            </a:r>
            <a:endParaRPr sz="2100"/>
          </a:p>
          <a:p>
            <a:pPr indent="-361950" lvl="0" marL="457200" rtl="0" algn="l">
              <a:spcBef>
                <a:spcPts val="60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Title page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Contents page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Introduction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Body of the essay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Conclusion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References and bibliography</a:t>
            </a:r>
            <a:endParaRPr sz="2100"/>
          </a:p>
        </p:txBody>
      </p:sp>
      <p:sp>
        <p:nvSpPr>
          <p:cNvPr id="197" name="Google Shape;197;p26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7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Structuring the Essay</a:t>
            </a:r>
            <a:endParaRPr sz="1800"/>
          </a:p>
        </p:txBody>
      </p:sp>
      <p:sp>
        <p:nvSpPr>
          <p:cNvPr id="203" name="Google Shape;203;p27"/>
          <p:cNvSpPr txBox="1"/>
          <p:nvPr>
            <p:ph idx="1" type="body"/>
          </p:nvPr>
        </p:nvSpPr>
        <p:spPr>
          <a:xfrm>
            <a:off x="248375" y="1293600"/>
            <a:ext cx="89829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Your essay should have a clear and logical structure.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Here is a recommended outline: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Title Page</a:t>
            </a:r>
            <a:endParaRPr b="1"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Include the title of your essay, your research question, subject, word count, and your IB number.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Abstract (up to 300 words)</a:t>
            </a:r>
            <a:endParaRPr b="1"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Briefly summarize your research question, methodology, scope of the essay, and the conclusion reached. Though placed first, write this last.</a:t>
            </a:r>
            <a:endParaRPr sz="2000"/>
          </a:p>
        </p:txBody>
      </p:sp>
      <p:sp>
        <p:nvSpPr>
          <p:cNvPr id="204" name="Google Shape;204;p27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Structuring the Essay</a:t>
            </a:r>
            <a:endParaRPr sz="1800"/>
          </a:p>
        </p:txBody>
      </p:sp>
      <p:sp>
        <p:nvSpPr>
          <p:cNvPr id="210" name="Google Shape;210;p28"/>
          <p:cNvSpPr txBox="1"/>
          <p:nvPr>
            <p:ph idx="1" type="body"/>
          </p:nvPr>
        </p:nvSpPr>
        <p:spPr>
          <a:xfrm>
            <a:off x="248375" y="1293600"/>
            <a:ext cx="90762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Table of Contents</a:t>
            </a:r>
            <a:endParaRPr b="1"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Include headings and subheadings with corresponding page numbers.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Introduction</a:t>
            </a:r>
            <a:endParaRPr b="1"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Introduce your research question.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Explain the context and importance of your chosen topic.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Provide a clear rationale for the study.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Background and Literature Review</a:t>
            </a:r>
            <a:endParaRPr b="1"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Provide an overview of existing research related to your question.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Summarize theories, designs, or technologies relevant to your topic.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211" name="Google Shape;211;p28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Structuring the Essay</a:t>
            </a:r>
            <a:endParaRPr sz="1800"/>
          </a:p>
        </p:txBody>
      </p:sp>
      <p:sp>
        <p:nvSpPr>
          <p:cNvPr id="217" name="Google Shape;217;p29"/>
          <p:cNvSpPr txBox="1"/>
          <p:nvPr>
            <p:ph idx="1" type="body"/>
          </p:nvPr>
        </p:nvSpPr>
        <p:spPr>
          <a:xfrm>
            <a:off x="248375" y="12936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Methodology</a:t>
            </a:r>
            <a:endParaRPr b="1"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Explain how you carried out your research (e.g., experiments, material testing, surveys, simulations).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Justify the methods used and explain any limitations.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Main Body (Analysis and Discussion)</a:t>
            </a:r>
            <a:endParaRPr b="1"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Present and analyze your data or findings.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Use visuals like diagrams, graphs, sketches, and tables to clarify your points.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Make sure to critically evaluate the findings in relation to your research question.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218" name="Google Shape;218;p29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Structuring the Essay</a:t>
            </a:r>
            <a:endParaRPr sz="1800"/>
          </a:p>
        </p:txBody>
      </p:sp>
      <p:sp>
        <p:nvSpPr>
          <p:cNvPr id="224" name="Google Shape;224;p30"/>
          <p:cNvSpPr txBox="1"/>
          <p:nvPr>
            <p:ph idx="1" type="body"/>
          </p:nvPr>
        </p:nvSpPr>
        <p:spPr>
          <a:xfrm>
            <a:off x="248375" y="12936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Conclusion</a:t>
            </a:r>
            <a:endParaRPr b="1"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Summarize the key findings of your research.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Answer the research question directly.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Discuss the broader implications of your findings for the field of design technology.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References and Bibliography</a:t>
            </a:r>
            <a:endParaRPr b="1"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Include all the sources you used, following the appropriate citation style (usually MLA or APA).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Appendices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◆"/>
            </a:pPr>
            <a:r>
              <a:rPr lang="en" sz="2000"/>
              <a:t>Include any additional diagrams, photos, or raw data that are too large to be included in the main text.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225" name="Google Shape;225;p30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/>
          <p:nvPr>
            <p:ph type="ctrTitle"/>
          </p:nvPr>
        </p:nvSpPr>
        <p:spPr>
          <a:xfrm>
            <a:off x="175925" y="2116750"/>
            <a:ext cx="8775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6</a:t>
            </a:r>
            <a:r>
              <a:rPr lang="en">
                <a:solidFill>
                  <a:srgbClr val="ABE33F"/>
                </a:solidFill>
              </a:rPr>
              <a:t>.</a:t>
            </a:r>
            <a:endParaRPr>
              <a:solidFill>
                <a:srgbClr val="ABE33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Diagrams and Sketches</a:t>
            </a:r>
            <a:endParaRPr/>
          </a:p>
        </p:txBody>
      </p:sp>
      <p:sp>
        <p:nvSpPr>
          <p:cNvPr id="231" name="Google Shape;231;p31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Using Diagrams and Sketches</a:t>
            </a:r>
            <a:endParaRPr sz="1800"/>
          </a:p>
        </p:txBody>
      </p:sp>
      <p:sp>
        <p:nvSpPr>
          <p:cNvPr id="237" name="Google Shape;237;p32"/>
          <p:cNvSpPr txBox="1"/>
          <p:nvPr>
            <p:ph idx="1" type="body"/>
          </p:nvPr>
        </p:nvSpPr>
        <p:spPr>
          <a:xfrm>
            <a:off x="248375" y="13698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/>
              <a:t>In Design Technology, visuals such as diagrams, schematics, flow charts, and product sketches are vital. When using them:</a:t>
            </a:r>
            <a:endParaRPr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Make sure every diagram or image is relevant and adds value to your analysis.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Always label and reference your diagrams properly.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Use clear, well-drawn visuals to communicate complex concepts effectively.</a:t>
            </a:r>
            <a:endParaRPr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38" name="Google Shape;238;p32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3"/>
          <p:cNvSpPr txBox="1"/>
          <p:nvPr>
            <p:ph type="ctrTitle"/>
          </p:nvPr>
        </p:nvSpPr>
        <p:spPr>
          <a:xfrm>
            <a:off x="175925" y="2116750"/>
            <a:ext cx="8775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7</a:t>
            </a:r>
            <a:r>
              <a:rPr lang="en">
                <a:solidFill>
                  <a:srgbClr val="ABE33F"/>
                </a:solidFill>
              </a:rPr>
              <a:t>.</a:t>
            </a:r>
            <a:endParaRPr>
              <a:solidFill>
                <a:srgbClr val="ABE33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Critical Evaluation and Analysis</a:t>
            </a:r>
            <a:endParaRPr/>
          </a:p>
        </p:txBody>
      </p:sp>
      <p:sp>
        <p:nvSpPr>
          <p:cNvPr id="244" name="Google Shape;244;p33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Critical Evaluation and Analysis</a:t>
            </a:r>
            <a:endParaRPr sz="1800"/>
          </a:p>
        </p:txBody>
      </p:sp>
      <p:sp>
        <p:nvSpPr>
          <p:cNvPr id="250" name="Google Shape;250;p34"/>
          <p:cNvSpPr txBox="1"/>
          <p:nvPr>
            <p:ph idx="1" type="body"/>
          </p:nvPr>
        </p:nvSpPr>
        <p:spPr>
          <a:xfrm>
            <a:off x="248375" y="13698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/>
              <a:t>In the Design Technology EE, you are expected to go beyond just presenting data or describing technology. Engage in critical evaluation by: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Analyzing the effectiveness of different design solutions or materials.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Evaluating technological innovations in real-world applications.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Discussing the limitations and challenges of the designs or technologies you are studying.</a:t>
            </a:r>
            <a:endParaRPr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51" name="Google Shape;251;p34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 txBox="1"/>
          <p:nvPr>
            <p:ph type="ctrTitle"/>
          </p:nvPr>
        </p:nvSpPr>
        <p:spPr>
          <a:xfrm>
            <a:off x="175925" y="2116750"/>
            <a:ext cx="8775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8</a:t>
            </a:r>
            <a:r>
              <a:rPr lang="en">
                <a:solidFill>
                  <a:srgbClr val="ABE33F"/>
                </a:solidFill>
              </a:rPr>
              <a:t>.</a:t>
            </a:r>
            <a:endParaRPr>
              <a:solidFill>
                <a:srgbClr val="ABE33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Personal Engagement</a:t>
            </a:r>
            <a:endParaRPr/>
          </a:p>
        </p:txBody>
      </p:sp>
      <p:sp>
        <p:nvSpPr>
          <p:cNvPr id="257" name="Google Shape;257;p35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Personal Engagement</a:t>
            </a:r>
            <a:endParaRPr sz="1800"/>
          </a:p>
        </p:txBody>
      </p:sp>
      <p:sp>
        <p:nvSpPr>
          <p:cNvPr id="263" name="Google Shape;263;p36"/>
          <p:cNvSpPr txBox="1"/>
          <p:nvPr>
            <p:ph idx="1" type="body"/>
          </p:nvPr>
        </p:nvSpPr>
        <p:spPr>
          <a:xfrm>
            <a:off x="553175" y="1522200"/>
            <a:ext cx="79689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/>
              <a:t>Show that you are engaged and personally invested in your research by:</a:t>
            </a:r>
            <a:endParaRPr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619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Reflecting on why the topic interests you.</a:t>
            </a:r>
            <a:endParaRPr sz="2100"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Demonstrating original thinking and insight into the topic.</a:t>
            </a:r>
            <a:endParaRPr sz="2100"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◆"/>
            </a:pPr>
            <a:r>
              <a:rPr lang="en" sz="2100"/>
              <a:t>Mentioning any challenges you encountered and how you addressed them.</a:t>
            </a:r>
            <a:endParaRPr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264" name="Google Shape;264;p36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7"/>
          <p:cNvSpPr txBox="1"/>
          <p:nvPr>
            <p:ph type="ctrTitle"/>
          </p:nvPr>
        </p:nvSpPr>
        <p:spPr>
          <a:xfrm>
            <a:off x="175925" y="2116750"/>
            <a:ext cx="8775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9</a:t>
            </a:r>
            <a:r>
              <a:rPr lang="en">
                <a:solidFill>
                  <a:srgbClr val="ABE33F"/>
                </a:solidFill>
              </a:rPr>
              <a:t>.</a:t>
            </a:r>
            <a:endParaRPr>
              <a:solidFill>
                <a:srgbClr val="ABE33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Tips for Success</a:t>
            </a:r>
            <a:endParaRPr/>
          </a:p>
        </p:txBody>
      </p:sp>
      <p:sp>
        <p:nvSpPr>
          <p:cNvPr id="270" name="Google Shape;270;p37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8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Final Tips for Success</a:t>
            </a:r>
            <a:endParaRPr sz="1800"/>
          </a:p>
        </p:txBody>
      </p:sp>
      <p:sp>
        <p:nvSpPr>
          <p:cNvPr id="276" name="Google Shape;276;p38"/>
          <p:cNvSpPr txBox="1"/>
          <p:nvPr>
            <p:ph idx="1" type="body"/>
          </p:nvPr>
        </p:nvSpPr>
        <p:spPr>
          <a:xfrm>
            <a:off x="172175" y="13698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600"/>
              </a:spcBef>
              <a:spcAft>
                <a:spcPts val="0"/>
              </a:spcAft>
              <a:buSzPts val="1900"/>
              <a:buChar char="◆"/>
            </a:pPr>
            <a:r>
              <a:rPr b="1" lang="en" sz="1900"/>
              <a:t>Stick to the word count</a:t>
            </a:r>
            <a:r>
              <a:rPr lang="en" sz="1900"/>
              <a:t> (4,000 words max) but ensure your essay is comprehensive.</a:t>
            </a:r>
            <a:endParaRPr sz="19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-349250" lvl="0" marL="457200" rtl="0" algn="l">
              <a:spcBef>
                <a:spcPts val="600"/>
              </a:spcBef>
              <a:spcAft>
                <a:spcPts val="0"/>
              </a:spcAft>
              <a:buSzPts val="1900"/>
              <a:buChar char="◆"/>
            </a:pPr>
            <a:r>
              <a:rPr b="1" lang="en" sz="1900"/>
              <a:t>Draft and revise:</a:t>
            </a:r>
            <a:r>
              <a:rPr lang="en" sz="1900"/>
              <a:t> Plan plenty of time for multiple drafts, feedback, and revisions.</a:t>
            </a:r>
            <a:endParaRPr sz="19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-349250" lvl="0" marL="457200" rtl="0" algn="l">
              <a:spcBef>
                <a:spcPts val="600"/>
              </a:spcBef>
              <a:spcAft>
                <a:spcPts val="0"/>
              </a:spcAft>
              <a:buSzPts val="1900"/>
              <a:buChar char="◆"/>
            </a:pPr>
            <a:r>
              <a:rPr b="1" lang="en" sz="1900"/>
              <a:t>Meet deadlines:</a:t>
            </a:r>
            <a:r>
              <a:rPr lang="en" sz="1900"/>
              <a:t> Ensure you follow the timeline set by your supervisor for drafts and submissions.</a:t>
            </a:r>
            <a:endParaRPr sz="19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-349250" lvl="0" marL="457200" rtl="0" algn="l">
              <a:spcBef>
                <a:spcPts val="600"/>
              </a:spcBef>
              <a:spcAft>
                <a:spcPts val="0"/>
              </a:spcAft>
              <a:buSzPts val="1900"/>
              <a:buChar char="◆"/>
            </a:pPr>
            <a:r>
              <a:rPr b="1" lang="en" sz="1900"/>
              <a:t>Be curious and creative:</a:t>
            </a:r>
            <a:r>
              <a:rPr lang="en" sz="1900"/>
              <a:t> A Design Technology EE should reflect your curiosity about the field and your creativity in approaching complex problems.</a:t>
            </a:r>
            <a:endParaRPr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77" name="Google Shape;277;p38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9"/>
          <p:cNvSpPr txBox="1"/>
          <p:nvPr>
            <p:ph type="ctrTitle"/>
          </p:nvPr>
        </p:nvSpPr>
        <p:spPr>
          <a:xfrm>
            <a:off x="175925" y="2116750"/>
            <a:ext cx="8775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BE33F"/>
                </a:solidFill>
              </a:rPr>
              <a:t>10</a:t>
            </a:r>
            <a:r>
              <a:rPr lang="en">
                <a:solidFill>
                  <a:srgbClr val="ABE33F"/>
                </a:solidFill>
              </a:rPr>
              <a:t>.</a:t>
            </a:r>
            <a:endParaRPr>
              <a:solidFill>
                <a:srgbClr val="ABE33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Assessment Criteria</a:t>
            </a:r>
            <a:endParaRPr/>
          </a:p>
        </p:txBody>
      </p:sp>
      <p:sp>
        <p:nvSpPr>
          <p:cNvPr id="283" name="Google Shape;283;p39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/>
          <p:nvPr>
            <p:ph type="title"/>
          </p:nvPr>
        </p:nvSpPr>
        <p:spPr>
          <a:xfrm>
            <a:off x="341525" y="398400"/>
            <a:ext cx="8206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Assessment Criteria</a:t>
            </a:r>
            <a:endParaRPr sz="1800"/>
          </a:p>
        </p:txBody>
      </p:sp>
      <p:sp>
        <p:nvSpPr>
          <p:cNvPr id="289" name="Google Shape;289;p40"/>
          <p:cNvSpPr txBox="1"/>
          <p:nvPr>
            <p:ph idx="1" type="body"/>
          </p:nvPr>
        </p:nvSpPr>
        <p:spPr>
          <a:xfrm>
            <a:off x="248375" y="1293600"/>
            <a:ext cx="8786400" cy="33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/>
              <a:t>Your essay will be assessed on:</a:t>
            </a:r>
            <a:endParaRPr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900"/>
              <a:t>Focus and method:</a:t>
            </a:r>
            <a:r>
              <a:rPr lang="en" sz="1900"/>
              <a:t> How well you define and explore the research question.</a:t>
            </a:r>
            <a:endParaRPr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900"/>
              <a:t>Knowledge and understanding:</a:t>
            </a:r>
            <a:r>
              <a:rPr lang="en" sz="1900"/>
              <a:t> Depth of understanding of the technical aspects.</a:t>
            </a:r>
            <a:endParaRPr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900"/>
              <a:t>Critical thinking: </a:t>
            </a:r>
            <a:r>
              <a:rPr lang="en" sz="1900"/>
              <a:t>Level of analysis and evaluation.</a:t>
            </a:r>
            <a:endParaRPr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900"/>
              <a:t>Presentation:</a:t>
            </a:r>
            <a:r>
              <a:rPr lang="en" sz="1900"/>
              <a:t> Organization, structure, visuals, and language use.</a:t>
            </a:r>
            <a:endParaRPr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900"/>
              <a:t>Engagement:</a:t>
            </a:r>
            <a:r>
              <a:rPr lang="en" sz="1900"/>
              <a:t> Your personal engagement and originality in the research process.</a:t>
            </a:r>
            <a:endParaRPr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90" name="Google Shape;290;p40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1"/>
          <p:cNvSpPr txBox="1"/>
          <p:nvPr>
            <p:ph idx="4294967295" type="ctrTitle"/>
          </p:nvPr>
        </p:nvSpPr>
        <p:spPr>
          <a:xfrm>
            <a:off x="238200" y="3285267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ABE33F"/>
                </a:solidFill>
              </a:rPr>
              <a:t>Good luck!</a:t>
            </a:r>
            <a:endParaRPr sz="6000">
              <a:solidFill>
                <a:srgbClr val="ABE33F"/>
              </a:solidFill>
            </a:endParaRPr>
          </a:p>
        </p:txBody>
      </p:sp>
      <p:sp>
        <p:nvSpPr>
          <p:cNvPr id="296" name="Google Shape;296;p41"/>
          <p:cNvSpPr txBox="1"/>
          <p:nvPr>
            <p:ph idx="4294967295" type="subTitle"/>
          </p:nvPr>
        </p:nvSpPr>
        <p:spPr>
          <a:xfrm>
            <a:off x="252000" y="1598450"/>
            <a:ext cx="5325900" cy="10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By following these guidelines, you will be well-prepared to write a successful Extended Essay in Design Technology.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1"/>
          <p:cNvSpPr/>
          <p:nvPr/>
        </p:nvSpPr>
        <p:spPr>
          <a:xfrm>
            <a:off x="4874250" y="-17350"/>
            <a:ext cx="4290325" cy="3789650"/>
          </a:xfrm>
          <a:custGeom>
            <a:rect b="b" l="l" r="r" t="t"/>
            <a:pathLst>
              <a:path extrusionOk="0" h="151586" w="171613">
                <a:moveTo>
                  <a:pt x="0" y="694"/>
                </a:moveTo>
                <a:lnTo>
                  <a:pt x="171613" y="0"/>
                </a:lnTo>
                <a:lnTo>
                  <a:pt x="170790" y="151586"/>
                </a:lnTo>
                <a:lnTo>
                  <a:pt x="46492" y="123154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298" name="Google Shape;298;p41"/>
          <p:cNvSpPr/>
          <p:nvPr/>
        </p:nvSpPr>
        <p:spPr>
          <a:xfrm rot="10286814">
            <a:off x="6499116" y="1416524"/>
            <a:ext cx="177684" cy="169659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9" name="Google Shape;299;p41"/>
          <p:cNvGrpSpPr/>
          <p:nvPr/>
        </p:nvGrpSpPr>
        <p:grpSpPr>
          <a:xfrm>
            <a:off x="7885862" y="419338"/>
            <a:ext cx="899284" cy="899339"/>
            <a:chOff x="6654650" y="3665275"/>
            <a:chExt cx="409100" cy="409125"/>
          </a:xfrm>
        </p:grpSpPr>
        <p:sp>
          <p:nvSpPr>
            <p:cNvPr id="300" name="Google Shape;300;p41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41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2" name="Google Shape;302;p41"/>
          <p:cNvSpPr/>
          <p:nvPr/>
        </p:nvSpPr>
        <p:spPr>
          <a:xfrm>
            <a:off x="6192650" y="1898869"/>
            <a:ext cx="914124" cy="914076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3" name="Google Shape;303;p41"/>
          <p:cNvGrpSpPr/>
          <p:nvPr/>
        </p:nvGrpSpPr>
        <p:grpSpPr>
          <a:xfrm>
            <a:off x="6931317" y="1443562"/>
            <a:ext cx="671511" cy="671549"/>
            <a:chOff x="570875" y="4322250"/>
            <a:chExt cx="443300" cy="443325"/>
          </a:xfrm>
        </p:grpSpPr>
        <p:sp>
          <p:nvSpPr>
            <p:cNvPr id="304" name="Google Shape;304;p41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41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41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41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8" name="Google Shape;308;p41"/>
          <p:cNvSpPr/>
          <p:nvPr/>
        </p:nvSpPr>
        <p:spPr>
          <a:xfrm rot="-1627561">
            <a:off x="7434266" y="487482"/>
            <a:ext cx="280162" cy="267508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1"/>
          <p:cNvSpPr/>
          <p:nvPr/>
        </p:nvSpPr>
        <p:spPr>
          <a:xfrm rot="1504353">
            <a:off x="7841214" y="2080539"/>
            <a:ext cx="280176" cy="267521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1"/>
          <p:cNvSpPr/>
          <p:nvPr/>
        </p:nvSpPr>
        <p:spPr>
          <a:xfrm rot="1973882">
            <a:off x="8121371" y="1454163"/>
            <a:ext cx="192944" cy="184229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1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2" name="Google Shape;312;p41"/>
          <p:cNvSpPr txBox="1"/>
          <p:nvPr/>
        </p:nvSpPr>
        <p:spPr>
          <a:xfrm>
            <a:off x="3189125" y="4799150"/>
            <a:ext cx="3409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rPr>
              <a:t>Credits: Presentation template by SlidesCarnival</a:t>
            </a:r>
            <a:endParaRPr i="1" sz="1200">
              <a:solidFill>
                <a:srgbClr val="004C52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2"/>
          <p:cNvSpPr txBox="1"/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18" name="Google Shape;318;p42"/>
          <p:cNvSpPr txBox="1"/>
          <p:nvPr>
            <p:ph idx="1" type="body"/>
          </p:nvPr>
        </p:nvSpPr>
        <p:spPr>
          <a:xfrm>
            <a:off x="886650" y="1984501"/>
            <a:ext cx="7370700" cy="29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</a:t>
            </a:r>
            <a:r>
              <a:rPr b="1" lang="en" sz="2400"/>
              <a:t>awesome resources</a:t>
            </a:r>
            <a:r>
              <a:rPr lang="en" sz="2400"/>
              <a:t>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◆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◆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319" name="Google Shape;319;p42"/>
          <p:cNvSpPr txBox="1"/>
          <p:nvPr>
            <p:ph idx="12" type="sldNum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scalus template">
  <a:themeElements>
    <a:clrScheme name="Custom 347">
      <a:dk1>
        <a:srgbClr val="004C52"/>
      </a:dk1>
      <a:lt1>
        <a:srgbClr val="FFFFFF"/>
      </a:lt1>
      <a:dk2>
        <a:srgbClr val="788788"/>
      </a:dk2>
      <a:lt2>
        <a:srgbClr val="E6EEED"/>
      </a:lt2>
      <a:accent1>
        <a:srgbClr val="004C52"/>
      </a:accent1>
      <a:accent2>
        <a:srgbClr val="00AE9D"/>
      </a:accent2>
      <a:accent3>
        <a:srgbClr val="4BD3B0"/>
      </a:accent3>
      <a:accent4>
        <a:srgbClr val="68DD6B"/>
      </a:accent4>
      <a:accent5>
        <a:srgbClr val="ABE33F"/>
      </a:accent5>
      <a:accent6>
        <a:srgbClr val="DBEEA6"/>
      </a:accent6>
      <a:hlink>
        <a:srgbClr val="004C5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