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681b78d7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681b78d7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681b78d7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681b78d7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6d5c6ee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6d5c6ee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681b78d7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7681b78d7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c6d5c6eef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c6d5c6eef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681b78d7a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7681b78d7a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c6d5c6eef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c6d5c6eef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7681b78d7a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7681b78d7a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c6d5c6eef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c6d5c6eef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7681b78d7a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7681b78d7a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c6d5c6eef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c6d5c6eef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Lexend"/>
              <a:buNone/>
              <a:defRPr sz="6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exend"/>
              <a:buNone/>
              <a:defRPr sz="36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  <a:defRPr>
                <a:latin typeface="Lexend"/>
                <a:ea typeface="Lexend"/>
                <a:cs typeface="Lexend"/>
                <a:sym typeface="Lexend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○"/>
              <a:defRPr>
                <a:latin typeface="Lexend"/>
                <a:ea typeface="Lexend"/>
                <a:cs typeface="Lexend"/>
                <a:sym typeface="Lexend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■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●"/>
              <a:defRPr>
                <a:latin typeface="Lexend"/>
                <a:ea typeface="Lexend"/>
                <a:cs typeface="Lexend"/>
                <a:sym typeface="Lexend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○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■"/>
              <a:defRPr>
                <a:latin typeface="Lexend"/>
                <a:ea typeface="Lexend"/>
                <a:cs typeface="Lexend"/>
                <a:sym typeface="Lexend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●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○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Lexend"/>
              <a:buChar char="■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5" name="Google Shape;35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300"/>
              <a:t>IA Explained</a:t>
            </a:r>
            <a:endParaRPr sz="6300"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First Assessment M2027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Standard and Higher Levels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Criterion A: Empathize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/>
              <a:t>Criterion B: Defining the project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/>
              <a:t>Criterion C: Ideation and modelling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/>
              <a:t>Criterion D: Designing a solution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100"/>
              <a:t>Criterion E: Presenting a solution</a:t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/>
          <p:nvPr/>
        </p:nvSpPr>
        <p:spPr>
          <a:xfrm>
            <a:off x="4920501" y="810075"/>
            <a:ext cx="4232700" cy="7335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9 Pages | 900 Words | 9 Marks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5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A: Empathize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62225" y="1604100"/>
            <a:ext cx="5961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A1 - Analyse a primary persona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A2 - Present a storyboard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A3 - Analyse a range of existing products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1722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34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" name="Google Shape;78;p15"/>
          <p:cNvSpPr/>
          <p:nvPr/>
        </p:nvSpPr>
        <p:spPr>
          <a:xfrm>
            <a:off x="2312376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" name="Google Shape;79;p15"/>
          <p:cNvSpPr/>
          <p:nvPr/>
        </p:nvSpPr>
        <p:spPr>
          <a:xfrm>
            <a:off x="10810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" name="Google Shape;80;p15"/>
          <p:cNvSpPr/>
          <p:nvPr/>
        </p:nvSpPr>
        <p:spPr>
          <a:xfrm>
            <a:off x="32202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41290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5348401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6266625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7185785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8104936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86" name="Google Shape;86;p15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625" y="3947025"/>
            <a:ext cx="1827476" cy="4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2375" y="3947025"/>
            <a:ext cx="2694774" cy="41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400" y="3870825"/>
            <a:ext cx="3634624" cy="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/>
          <p:nvPr/>
        </p:nvSpPr>
        <p:spPr>
          <a:xfrm>
            <a:off x="824171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A1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3446163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A2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6948357" y="42845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A3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A: Empathize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7" name="Google Shape;97;p16" title="Screenshot 2026-02-10 at 9.59.2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432" y="1106000"/>
            <a:ext cx="8130580" cy="403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/>
          <p:nvPr/>
        </p:nvSpPr>
        <p:spPr>
          <a:xfrm>
            <a:off x="4920501" y="810075"/>
            <a:ext cx="4232700" cy="7335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4 Pages | 1200 Words | 6 Marks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" name="Google Shape;103;p17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B: Defining the project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362225" y="1604100"/>
            <a:ext cx="5961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B1 - Produce a problem statement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B2 - Produce product design specifications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26868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34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3912576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48204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" name="Google Shape;108;p17"/>
          <p:cNvSpPr/>
          <p:nvPr/>
        </p:nvSpPr>
        <p:spPr>
          <a:xfrm>
            <a:off x="57292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09" name="Google Shape;109;p17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8225" y="3947025"/>
            <a:ext cx="963376" cy="2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2575" y="3947025"/>
            <a:ext cx="2694774" cy="3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7"/>
          <p:cNvSpPr/>
          <p:nvPr/>
        </p:nvSpPr>
        <p:spPr>
          <a:xfrm>
            <a:off x="2881571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5046363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B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B: Defining the project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8" name="Google Shape;118;p18" title="Screenshot 2026-02-10 at 10.00.3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20" y="1106000"/>
            <a:ext cx="8846551" cy="37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/>
          <p:nvPr/>
        </p:nvSpPr>
        <p:spPr>
          <a:xfrm>
            <a:off x="4920501" y="810075"/>
            <a:ext cx="4232700" cy="7335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8 Pages | 900 Words | 6 Marks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p19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C: Ideation and modelling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353300" y="1604100"/>
            <a:ext cx="5961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C1 - Present feasible redesign ideas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C2 - Identify the redesign ideas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7056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34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2520277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16144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3428152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4336962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5251503" y="2687949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6495225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7414385" y="2677600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34" name="Google Shape;134;p19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025" y="3947025"/>
            <a:ext cx="5462575" cy="3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/>
          <p:nvPr/>
        </p:nvSpPr>
        <p:spPr>
          <a:xfrm>
            <a:off x="3186371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C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7179963" y="42845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C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37" name="Google Shape;137;p19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5225" y="3900450"/>
            <a:ext cx="1827476" cy="41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C: Ideation and modelling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143" name="Google Shape;143;p20"/>
          <p:cNvGrpSpPr/>
          <p:nvPr/>
        </p:nvGrpSpPr>
        <p:grpSpPr>
          <a:xfrm>
            <a:off x="130977" y="1105946"/>
            <a:ext cx="8896576" cy="3356246"/>
            <a:chOff x="714668" y="1543570"/>
            <a:chExt cx="7827359" cy="2952882"/>
          </a:xfrm>
        </p:grpSpPr>
        <p:pic>
          <p:nvPicPr>
            <p:cNvPr id="144" name="Google Shape;144;p20" title="Screenshot 2026-02-10 at 10.01.18 AM.png"/>
            <p:cNvPicPr preferRelativeResize="0"/>
            <p:nvPr/>
          </p:nvPicPr>
          <p:blipFill rotWithShape="1">
            <a:blip r:embed="rId3">
              <a:alphaModFix/>
            </a:blip>
            <a:srcRect b="52912" l="2383" r="1518" t="0"/>
            <a:stretch/>
          </p:blipFill>
          <p:spPr>
            <a:xfrm>
              <a:off x="714668" y="1543570"/>
              <a:ext cx="7827359" cy="16723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20" title="Screenshot 2026-02-10 at 10.01.18 AM.png"/>
            <p:cNvPicPr preferRelativeResize="0"/>
            <p:nvPr/>
          </p:nvPicPr>
          <p:blipFill rotWithShape="1">
            <a:blip r:embed="rId3">
              <a:alphaModFix/>
            </a:blip>
            <a:srcRect b="1833" l="2383" r="1518" t="60528"/>
            <a:stretch/>
          </p:blipFill>
          <p:spPr>
            <a:xfrm>
              <a:off x="714668" y="3159734"/>
              <a:ext cx="7827359" cy="133671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4920501" y="810075"/>
            <a:ext cx="4232700" cy="7335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10 Pages | 300 Words | 6 Marks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" name="Google Shape;151;p21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D: Designing a solution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362225" y="1604100"/>
            <a:ext cx="5961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D1 - Develop fidelity models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D2 - Design drawings of the intended solution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" name="Google Shape;153;p21"/>
          <p:cNvSpPr/>
          <p:nvPr/>
        </p:nvSpPr>
        <p:spPr>
          <a:xfrm>
            <a:off x="104466" y="2694197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273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4" name="Google Shape;154;p21"/>
          <p:cNvSpPr/>
          <p:nvPr/>
        </p:nvSpPr>
        <p:spPr>
          <a:xfrm>
            <a:off x="1828404" y="2694197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b="1" sz="912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5" name="Google Shape;155;p21"/>
          <p:cNvSpPr/>
          <p:nvPr/>
        </p:nvSpPr>
        <p:spPr>
          <a:xfrm>
            <a:off x="967857" y="2694197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912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2690906" y="2694197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b="1" sz="912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3554297" y="2694197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5</a:t>
            </a:r>
            <a:endParaRPr b="1" sz="912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4423131" y="2687950"/>
            <a:ext cx="834300" cy="11175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25" lIns="52125" spcFirstLastPara="1" rIns="52125" wrap="square" tIns="521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5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5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>
                <a:latin typeface="Source Code Pro"/>
                <a:ea typeface="Source Code Pro"/>
                <a:cs typeface="Source Code Pro"/>
                <a:sym typeface="Source Code Pro"/>
              </a:rPr>
              <a:t>6</a:t>
            </a:r>
            <a:endParaRPr b="1" sz="912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5622221" y="2677600"/>
            <a:ext cx="834600" cy="11178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50" lIns="52150" spcFirstLastPara="1" rIns="52150" wrap="square" tIns="52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6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6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1">
                <a:latin typeface="Source Code Pro"/>
                <a:ea typeface="Source Code Pro"/>
                <a:cs typeface="Source Code Pro"/>
                <a:sym typeface="Source Code Pro"/>
              </a:rPr>
              <a:t>7</a:t>
            </a:r>
            <a:endParaRPr b="1" sz="913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0" name="Google Shape;160;p21"/>
          <p:cNvSpPr/>
          <p:nvPr/>
        </p:nvSpPr>
        <p:spPr>
          <a:xfrm>
            <a:off x="6495731" y="2677600"/>
            <a:ext cx="834600" cy="11178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50" lIns="52150" spcFirstLastPara="1" rIns="52150" wrap="square" tIns="52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6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6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1">
                <a:latin typeface="Source Code Pro"/>
                <a:ea typeface="Source Code Pro"/>
                <a:cs typeface="Source Code Pro"/>
                <a:sym typeface="Source Code Pro"/>
              </a:rPr>
              <a:t>8</a:t>
            </a:r>
            <a:endParaRPr b="1" sz="913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61" name="Google Shape;161;p21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72" y="3884099"/>
            <a:ext cx="5189573" cy="34877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/>
          <p:nvPr/>
        </p:nvSpPr>
        <p:spPr>
          <a:xfrm>
            <a:off x="2455419" y="4263827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D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7079221" y="4201778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D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64" name="Google Shape;164;p21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025" y="3839728"/>
            <a:ext cx="3521775" cy="34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/>
          <p:nvPr/>
        </p:nvSpPr>
        <p:spPr>
          <a:xfrm>
            <a:off x="7360194" y="2677600"/>
            <a:ext cx="834600" cy="11178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50" lIns="52150" spcFirstLastPara="1" rIns="52150" wrap="square" tIns="52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6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6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1">
                <a:latin typeface="Source Code Pro"/>
                <a:ea typeface="Source Code Pro"/>
                <a:cs typeface="Source Code Pro"/>
                <a:sym typeface="Source Code Pro"/>
              </a:rPr>
              <a:t>9</a:t>
            </a:r>
            <a:endParaRPr b="1" sz="913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6" name="Google Shape;166;p21"/>
          <p:cNvSpPr/>
          <p:nvPr/>
        </p:nvSpPr>
        <p:spPr>
          <a:xfrm>
            <a:off x="8233704" y="2677600"/>
            <a:ext cx="834600" cy="11178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4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2150" lIns="52150" spcFirstLastPara="1" rIns="52150" wrap="square" tIns="52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26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426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1">
                <a:latin typeface="Source Code Pro"/>
                <a:ea typeface="Source Code Pro"/>
                <a:cs typeface="Source Code Pro"/>
                <a:sym typeface="Source Code Pro"/>
              </a:rPr>
              <a:t>10</a:t>
            </a:r>
            <a:endParaRPr b="1" sz="913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22"/>
          <p:cNvGrpSpPr/>
          <p:nvPr/>
        </p:nvGrpSpPr>
        <p:grpSpPr>
          <a:xfrm>
            <a:off x="806485" y="1088530"/>
            <a:ext cx="7486481" cy="4037413"/>
            <a:chOff x="1020794" y="1495147"/>
            <a:chExt cx="5731497" cy="3090961"/>
          </a:xfrm>
        </p:grpSpPr>
        <p:pic>
          <p:nvPicPr>
            <p:cNvPr id="172" name="Google Shape;172;p22" title="Screenshot 2026-02-10 at 10.02.04 AM.png"/>
            <p:cNvPicPr preferRelativeResize="0"/>
            <p:nvPr/>
          </p:nvPicPr>
          <p:blipFill rotWithShape="1">
            <a:blip r:embed="rId3">
              <a:alphaModFix/>
            </a:blip>
            <a:srcRect b="58411" l="1274" r="0" t="0"/>
            <a:stretch/>
          </p:blipFill>
          <p:spPr>
            <a:xfrm>
              <a:off x="1020794" y="1495147"/>
              <a:ext cx="5731497" cy="1517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22" title="Screenshot 2026-02-10 at 10.02.04 AM.png"/>
            <p:cNvPicPr preferRelativeResize="0"/>
            <p:nvPr/>
          </p:nvPicPr>
          <p:blipFill rotWithShape="1">
            <a:blip r:embed="rId3">
              <a:alphaModFix/>
            </a:blip>
            <a:srcRect b="10813" l="1274" r="0" t="51485"/>
            <a:stretch/>
          </p:blipFill>
          <p:spPr>
            <a:xfrm>
              <a:off x="1020794" y="3012467"/>
              <a:ext cx="5731497" cy="13754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22" title="Screenshot 2026-02-10 at 10.02.04 AM.png"/>
            <p:cNvPicPr preferRelativeResize="0"/>
            <p:nvPr/>
          </p:nvPicPr>
          <p:blipFill rotWithShape="1">
            <a:blip r:embed="rId3">
              <a:alphaModFix/>
            </a:blip>
            <a:srcRect b="0" l="1274" r="0" t="94568"/>
            <a:stretch/>
          </p:blipFill>
          <p:spPr>
            <a:xfrm>
              <a:off x="1020794" y="4387952"/>
              <a:ext cx="5731497" cy="1981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5" name="Google Shape;175;p22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D: Designing a solution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/>
          <p:nvPr/>
        </p:nvSpPr>
        <p:spPr>
          <a:xfrm>
            <a:off x="4920501" y="810075"/>
            <a:ext cx="4232700" cy="7335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 4 Pages | 200 Words | 6 Marks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23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E: Presenting a solution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362225" y="1604100"/>
            <a:ext cx="8300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E1 - Present the intended redesign solution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E2 - Present how the intended redesign solution improves on the 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      existing product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25344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sz="134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4" name="Google Shape;184;p23"/>
          <p:cNvSpPr/>
          <p:nvPr/>
        </p:nvSpPr>
        <p:spPr>
          <a:xfrm>
            <a:off x="34432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2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85" name="Google Shape;185;p23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5825" y="3947025"/>
            <a:ext cx="1827476" cy="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/>
          <p:nvPr/>
        </p:nvSpPr>
        <p:spPr>
          <a:xfrm>
            <a:off x="3186371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E</a:t>
            </a: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4820450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3</a:t>
            </a:r>
            <a:endParaRPr sz="134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8" name="Google Shape;188;p23"/>
          <p:cNvSpPr/>
          <p:nvPr/>
        </p:nvSpPr>
        <p:spPr>
          <a:xfrm>
            <a:off x="5729261" y="2694525"/>
            <a:ext cx="878100" cy="1176300"/>
          </a:xfrm>
          <a:prstGeom prst="snip1Rect">
            <a:avLst>
              <a:gd fmla="val 16667" name="adj"/>
            </a:avLst>
          </a:prstGeom>
          <a:solidFill>
            <a:srgbClr val="FFFF00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Source Code Pro"/>
                <a:ea typeface="Source Code Pro"/>
                <a:cs typeface="Source Code Pro"/>
                <a:sym typeface="Source Code Pro"/>
              </a:rPr>
              <a:t>Page:</a:t>
            </a:r>
            <a:endParaRPr sz="15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Source Code Pro"/>
                <a:ea typeface="Source Code Pro"/>
                <a:cs typeface="Source Code Pro"/>
                <a:sym typeface="Source Code Pro"/>
              </a:rPr>
              <a:t>4</a:t>
            </a:r>
            <a:endParaRPr b="1" sz="96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189" name="Google Shape;189;p23" title="stock-vector-quote-symbol-bracket-icon-vector-61889118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1825" y="3947025"/>
            <a:ext cx="1827476" cy="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/>
          <p:nvPr/>
        </p:nvSpPr>
        <p:spPr>
          <a:xfrm>
            <a:off x="5472371" y="4360725"/>
            <a:ext cx="476100" cy="4554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ource Code Pro"/>
                <a:ea typeface="Source Code Pro"/>
                <a:cs typeface="Source Code Pro"/>
                <a:sym typeface="Source Code Pro"/>
              </a:rPr>
              <a:t>E2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4"/>
          <p:cNvGrpSpPr/>
          <p:nvPr/>
        </p:nvGrpSpPr>
        <p:grpSpPr>
          <a:xfrm>
            <a:off x="806927" y="1079763"/>
            <a:ext cx="7569234" cy="4063550"/>
            <a:chOff x="569925" y="1543575"/>
            <a:chExt cx="5767475" cy="3096274"/>
          </a:xfrm>
        </p:grpSpPr>
        <p:pic>
          <p:nvPicPr>
            <p:cNvPr id="196" name="Google Shape;196;p24" title="Screenshot 2026-02-10 at 10.04.45 AM.png"/>
            <p:cNvPicPr preferRelativeResize="0"/>
            <p:nvPr/>
          </p:nvPicPr>
          <p:blipFill rotWithShape="1">
            <a:blip r:embed="rId3">
              <a:alphaModFix/>
            </a:blip>
            <a:srcRect b="66882" l="0" r="0" t="0"/>
            <a:stretch/>
          </p:blipFill>
          <p:spPr>
            <a:xfrm>
              <a:off x="569925" y="1543575"/>
              <a:ext cx="5767475" cy="1148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4" title="Screenshot 2026-02-10 at 10.04.45 AM.png"/>
            <p:cNvPicPr preferRelativeResize="0"/>
            <p:nvPr/>
          </p:nvPicPr>
          <p:blipFill rotWithShape="1">
            <a:blip r:embed="rId3">
              <a:alphaModFix/>
            </a:blip>
            <a:srcRect b="32328" l="0" r="0" t="38972"/>
            <a:stretch/>
          </p:blipFill>
          <p:spPr>
            <a:xfrm>
              <a:off x="569925" y="2691675"/>
              <a:ext cx="5767475" cy="994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4" title="Screenshot 2026-02-10 at 10.04.45 AM.png"/>
            <p:cNvPicPr preferRelativeResize="0"/>
            <p:nvPr/>
          </p:nvPicPr>
          <p:blipFill rotWithShape="1">
            <a:blip r:embed="rId3">
              <a:alphaModFix/>
            </a:blip>
            <a:srcRect b="0" l="0" r="0" t="72502"/>
            <a:stretch/>
          </p:blipFill>
          <p:spPr>
            <a:xfrm>
              <a:off x="569925" y="3686600"/>
              <a:ext cx="5767475" cy="9532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p24"/>
          <p:cNvSpPr txBox="1"/>
          <p:nvPr>
            <p:ph type="title"/>
          </p:nvPr>
        </p:nvSpPr>
        <p:spPr>
          <a:xfrm>
            <a:off x="0" y="372500"/>
            <a:ext cx="9144000" cy="733500"/>
          </a:xfrm>
          <a:prstGeom prst="rect">
            <a:avLst/>
          </a:prstGeom>
          <a:solidFill>
            <a:schemeClr val="dk1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Criterion E: Presenting a solution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