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slide" Target="slides/slide4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06bee198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06bee198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06bee198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06bee198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06bee198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06bee198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06bee1983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06bee1983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06bee1983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06bee1983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06bee1983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06bee1983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06bee1983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06bee1983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06bee1983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406bee1983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080152da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4080152da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06bee1983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06bee1983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06bee1983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06bee1983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06bee1983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406bee1983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406bee1983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406bee1983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06bee1983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06bee1983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406bee1983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406bee198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406bee1983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406bee198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4037839dd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4037839dd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406bee198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406bee198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406bee198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406bee198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406bee1983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406bee1983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406bee1983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406bee1983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406bee1983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406bee1983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06bee1983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406bee1983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406bee1983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406bee1983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406bee1ad1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406bee1ad1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406bee1983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406bee1983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406bee1983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406bee1983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406bee1ad1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406bee1ad1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406bee1ad1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406bee1ad1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406bee1ad1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406bee1ad1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406bee1983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406bee1983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406bee1983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406bee1983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406bee198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406bee198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406bee1983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406bee1983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406bee1983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406bee1983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406bee1983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406bee1983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406bee1ad1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406bee1ad1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406bee1ad1_1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406bee1ad1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406bee1983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406bee1983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406bee1ad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406bee1ad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406bee1983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406bee1983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406bee1983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406bee1983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406bee1983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406bee1983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406bee1ad1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406bee1ad1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youtube.com/watch?v=fGbnim4GcAE" TargetMode="External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youtube.com/watch?v=x1FehVIkq_k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youtube.com/watch?v=O4v9u2f67qY" TargetMode="External"/><Relationship Id="rId4" Type="http://schemas.openxmlformats.org/officeDocument/2006/relationships/image" Target="../media/image3.jpg"/><Relationship Id="rId5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youtube.com/watch?v=F8kUMwluwMk" TargetMode="External"/><Relationship Id="rId4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youtube.com/watch?v=VpooR4AcBQI" TargetMode="External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b3RB3Vq8yQI" TargetMode="External"/><Relationship Id="rId4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4jpOYxRyTFY" TargetMode="External"/><Relationship Id="rId4" Type="http://schemas.openxmlformats.org/officeDocument/2006/relationships/image" Target="../media/image4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youtube.com/watch?v=wpzgH8zGhTE" TargetMode="External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youtube.com/watch?v=eI1gK9qicQU" TargetMode="External"/><Relationship Id="rId4" Type="http://schemas.openxmlformats.org/officeDocument/2006/relationships/image" Target="../media/image2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youtube.com/watch?v=N92XNewzrpc" TargetMode="External"/><Relationship Id="rId4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youtube.com/watch?v=Svom3LqJtqY" TargetMode="External"/><Relationship Id="rId4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youtube.com/watch?v=ZY7OE31xTJ8" TargetMode="External"/><Relationship Id="rId4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youtube.com/watch?v=3LBbxC9KQBY" TargetMode="External"/><Relationship Id="rId4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Relationship Id="rId4" Type="http://schemas.openxmlformats.org/officeDocument/2006/relationships/hyperlink" Target="http://www.youtube.com/watch?v=ltt-8SgSfwI" TargetMode="External"/><Relationship Id="rId5" Type="http://schemas.openxmlformats.org/officeDocument/2006/relationships/image" Target="../media/image14.jpg"/><Relationship Id="rId6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jpg"/><Relationship Id="rId4" Type="http://schemas.openxmlformats.org/officeDocument/2006/relationships/hyperlink" Target="http://www.youtube.com/watch?v=foYxqNHEzeE" TargetMode="External"/><Relationship Id="rId5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jpg"/><Relationship Id="rId4" Type="http://schemas.openxmlformats.org/officeDocument/2006/relationships/hyperlink" Target="http://www.youtube.com/watch?v=xpu75Lq9aFU" TargetMode="External"/><Relationship Id="rId5" Type="http://schemas.openxmlformats.org/officeDocument/2006/relationships/image" Target="../media/image1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Relationship Id="rId4" Type="http://schemas.openxmlformats.org/officeDocument/2006/relationships/hyperlink" Target="http://www.youtube.com/watch?v=ukJ2GgL50OQ" TargetMode="External"/><Relationship Id="rId5" Type="http://schemas.openxmlformats.org/officeDocument/2006/relationships/image" Target="../media/image3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jpg"/><Relationship Id="rId4" Type="http://schemas.openxmlformats.org/officeDocument/2006/relationships/hyperlink" Target="http://www.youtube.com/watch?v=32FUysj-Lu4" TargetMode="External"/><Relationship Id="rId5" Type="http://schemas.openxmlformats.org/officeDocument/2006/relationships/image" Target="../media/image3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0.jpg"/><Relationship Id="rId4" Type="http://schemas.openxmlformats.org/officeDocument/2006/relationships/image" Target="../media/image2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6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0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8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3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2.jpg"/><Relationship Id="rId4" Type="http://schemas.openxmlformats.org/officeDocument/2006/relationships/image" Target="../media/image45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9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6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3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1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9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1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125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600">
                <a:latin typeface="Roboto"/>
                <a:ea typeface="Roboto"/>
                <a:cs typeface="Roboto"/>
                <a:sym typeface="Roboto"/>
              </a:rPr>
              <a:t>Workshop tools</a:t>
            </a:r>
            <a:endParaRPr sz="6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60" name="Google Shape;60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https://www.youtube.com/watch?v=fGbnim4GcAE</a:t>
            </a:r>
            <a:endParaRPr/>
          </a:p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2227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 Pillar </a:t>
            </a:r>
            <a:r>
              <a:rPr lang="en-GB">
                <a:solidFill>
                  <a:srgbClr val="FF0000"/>
                </a:solidFill>
              </a:rPr>
              <a:t>Drill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pillar saw" id="62" name="Google Shape;62;p14"/>
          <p:cNvPicPr preferRelativeResize="0"/>
          <p:nvPr/>
        </p:nvPicPr>
        <p:blipFill rotWithShape="1">
          <a:blip r:embed="rId4">
            <a:alphaModFix/>
          </a:blip>
          <a:srcRect b="0" l="0" r="0" t="10555"/>
          <a:stretch/>
        </p:blipFill>
        <p:spPr>
          <a:xfrm>
            <a:off x="909375" y="1471075"/>
            <a:ext cx="2926000" cy="361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https://www.youtube.com/watch?v=x1FehVIkq_k</a:t>
            </a:r>
            <a:endParaRPr/>
          </a:p>
        </p:txBody>
      </p:sp>
      <p:sp>
        <p:nvSpPr>
          <p:cNvPr id="69" name="Google Shape;69;p15"/>
          <p:cNvSpPr txBox="1"/>
          <p:nvPr>
            <p:ph type="title"/>
          </p:nvPr>
        </p:nvSpPr>
        <p:spPr>
          <a:xfrm>
            <a:off x="76200" y="949000"/>
            <a:ext cx="45720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Sanding Machine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sanding machine" id="70" name="Google Shape;70;p15"/>
          <p:cNvPicPr preferRelativeResize="0"/>
          <p:nvPr/>
        </p:nvPicPr>
        <p:blipFill rotWithShape="1">
          <a:blip r:embed="rId4">
            <a:alphaModFix/>
          </a:blip>
          <a:srcRect b="11030" l="0" r="0" t="19511"/>
          <a:stretch/>
        </p:blipFill>
        <p:spPr>
          <a:xfrm>
            <a:off x="142350" y="1890450"/>
            <a:ext cx="4278025" cy="2971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76" name="Google Shape;76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https://www.youtube.com/watch?v=O4v9u2f67qY</a:t>
            </a:r>
            <a:endParaRPr/>
          </a:p>
        </p:txBody>
      </p:sp>
      <p:sp>
        <p:nvSpPr>
          <p:cNvPr id="77" name="Google Shape;77;p16"/>
          <p:cNvSpPr txBox="1"/>
          <p:nvPr>
            <p:ph type="title"/>
          </p:nvPr>
        </p:nvSpPr>
        <p:spPr>
          <a:xfrm>
            <a:off x="375175" y="16348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Hand Sanding  Machine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palm sanding machine"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9200" y="2369800"/>
            <a:ext cx="2248675" cy="2248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and sanding machine"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600" y="2447150"/>
            <a:ext cx="2171325" cy="217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85" name="Google Shape;85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https://www.youtube.com/watch?v=F8kUMwluwMk</a:t>
            </a:r>
            <a:endParaRPr/>
          </a:p>
        </p:txBody>
      </p:sp>
      <p:sp>
        <p:nvSpPr>
          <p:cNvPr id="86" name="Google Shape;86;p17"/>
          <p:cNvSpPr txBox="1"/>
          <p:nvPr>
            <p:ph type="title"/>
          </p:nvPr>
        </p:nvSpPr>
        <p:spPr>
          <a:xfrm>
            <a:off x="375175" y="949000"/>
            <a:ext cx="42699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Table</a:t>
            </a:r>
            <a:r>
              <a:rPr lang="en-GB">
                <a:solidFill>
                  <a:srgbClr val="FF0000"/>
                </a:solidFill>
              </a:rPr>
              <a:t> Saw Cutter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table saw" id="87" name="Google Shape;87;p17"/>
          <p:cNvPicPr preferRelativeResize="0"/>
          <p:nvPr/>
        </p:nvPicPr>
        <p:blipFill rotWithShape="1">
          <a:blip r:embed="rId4">
            <a:alphaModFix/>
          </a:blip>
          <a:srcRect b="15555" l="0" r="0" t="15188"/>
          <a:stretch/>
        </p:blipFill>
        <p:spPr>
          <a:xfrm>
            <a:off x="315475" y="1814250"/>
            <a:ext cx="4045199" cy="2801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93" name="Google Shape;93;p1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https://www.youtube.com/watch?v=VpooR4AcBQI</a:t>
            </a:r>
            <a:endParaRPr/>
          </a:p>
        </p:txBody>
      </p:sp>
      <p:sp>
        <p:nvSpPr>
          <p:cNvPr id="94" name="Google Shape;94;p18"/>
          <p:cNvSpPr txBox="1"/>
          <p:nvPr>
            <p:ph type="title"/>
          </p:nvPr>
        </p:nvSpPr>
        <p:spPr>
          <a:xfrm>
            <a:off x="3751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Scroll Saw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scroll saw" id="95" name="Google Shape;95;p18"/>
          <p:cNvPicPr preferRelativeResize="0"/>
          <p:nvPr/>
        </p:nvPicPr>
        <p:blipFill rotWithShape="1">
          <a:blip r:embed="rId4">
            <a:alphaModFix/>
          </a:blip>
          <a:srcRect b="3271" l="0" r="0" t="6125"/>
          <a:stretch/>
        </p:blipFill>
        <p:spPr>
          <a:xfrm>
            <a:off x="375175" y="1531600"/>
            <a:ext cx="3736075" cy="33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01" name="Google Shape;101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https://www.youtube.com/watch?v=b3RB3Vq8yQI</a:t>
            </a:r>
            <a:endParaRPr/>
          </a:p>
        </p:txBody>
      </p:sp>
      <p:sp>
        <p:nvSpPr>
          <p:cNvPr id="102" name="Google Shape;102;p19"/>
          <p:cNvSpPr txBox="1"/>
          <p:nvPr>
            <p:ph type="title"/>
          </p:nvPr>
        </p:nvSpPr>
        <p:spPr>
          <a:xfrm>
            <a:off x="298975" y="8728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Jig</a:t>
            </a:r>
            <a:r>
              <a:rPr lang="en-GB">
                <a:solidFill>
                  <a:srgbClr val="FF0000"/>
                </a:solidFill>
              </a:rPr>
              <a:t> Saw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jig saw" id="103" name="Google Shape;103;p19"/>
          <p:cNvPicPr preferRelativeResize="0"/>
          <p:nvPr/>
        </p:nvPicPr>
        <p:blipFill rotWithShape="1">
          <a:blip r:embed="rId4">
            <a:alphaModFix/>
          </a:blip>
          <a:srcRect b="10259" l="11987" r="0" t="5580"/>
          <a:stretch/>
        </p:blipFill>
        <p:spPr>
          <a:xfrm>
            <a:off x="755400" y="1966625"/>
            <a:ext cx="3230925" cy="266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09" name="Google Shape;109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https://www.youtube.com/watch?v=4jpOYxRyTFY</a:t>
            </a:r>
            <a:endParaRPr/>
          </a:p>
        </p:txBody>
      </p:sp>
      <p:sp>
        <p:nvSpPr>
          <p:cNvPr id="110" name="Google Shape;110;p20"/>
          <p:cNvSpPr txBox="1"/>
          <p:nvPr>
            <p:ph type="title"/>
          </p:nvPr>
        </p:nvSpPr>
        <p:spPr>
          <a:xfrm>
            <a:off x="375175" y="8728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Circular</a:t>
            </a:r>
            <a:r>
              <a:rPr lang="en-GB">
                <a:solidFill>
                  <a:srgbClr val="FF0000"/>
                </a:solidFill>
              </a:rPr>
              <a:t> Saw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circular saw"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225" y="1664500"/>
            <a:ext cx="3837000" cy="3050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17" name="Google Shape;117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https://www.youtube.com/watch?v=wpzgH8zGhTE</a:t>
            </a:r>
            <a:endParaRPr/>
          </a:p>
        </p:txBody>
      </p:sp>
      <p:sp>
        <p:nvSpPr>
          <p:cNvPr id="118" name="Google Shape;118;p21"/>
          <p:cNvSpPr txBox="1"/>
          <p:nvPr>
            <p:ph type="title"/>
          </p:nvPr>
        </p:nvSpPr>
        <p:spPr>
          <a:xfrm>
            <a:off x="3751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Bench grinder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bench grinder" id="119" name="Google Shape;119;p21"/>
          <p:cNvPicPr preferRelativeResize="0"/>
          <p:nvPr/>
        </p:nvPicPr>
        <p:blipFill rotWithShape="1">
          <a:blip r:embed="rId4">
            <a:alphaModFix/>
          </a:blip>
          <a:srcRect b="16737" l="0" r="2534" t="15936"/>
          <a:stretch/>
        </p:blipFill>
        <p:spPr>
          <a:xfrm>
            <a:off x="226350" y="2011125"/>
            <a:ext cx="3903601" cy="269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25" name="Google Shape;125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https://www.youtube.com/watch?v=eI1gK9qicQU</a:t>
            </a:r>
            <a:endParaRPr/>
          </a:p>
        </p:txBody>
      </p:sp>
      <p:sp>
        <p:nvSpPr>
          <p:cNvPr id="126" name="Google Shape;126;p22"/>
          <p:cNvSpPr txBox="1"/>
          <p:nvPr>
            <p:ph type="title"/>
          </p:nvPr>
        </p:nvSpPr>
        <p:spPr>
          <a:xfrm>
            <a:off x="3751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Wood Router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bosch wood router"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500" y="1531600"/>
            <a:ext cx="3510650" cy="351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33" name="Google Shape;133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https://www.youtube.com/watch?v=N92XNewzrpc</a:t>
            </a:r>
            <a:endParaRPr/>
          </a:p>
        </p:txBody>
      </p:sp>
      <p:sp>
        <p:nvSpPr>
          <p:cNvPr id="134" name="Google Shape;134;p23"/>
          <p:cNvSpPr txBox="1"/>
          <p:nvPr>
            <p:ph type="title"/>
          </p:nvPr>
        </p:nvSpPr>
        <p:spPr>
          <a:xfrm>
            <a:off x="-82025" y="796600"/>
            <a:ext cx="47949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>
                <a:solidFill>
                  <a:srgbClr val="FF0000"/>
                </a:solidFill>
              </a:rPr>
              <a:t>Wood turning machine</a:t>
            </a:r>
            <a:endParaRPr sz="3500">
              <a:solidFill>
                <a:srgbClr val="FF0000"/>
              </a:solidFill>
            </a:endParaRPr>
          </a:p>
        </p:txBody>
      </p:sp>
      <p:pic>
        <p:nvPicPr>
          <p:cNvPr descr="Image result for wood turning machine" id="135" name="Google Shape;135;p23"/>
          <p:cNvPicPr preferRelativeResize="0"/>
          <p:nvPr/>
        </p:nvPicPr>
        <p:blipFill rotWithShape="1">
          <a:blip r:embed="rId4">
            <a:alphaModFix/>
          </a:blip>
          <a:srcRect b="29917" l="0" r="0" t="28099"/>
          <a:stretch/>
        </p:blipFill>
        <p:spPr>
          <a:xfrm>
            <a:off x="0" y="2032825"/>
            <a:ext cx="4572000" cy="1919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41" name="Google Shape;141;p2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https://www.youtube.com/watch?v=Svom3LqJtqY</a:t>
            </a:r>
            <a:endParaRPr/>
          </a:p>
        </p:txBody>
      </p:sp>
      <p:sp>
        <p:nvSpPr>
          <p:cNvPr id="142" name="Google Shape;142;p24"/>
          <p:cNvSpPr txBox="1"/>
          <p:nvPr>
            <p:ph type="title"/>
          </p:nvPr>
        </p:nvSpPr>
        <p:spPr>
          <a:xfrm>
            <a:off x="3751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Band Saw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small band saw" id="143" name="Google Shape;14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6525" y="1531600"/>
            <a:ext cx="2875485" cy="36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49" name="Google Shape;149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5"/>
          <p:cNvSpPr txBox="1"/>
          <p:nvPr>
            <p:ph type="title"/>
          </p:nvPr>
        </p:nvSpPr>
        <p:spPr>
          <a:xfrm>
            <a:off x="3751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CNC machine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cnc routermachine"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175" y="1456700"/>
            <a:ext cx="3985056" cy="368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57" name="Google Shape;157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https://www.youtube.com/watch?v=ZY7OE31xTJ8</a:t>
            </a:r>
            <a:endParaRPr/>
          </a:p>
        </p:txBody>
      </p:sp>
      <p:sp>
        <p:nvSpPr>
          <p:cNvPr id="158" name="Google Shape;158;p26"/>
          <p:cNvSpPr txBox="1"/>
          <p:nvPr>
            <p:ph type="title"/>
          </p:nvPr>
        </p:nvSpPr>
        <p:spPr>
          <a:xfrm>
            <a:off x="3751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Wood Planer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wood planer" id="159" name="Google Shape;15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600" y="1597250"/>
            <a:ext cx="3292350" cy="339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65" name="Google Shape;165;p2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7"/>
          <p:cNvSpPr txBox="1"/>
          <p:nvPr>
            <p:ph type="title"/>
          </p:nvPr>
        </p:nvSpPr>
        <p:spPr>
          <a:xfrm>
            <a:off x="375175" y="8728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Laser machine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laser cutter"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950" y="2018900"/>
            <a:ext cx="4251650" cy="238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73" name="Google Shape;173;p2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https://www.youtube.com/watch?v=3LBbxC9KQBY</a:t>
            </a:r>
            <a:endParaRPr/>
          </a:p>
        </p:txBody>
      </p:sp>
      <p:sp>
        <p:nvSpPr>
          <p:cNvPr id="174" name="Google Shape;174;p28"/>
          <p:cNvSpPr txBox="1"/>
          <p:nvPr>
            <p:ph type="title"/>
          </p:nvPr>
        </p:nvSpPr>
        <p:spPr>
          <a:xfrm>
            <a:off x="375175" y="8728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Wood Plane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wood plane" id="175" name="Google Shape;17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575" y="1890450"/>
            <a:ext cx="2882875" cy="28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81" name="Google Shape;181;p2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9"/>
          <p:cNvSpPr txBox="1"/>
          <p:nvPr>
            <p:ph type="title"/>
          </p:nvPr>
        </p:nvSpPr>
        <p:spPr>
          <a:xfrm>
            <a:off x="375175" y="8728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Hot air gun</a:t>
            </a:r>
            <a:r>
              <a:rPr lang="en-GB">
                <a:solidFill>
                  <a:srgbClr val="FF0000"/>
                </a:solidFill>
              </a:rPr>
              <a:t> 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hot air gun" id="183" name="Google Shape;1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602" y="1890450"/>
            <a:ext cx="2714550" cy="31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89" name="Google Shape;189;p3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Function</a:t>
            </a:r>
            <a:endParaRPr/>
          </a:p>
        </p:txBody>
      </p:sp>
      <p:sp>
        <p:nvSpPr>
          <p:cNvPr id="190" name="Google Shape;190;p30"/>
          <p:cNvSpPr txBox="1"/>
          <p:nvPr>
            <p:ph type="title"/>
          </p:nvPr>
        </p:nvSpPr>
        <p:spPr>
          <a:xfrm>
            <a:off x="375175" y="10252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Hand Drill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hand drill" id="191" name="Google Shape;1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388" y="1760200"/>
            <a:ext cx="2919975" cy="2919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wer tools can be intimidating for beginners.  But when you learn the beginner basics of a drill and follow a simple beginner introductory guide for using a drill, you’ll find it’s much easier than you first thought. Here’s a simple how-to guide all about power drills for beginners: what is a drill used for, how does a drill work, which drill do you need, and more!  Those questions and more answered in this easy guide on how to use a power drill. This video is everything a beginner needs to know about power drills to start those DIY projects you've been wanting to!&#10;&#10;To read more about how to use a drill check out my blog post!&#10;https://weatheredwoodhome.com/blogs/news/an-easy-beginners-guide-on-how-to-use-a-drill&#10;&#10;Follow along with me!&#10;&#10;PINTEREST- https://www.pinterest.com/weatheredwoodhome/&#10;&#10;INSTAGRAM- https://www.instagram.com/weatheredwoodhome/&#10;&#10;THE BLOG- https://weatheredwoodhome.com/blogs/news&#10;&#10;Here are the drills I recommend in the video for beginners!&#10;&#10;This post contains affiliate links, I receive a small amount of compensation if you choose to purchase from my links (for example – as an Amazon Associate I earn from qualifying purchases). I only link to products that I know and love!&#10;&#10;Ryobi Drill- no battery&#10;https://www.amazon.com/gp/product/B007WGET4S/ref=as_li_tl?ie=UTF8&amp;tag=weatheredwo09-20&amp;camp=1789&amp;creative=9325&amp;linkCode=as2&amp;creativeASIN=B007WGET4S&amp;linkId=dfb723752c517003d481044af1b042bf&#10;&#10;Ryobi Battery&#10;https://www.amazon.com/gp/product/B07RWWLCMH/ref=as_li_qf_asin_il_tl?ie=UTF8&amp;tag=weatheredwo09-20&amp;creative=9325&amp;linkCode=as2&amp;creativeASIN=B07RWWLCMH&amp;linkId=006b99a895392b6df0dbe5d88963b63d&#10;&#10;Ryobi Drill Kit- drill, impact driver, batteries, and case&#10;https://www.amazon.com/gp/product/B01M2CGHKM/ref=as_li_tl?ie=UTF8&amp;tag=weatheredwo09-20&amp;camp=1789&amp;creative=9325&amp;linkCode=as2&amp;creativeASIN=B01M2CGHKM&amp;linkId=9e72104a2390c1c65cca5523a7508674&#10;&#10;#beginnerguidetodrills #learntouseadrill #thebestdrilltobuy #howtouseadrill #partsofadrill #DIYprojectsusingadrill #beginnertools #toolboxmusthaves&#10;&#10;https://www.youtube.com/watch?v=ltt-8SgSfwI" id="192" name="Google Shape;192;p30" title="How to use a Drill- A Beginner's Guide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4450" y="2907050"/>
            <a:ext cx="3810725" cy="214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0"/>
          <p:cNvPicPr preferRelativeResize="0"/>
          <p:nvPr/>
        </p:nvPicPr>
        <p:blipFill rotWithShape="1">
          <a:blip r:embed="rId6">
            <a:alphaModFix/>
          </a:blip>
          <a:srcRect b="5907" l="5675" r="5103" t="9217"/>
          <a:stretch/>
        </p:blipFill>
        <p:spPr>
          <a:xfrm>
            <a:off x="4635851" y="220651"/>
            <a:ext cx="4343168" cy="258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99" name="Google Shape;199;p31"/>
          <p:cNvSpPr txBox="1"/>
          <p:nvPr>
            <p:ph type="title"/>
          </p:nvPr>
        </p:nvSpPr>
        <p:spPr>
          <a:xfrm>
            <a:off x="375175" y="10252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Tenon Saw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tenon saw" id="200" name="Google Shape;200;p31"/>
          <p:cNvPicPr preferRelativeResize="0"/>
          <p:nvPr/>
        </p:nvPicPr>
        <p:blipFill rotWithShape="1">
          <a:blip r:embed="rId3">
            <a:alphaModFix/>
          </a:blip>
          <a:srcRect b="13539" l="6412" r="4278" t="3397"/>
          <a:stretch/>
        </p:blipFill>
        <p:spPr>
          <a:xfrm>
            <a:off x="196700" y="1929900"/>
            <a:ext cx="4247275" cy="2064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 introduction to the tenon saw and how to use it. Always remember, keep your fingers clear of the blade and seek further advice if unsure. Stay safe.&#10;&#10;#designandtechnology&#10;#woodworking&#10;#colinklupiec&#10;&#10;Music&#10;On My Way by Ghostrifter bit.ly/ghostrifter-scCreative Commons — Attribution-ShareAlike 3.0 Unported — CC BY-SA 3.0Free Download: hypeddit.com/track/lvf9kk" id="201" name="Google Shape;201;p31" title="How to use a tenon saw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6375" y="1219200"/>
            <a:ext cx="4495875" cy="25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07" name="Google Shape;207;p32"/>
          <p:cNvSpPr txBox="1"/>
          <p:nvPr>
            <p:ph type="title"/>
          </p:nvPr>
        </p:nvSpPr>
        <p:spPr>
          <a:xfrm>
            <a:off x="375175" y="10252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Hand</a:t>
            </a:r>
            <a:r>
              <a:rPr lang="en-GB">
                <a:solidFill>
                  <a:srgbClr val="FF0000"/>
                </a:solidFill>
              </a:rPr>
              <a:t> Saw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Related image" id="208" name="Google Shape;208;p32"/>
          <p:cNvPicPr preferRelativeResize="0"/>
          <p:nvPr/>
        </p:nvPicPr>
        <p:blipFill rotWithShape="1">
          <a:blip r:embed="rId3">
            <a:alphaModFix/>
          </a:blip>
          <a:srcRect b="31662" l="0" r="0" t="36504"/>
          <a:stretch/>
        </p:blipFill>
        <p:spPr>
          <a:xfrm>
            <a:off x="489450" y="2571750"/>
            <a:ext cx="3612925" cy="1150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arn how to use a hand saw. Find out how to prevent a saw from binding. And, see how to hold the saw right to get the quickest, cleanest cut.&#10;&#10;Featured Products:&#10;&#10;Hand Saw&#10;https://www.acehardware.com/search?query=hand%20saw&amp;utm_source=YouTube&amp;utm_medium=Video&amp;utm_campaign=HI" id="209" name="Google Shape;209;p32" title="How To Use Hand Saws - Ace Hardware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894950"/>
            <a:ext cx="4516225" cy="254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15" name="Google Shape;215;p33"/>
          <p:cNvSpPr txBox="1"/>
          <p:nvPr>
            <p:ph type="title"/>
          </p:nvPr>
        </p:nvSpPr>
        <p:spPr>
          <a:xfrm>
            <a:off x="375175" y="11014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Chisel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chisel" id="216" name="Google Shape;21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175" y="1950675"/>
            <a:ext cx="3926626" cy="2765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vel up or bevel down chisel work? This question comes up often because for some reason, mainly from school woodworking, kids are taught to remove waste from a housing dado, recess, or other using only the bevel down. In reality, however, we need to be ready to use both or one or the other at different times. I hope that this video will help to show alternative ways and also show just how very versatile the chisel is for various applications.&#10;&#10;--------------------&#10;&#10;For more free woodworking videos, please consider subscribing to my channel:&#10;&#10;https://www.youtube.com/user/PaulSellersWoodwork?sub_confirmation=1&#10;&#10;Want to learn more about woodworking?&#10;&#10;Go to Woodworking Masterclasses for weekly project episodes: http://bit.ly/2JeH3a9&#10;&#10;Go to Common Woodworking for step-by-step beginner guides and courses: http://bit.ly/35VQV2o&#10; &#10;http://bit.ly/2BXmuei for Paul’s latest ventures on his blog &#10;&#10;--------------------&#10;&#10;Instagram: http://bit.ly/2oWpy7W&#10;&#10;Facebook- http://bit.ly/2JgKHQS&#10;&#10;Twitter- http://bit.ly/33S7RFa&#10;&#10;Pinterest- http://bit.ly/35X5uTf" id="217" name="Google Shape;217;p33" title="When to use Bevel up or Bevel Down with a Chisel | Paul Seller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0050" y="645125"/>
            <a:ext cx="4394000" cy="247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4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23" name="Google Shape;223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4"/>
          <p:cNvSpPr txBox="1"/>
          <p:nvPr>
            <p:ph type="title"/>
          </p:nvPr>
        </p:nvSpPr>
        <p:spPr>
          <a:xfrm>
            <a:off x="375175" y="11014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Mallet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mallet" id="225" name="Google Shape;22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25" y="2122925"/>
            <a:ext cx="3724250" cy="26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5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31" name="Google Shape;231;p35"/>
          <p:cNvSpPr txBox="1"/>
          <p:nvPr>
            <p:ph type="title"/>
          </p:nvPr>
        </p:nvSpPr>
        <p:spPr>
          <a:xfrm>
            <a:off x="222775" y="9490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File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file carpentry tool" id="232" name="Google Shape;232;p35"/>
          <p:cNvPicPr preferRelativeResize="0"/>
          <p:nvPr/>
        </p:nvPicPr>
        <p:blipFill rotWithShape="1">
          <a:blip r:embed="rId3">
            <a:alphaModFix/>
          </a:blip>
          <a:srcRect b="24173" l="0" r="0" t="0"/>
          <a:stretch/>
        </p:blipFill>
        <p:spPr>
          <a:xfrm>
            <a:off x="266950" y="1836400"/>
            <a:ext cx="3996025" cy="3022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d more at the Maker Shed: https://makershed.com&#10;The file is a basic tool, but it would be a mistake to call it simple. Files come in a variety of shapes, cuts, and coarseness depending on the job they’re designed to do.&#10;&#10;Related Reading: http://makezine.com/projects/skill-builder-files/&#10;Music: http://cloudkickermusic.com/" id="233" name="Google Shape;233;p35" title="Skillbuilder: 5 Tips for Using File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318750"/>
            <a:ext cx="4455100" cy="250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39" name="Google Shape;239;p3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6"/>
          <p:cNvSpPr txBox="1"/>
          <p:nvPr>
            <p:ph type="title"/>
          </p:nvPr>
        </p:nvSpPr>
        <p:spPr>
          <a:xfrm>
            <a:off x="3751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G Clamp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clamp" id="241" name="Google Shape;241;p36"/>
          <p:cNvPicPr preferRelativeResize="0"/>
          <p:nvPr/>
        </p:nvPicPr>
        <p:blipFill rotWithShape="1">
          <a:blip r:embed="rId3">
            <a:alphaModFix/>
          </a:blip>
          <a:srcRect b="6556" l="0" r="0" t="9495"/>
          <a:stretch/>
        </p:blipFill>
        <p:spPr>
          <a:xfrm>
            <a:off x="360950" y="1628475"/>
            <a:ext cx="3897675" cy="32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47" name="Google Shape;247;p3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7"/>
          <p:cNvSpPr txBox="1"/>
          <p:nvPr>
            <p:ph type="title"/>
          </p:nvPr>
        </p:nvSpPr>
        <p:spPr>
          <a:xfrm>
            <a:off x="0" y="872800"/>
            <a:ext cx="4636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Woodworking Vice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wood working vice" id="249" name="Google Shape;24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600" y="1836400"/>
            <a:ext cx="3956375" cy="296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8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55" name="Google Shape;255;p3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8"/>
          <p:cNvSpPr txBox="1"/>
          <p:nvPr>
            <p:ph type="title"/>
          </p:nvPr>
        </p:nvSpPr>
        <p:spPr>
          <a:xfrm>
            <a:off x="146575" y="796600"/>
            <a:ext cx="42699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Engineering Vice 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engineering vice" id="257" name="Google Shape;25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253" y="1836400"/>
            <a:ext cx="3208125" cy="313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9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63" name="Google Shape;263;p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9"/>
          <p:cNvSpPr txBox="1"/>
          <p:nvPr>
            <p:ph type="title"/>
          </p:nvPr>
        </p:nvSpPr>
        <p:spPr>
          <a:xfrm>
            <a:off x="2989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Bench Hooks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bench hooks" id="265" name="Google Shape;26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3150" y="3370875"/>
            <a:ext cx="2668125" cy="1778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ench hooks" id="266" name="Google Shape;266;p39"/>
          <p:cNvPicPr preferRelativeResize="0"/>
          <p:nvPr/>
        </p:nvPicPr>
        <p:blipFill rotWithShape="1">
          <a:blip r:embed="rId4">
            <a:alphaModFix/>
          </a:blip>
          <a:srcRect b="17990" l="0" r="0" t="18169"/>
          <a:stretch/>
        </p:blipFill>
        <p:spPr>
          <a:xfrm>
            <a:off x="206100" y="1517262"/>
            <a:ext cx="3064775" cy="195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72" name="Google Shape;272;p4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40"/>
          <p:cNvSpPr txBox="1"/>
          <p:nvPr>
            <p:ph type="title"/>
          </p:nvPr>
        </p:nvSpPr>
        <p:spPr>
          <a:xfrm>
            <a:off x="375175" y="8728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Screw driver set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screw driver set" id="274" name="Google Shape;27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8527" y="1509425"/>
            <a:ext cx="2768975" cy="34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1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80" name="Google Shape;280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1"/>
          <p:cNvSpPr txBox="1"/>
          <p:nvPr>
            <p:ph type="title"/>
          </p:nvPr>
        </p:nvSpPr>
        <p:spPr>
          <a:xfrm>
            <a:off x="3751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Plier 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pliers set" id="282" name="Google Shape;28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250" y="1305775"/>
            <a:ext cx="3761525" cy="376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88" name="Google Shape;288;p4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42"/>
          <p:cNvSpPr txBox="1"/>
          <p:nvPr>
            <p:ph type="title"/>
          </p:nvPr>
        </p:nvSpPr>
        <p:spPr>
          <a:xfrm>
            <a:off x="375175" y="7966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Spanner</a:t>
            </a:r>
            <a:r>
              <a:rPr lang="en-GB">
                <a:solidFill>
                  <a:srgbClr val="FF0000"/>
                </a:solidFill>
              </a:rPr>
              <a:t> set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Related image" id="290" name="Google Shape;29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975" y="1607800"/>
            <a:ext cx="4045201" cy="3162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3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296" name="Google Shape;296;p4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3"/>
          <p:cNvSpPr txBox="1"/>
          <p:nvPr>
            <p:ph type="title"/>
          </p:nvPr>
        </p:nvSpPr>
        <p:spPr>
          <a:xfrm>
            <a:off x="298975" y="8728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Hammer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hammer" id="298" name="Google Shape;29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475" y="1788675"/>
            <a:ext cx="3893425" cy="297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4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04" name="Google Shape;304;p4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4"/>
          <p:cNvSpPr txBox="1"/>
          <p:nvPr>
            <p:ph type="title"/>
          </p:nvPr>
        </p:nvSpPr>
        <p:spPr>
          <a:xfrm>
            <a:off x="375175" y="11014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Safety</a:t>
            </a:r>
            <a:r>
              <a:rPr lang="en-GB">
                <a:solidFill>
                  <a:srgbClr val="FF0000"/>
                </a:solidFill>
              </a:rPr>
              <a:t> Glasses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safety glasses" id="306" name="Google Shape;3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1250" y="1984425"/>
            <a:ext cx="2625151" cy="262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12" name="Google Shape;312;p4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5"/>
          <p:cNvSpPr txBox="1"/>
          <p:nvPr>
            <p:ph type="title"/>
          </p:nvPr>
        </p:nvSpPr>
        <p:spPr>
          <a:xfrm>
            <a:off x="375175" y="11014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Apron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apron" id="314" name="Google Shape;31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6213" y="1836400"/>
            <a:ext cx="2803125" cy="280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6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20" name="Google Shape;320;p4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6"/>
          <p:cNvSpPr txBox="1"/>
          <p:nvPr>
            <p:ph type="title"/>
          </p:nvPr>
        </p:nvSpPr>
        <p:spPr>
          <a:xfrm>
            <a:off x="375175" y="11014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Coping Saw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coping saw" id="322" name="Google Shape;322;p46"/>
          <p:cNvPicPr preferRelativeResize="0"/>
          <p:nvPr/>
        </p:nvPicPr>
        <p:blipFill rotWithShape="1">
          <a:blip r:embed="rId3">
            <a:alphaModFix/>
          </a:blip>
          <a:srcRect b="22194" l="0" r="0" t="20650"/>
          <a:stretch/>
        </p:blipFill>
        <p:spPr>
          <a:xfrm>
            <a:off x="312700" y="1939950"/>
            <a:ext cx="4045199" cy="23120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7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28" name="Google Shape;328;p4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7"/>
          <p:cNvSpPr txBox="1"/>
          <p:nvPr>
            <p:ph type="title"/>
          </p:nvPr>
        </p:nvSpPr>
        <p:spPr>
          <a:xfrm>
            <a:off x="375175" y="9490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Hacksaw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hack saw" id="330" name="Google Shape;33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326" y="2116700"/>
            <a:ext cx="4045200" cy="2113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36" name="Google Shape;336;p4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8"/>
          <p:cNvSpPr txBox="1"/>
          <p:nvPr>
            <p:ph type="title"/>
          </p:nvPr>
        </p:nvSpPr>
        <p:spPr>
          <a:xfrm>
            <a:off x="375175" y="9490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Junior </a:t>
            </a:r>
            <a:r>
              <a:rPr lang="en-GB">
                <a:solidFill>
                  <a:srgbClr val="FF0000"/>
                </a:solidFill>
              </a:rPr>
              <a:t>hacksaw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junior hacksaw" id="338" name="Google Shape;338;p48"/>
          <p:cNvPicPr preferRelativeResize="0"/>
          <p:nvPr/>
        </p:nvPicPr>
        <p:blipFill rotWithShape="1">
          <a:blip r:embed="rId3">
            <a:alphaModFix/>
          </a:blip>
          <a:srcRect b="13091" l="0" r="2047" t="8662"/>
          <a:stretch/>
        </p:blipFill>
        <p:spPr>
          <a:xfrm>
            <a:off x="809800" y="2052075"/>
            <a:ext cx="2963300" cy="23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9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44" name="Google Shape;344;p4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9"/>
          <p:cNvSpPr txBox="1"/>
          <p:nvPr>
            <p:ph type="title"/>
          </p:nvPr>
        </p:nvSpPr>
        <p:spPr>
          <a:xfrm>
            <a:off x="-152400" y="949000"/>
            <a:ext cx="48498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90 Degree Square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90 degree square" id="346" name="Google Shape;346;p49"/>
          <p:cNvPicPr preferRelativeResize="0"/>
          <p:nvPr/>
        </p:nvPicPr>
        <p:blipFill rotWithShape="1">
          <a:blip r:embed="rId3">
            <a:alphaModFix/>
          </a:blip>
          <a:srcRect b="7209" l="16267" r="13769" t="5302"/>
          <a:stretch/>
        </p:blipFill>
        <p:spPr>
          <a:xfrm>
            <a:off x="925475" y="1815350"/>
            <a:ext cx="2518350" cy="314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0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52" name="Google Shape;352;p5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50"/>
          <p:cNvSpPr txBox="1"/>
          <p:nvPr>
            <p:ph type="title"/>
          </p:nvPr>
        </p:nvSpPr>
        <p:spPr>
          <a:xfrm>
            <a:off x="0" y="1101400"/>
            <a:ext cx="45294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Rulers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metal and plastic rulers" id="354" name="Google Shape;35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4600" y="3249806"/>
            <a:ext cx="2729925" cy="1453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metal and plastic rulers" id="355" name="Google Shape;35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775" y="2249775"/>
            <a:ext cx="1754675" cy="175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1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61" name="Google Shape;361;p5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51"/>
          <p:cNvSpPr txBox="1"/>
          <p:nvPr>
            <p:ph type="title"/>
          </p:nvPr>
        </p:nvSpPr>
        <p:spPr>
          <a:xfrm>
            <a:off x="0" y="1101400"/>
            <a:ext cx="45294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Cutting </a:t>
            </a:r>
            <a:r>
              <a:rPr lang="en-GB">
                <a:solidFill>
                  <a:srgbClr val="FF0000"/>
                </a:solidFill>
              </a:rPr>
              <a:t>knife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cutter" id="363" name="Google Shape;36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2425" y="2082325"/>
            <a:ext cx="2256775" cy="225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2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69" name="Google Shape;369;p5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52"/>
          <p:cNvSpPr txBox="1"/>
          <p:nvPr>
            <p:ph type="title"/>
          </p:nvPr>
        </p:nvSpPr>
        <p:spPr>
          <a:xfrm>
            <a:off x="375175" y="11014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Pipe bender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pipe bender" id="371" name="Google Shape;37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7921" y="2157825"/>
            <a:ext cx="2317100" cy="231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3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77" name="Google Shape;377;p5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53"/>
          <p:cNvSpPr txBox="1"/>
          <p:nvPr>
            <p:ph type="title"/>
          </p:nvPr>
        </p:nvSpPr>
        <p:spPr>
          <a:xfrm>
            <a:off x="375175" y="11014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Sand paper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sand paper" id="379" name="Google Shape;37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025" y="2042850"/>
            <a:ext cx="3493500" cy="264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4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85" name="Google Shape;385;p5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4"/>
          <p:cNvSpPr txBox="1"/>
          <p:nvPr>
            <p:ph type="title"/>
          </p:nvPr>
        </p:nvSpPr>
        <p:spPr>
          <a:xfrm>
            <a:off x="375175" y="11014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Pop rivet gun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pop rivet gun" id="387" name="Google Shape;38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8875" y="2042850"/>
            <a:ext cx="2486025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5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393" name="Google Shape;393;p5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55"/>
          <p:cNvSpPr txBox="1"/>
          <p:nvPr>
            <p:ph type="title"/>
          </p:nvPr>
        </p:nvSpPr>
        <p:spPr>
          <a:xfrm>
            <a:off x="375175" y="11014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Soldering</a:t>
            </a:r>
            <a:r>
              <a:rPr lang="en-GB">
                <a:solidFill>
                  <a:srgbClr val="FF0000"/>
                </a:solidFill>
              </a:rPr>
              <a:t> Iron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soldering iron" id="395" name="Google Shape;39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0" y="2516900"/>
            <a:ext cx="4418500" cy="164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6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401" name="Google Shape;401;p5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56"/>
          <p:cNvSpPr txBox="1"/>
          <p:nvPr>
            <p:ph type="title"/>
          </p:nvPr>
        </p:nvSpPr>
        <p:spPr>
          <a:xfrm>
            <a:off x="375175" y="133000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Wet and dry </a:t>
            </a:r>
            <a:r>
              <a:rPr lang="en-GB">
                <a:solidFill>
                  <a:srgbClr val="FF0000"/>
                </a:solidFill>
              </a:rPr>
              <a:t>vacuum</a:t>
            </a:r>
            <a:r>
              <a:rPr lang="en-GB">
                <a:solidFill>
                  <a:srgbClr val="FF0000"/>
                </a:solidFill>
              </a:rPr>
              <a:t> cleaner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wet and dry vacuum" id="403" name="Google Shape;40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7237" y="1877675"/>
            <a:ext cx="2981075" cy="29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7"/>
          <p:cNvSpPr txBox="1"/>
          <p:nvPr>
            <p:ph type="title"/>
          </p:nvPr>
        </p:nvSpPr>
        <p:spPr>
          <a:xfrm>
            <a:off x="375175" y="159950"/>
            <a:ext cx="40452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Tool name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409" name="Google Shape;409;p5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57"/>
          <p:cNvSpPr txBox="1"/>
          <p:nvPr>
            <p:ph type="title"/>
          </p:nvPr>
        </p:nvSpPr>
        <p:spPr>
          <a:xfrm>
            <a:off x="222775" y="949000"/>
            <a:ext cx="4196700" cy="73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Emergency Stop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descr="Image result for emergency stop button" id="411" name="Google Shape;41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9425" y="2287000"/>
            <a:ext cx="1524000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